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9" r:id="rId3"/>
    <p:sldId id="270" r:id="rId4"/>
    <p:sldId id="271" r:id="rId5"/>
    <p:sldId id="272" r:id="rId6"/>
    <p:sldId id="268" r:id="rId7"/>
    <p:sldId id="273" r:id="rId8"/>
    <p:sldId id="274" r:id="rId9"/>
    <p:sldId id="275" r:id="rId10"/>
    <p:sldId id="258" r:id="rId11"/>
    <p:sldId id="263" r:id="rId12"/>
    <p:sldId id="259" r:id="rId13"/>
    <p:sldId id="264" r:id="rId14"/>
    <p:sldId id="265" r:id="rId15"/>
    <p:sldId id="257" r:id="rId16"/>
    <p:sldId id="260" r:id="rId17"/>
    <p:sldId id="262" r:id="rId18"/>
    <p:sldId id="261" r:id="rId19"/>
    <p:sldId id="267" r:id="rId20"/>
    <p:sldId id="266" r:id="rId21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</p:showPr>
  <p:clrMru>
    <a:srgbClr val="CC66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-79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E68F1B-BE62-487C-87F2-2F62289EA535}" type="datetimeFigureOut">
              <a:rPr lang="ru-RU" smtClean="0"/>
              <a:pPr/>
              <a:t>03.08.2024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125B9F-3EE2-45BB-9C48-15022F2AA65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0312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25B9F-3EE2-45BB-9C48-15022F2AA651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25B9F-3EE2-45BB-9C48-15022F2AA651}" type="slidenum">
              <a:rPr lang="ru-RU" smtClean="0"/>
              <a:pPr/>
              <a:t>6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125B9F-3EE2-45BB-9C48-15022F2AA651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125B9F-3EE2-45BB-9C48-15022F2AA651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0895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3FA9745-BD1E-49DC-9863-3B05425D68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D00BA484-4D1B-4FF5-B87C-8BD822853B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539CD00-15D6-437F-9ADA-F94770AF3B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7590-4754-43E6-8A68-6BE12E18E8FE}" type="datetimeFigureOut">
              <a:rPr lang="ru-RU" smtClean="0"/>
              <a:pPr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FD8F196-9FA1-4754-A1E6-422E55B7E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A9048D5-6513-4089-8EE0-70156DFCD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A9AE-C95C-4899-844D-2835C47B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35077315"/>
      </p:ext>
    </p:extLst>
  </p:cSld>
  <p:clrMapOvr>
    <a:masterClrMapping/>
  </p:clrMapOvr>
  <p:transition advClick="0" advTm="30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80C6D0-3651-4AEE-973F-89FC80CEE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C8C8F26-AF45-4D63-B03C-5E2EA929F5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9DF3D6-FDE3-48FF-80B5-7EA15E2344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7590-4754-43E6-8A68-6BE12E18E8FE}" type="datetimeFigureOut">
              <a:rPr lang="ru-RU" smtClean="0"/>
              <a:pPr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8DBC70B-293F-4FFA-A699-7AAF3A8CE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5131394-4683-4267-A520-D16DC3D1D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A9AE-C95C-4899-844D-2835C47B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52282195"/>
      </p:ext>
    </p:extLst>
  </p:cSld>
  <p:clrMapOvr>
    <a:masterClrMapping/>
  </p:clrMapOvr>
  <p:transition advClick="0" advTm="30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74E19EE1-0BAD-4DB9-A29A-DE1EF9BEE7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FCDE8EA-0DA2-4537-A71D-0616519315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701E8DB2-8CBA-4C35-B4E5-9103E5BF1F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7590-4754-43E6-8A68-6BE12E18E8FE}" type="datetimeFigureOut">
              <a:rPr lang="ru-RU" smtClean="0"/>
              <a:pPr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CCA2F2F-FA52-4B1A-8272-4BE3EA171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B4AF407-2B6A-40C5-8FFA-9DB891074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A9AE-C95C-4899-844D-2835C47B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5934039"/>
      </p:ext>
    </p:extLst>
  </p:cSld>
  <p:clrMapOvr>
    <a:masterClrMapping/>
  </p:clrMapOvr>
  <p:transition advClick="0" advTm="30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3FF3E21-42FF-4595-821A-534B40FB2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696802E-85AA-455B-A3E1-647FF971823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3744FB0-9008-473A-9583-EB3FE46AE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7590-4754-43E6-8A68-6BE12E18E8FE}" type="datetimeFigureOut">
              <a:rPr lang="ru-RU" smtClean="0"/>
              <a:pPr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B59B64-7340-440E-82FD-7EC3EE8A49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F3625039-615B-48BA-90C2-96CFEC8147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A9AE-C95C-4899-844D-2835C47B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68791694"/>
      </p:ext>
    </p:extLst>
  </p:cSld>
  <p:clrMapOvr>
    <a:masterClrMapping/>
  </p:clrMapOvr>
  <p:transition advClick="0" advTm="30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FB19F2-6C92-4D32-8470-0209C588EC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34A16EB8-53BB-412F-A34D-962DD0979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69E98A8-B631-4BB9-9A19-BB168BD5AF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7590-4754-43E6-8A68-6BE12E18E8FE}" type="datetimeFigureOut">
              <a:rPr lang="ru-RU" smtClean="0"/>
              <a:pPr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0367572-D8D7-4C86-87A9-E13A69686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155BF4C-66A7-4DF6-9352-352B30891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A9AE-C95C-4899-844D-2835C47B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3442851"/>
      </p:ext>
    </p:extLst>
  </p:cSld>
  <p:clrMapOvr>
    <a:masterClrMapping/>
  </p:clrMapOvr>
  <p:transition advClick="0" advTm="30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2F73686-0B91-445D-815F-D9C4D2EA46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969A16D-ABF4-4E08-82BF-D90C82FE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AA7BA3A-A8C9-47B7-AFA8-9B0C3CE95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B91B3E1-351D-41BD-9D26-C3501C42F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7590-4754-43E6-8A68-6BE12E18E8FE}" type="datetimeFigureOut">
              <a:rPr lang="ru-RU" smtClean="0"/>
              <a:pPr/>
              <a:t>03.08.2024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C4D9800-5FDF-4880-B3C9-8842C2D25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B9D7DBF9-FBC4-473F-9959-0CA8480D3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A9AE-C95C-4899-844D-2835C47B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28348356"/>
      </p:ext>
    </p:extLst>
  </p:cSld>
  <p:clrMapOvr>
    <a:masterClrMapping/>
  </p:clrMapOvr>
  <p:transition advClick="0" advTm="30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C288B9-03B1-4E10-8FD0-966553C25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7D22133-AEA8-4BF8-9D89-BD3FBD966B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4B6A78D-78A8-4D0A-9407-893BFDC0C0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4AFF691D-2834-4E77-A830-85ECDFF8A5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64A96A2-7F71-4DFC-8DFF-3B1F752DC1E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22B334BB-9166-43A9-9D14-7BE83AF29F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7590-4754-43E6-8A68-6BE12E18E8FE}" type="datetimeFigureOut">
              <a:rPr lang="ru-RU" smtClean="0"/>
              <a:pPr/>
              <a:t>03.08.2024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8B7BE43-4A42-4F47-AB9E-16181A602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EAF00857-2640-4CBE-AEF1-603DAC9662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A9AE-C95C-4899-844D-2835C47B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0606904"/>
      </p:ext>
    </p:extLst>
  </p:cSld>
  <p:clrMapOvr>
    <a:masterClrMapping/>
  </p:clrMapOvr>
  <p:transition advClick="0" advTm="30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C71EC22-1B34-4DA0-B2D4-4FAA41996A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0881EBF-3347-4407-8A82-CE231533F6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7590-4754-43E6-8A68-6BE12E18E8FE}" type="datetimeFigureOut">
              <a:rPr lang="ru-RU" smtClean="0"/>
              <a:pPr/>
              <a:t>03.08.2024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B46D78A8-1420-49C8-85A6-9549CC9B6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1FB51B1-63B2-45E6-8FD9-360F583DE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A9AE-C95C-4899-844D-2835C47B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0738622"/>
      </p:ext>
    </p:extLst>
  </p:cSld>
  <p:clrMapOvr>
    <a:masterClrMapping/>
  </p:clrMapOvr>
  <p:transition advClick="0" advTm="30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AE32FD29-F6C8-47B3-83FC-6446C627E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7590-4754-43E6-8A68-6BE12E18E8FE}" type="datetimeFigureOut">
              <a:rPr lang="ru-RU" smtClean="0"/>
              <a:pPr/>
              <a:t>03.08.2024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6AA951C-10DC-4303-80AD-CC0C99246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AEE870D-B880-4B74-A8F9-66F1928D39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A9AE-C95C-4899-844D-2835C47B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72086521"/>
      </p:ext>
    </p:extLst>
  </p:cSld>
  <p:clrMapOvr>
    <a:masterClrMapping/>
  </p:clrMapOvr>
  <p:transition advClick="0" advTm="30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861E1F-C74F-4616-A8C5-4F39A9DAB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088CFCA-E0A5-4AA7-AD8B-3F42CF15DA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54662F96-8110-4BC1-8ED3-0AB4F0D53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C76DA52-F629-47EC-BA3D-69BD3B88A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7590-4754-43E6-8A68-6BE12E18E8FE}" type="datetimeFigureOut">
              <a:rPr lang="ru-RU" smtClean="0"/>
              <a:pPr/>
              <a:t>03.08.2024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AAF511D7-2E11-4E02-83CE-92E6FC30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82D56E3-CADC-4D10-9BE3-A21B169026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A9AE-C95C-4899-844D-2835C47B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42556911"/>
      </p:ext>
    </p:extLst>
  </p:cSld>
  <p:clrMapOvr>
    <a:masterClrMapping/>
  </p:clrMapOvr>
  <p:transition advClick="0" advTm="30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CEF7140-5F9B-4310-877D-DB8E6DA2D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9D0E30FA-2EF9-4ED9-9CD2-7EC4DB3F5B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4BB2DF92-6DB7-41FB-A11C-22C1EF4292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CD3FF6E-D91C-4B15-B71B-BAA55C34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897590-4754-43E6-8A68-6BE12E18E8FE}" type="datetimeFigureOut">
              <a:rPr lang="ru-RU" smtClean="0"/>
              <a:pPr/>
              <a:t>03.08.2024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5BE9725-504A-4CD7-A0DC-39CC7C76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1D158415-1452-46BC-894C-6EFBC7843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7A9AE-C95C-4899-844D-2835C47B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5641549"/>
      </p:ext>
    </p:extLst>
  </p:cSld>
  <p:clrMapOvr>
    <a:masterClrMapping/>
  </p:clrMapOvr>
  <p:transition advClick="0" advTm="30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EA91B2-9D81-4000-9CD9-41D4304A0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99F5DD77-DD79-4C89-ABB0-590F0C9853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1A3B34C-F8AF-4E2F-8719-404C5BF834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897590-4754-43E6-8A68-6BE12E18E8FE}" type="datetimeFigureOut">
              <a:rPr lang="ru-RU" smtClean="0"/>
              <a:pPr/>
              <a:t>03.08.2024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52E0296-EF23-4EFD-A833-E499D68A57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A3F2362-10AD-4336-95D7-756D30D887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7A9AE-C95C-4899-844D-2835C47BEA3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86020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3000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0" Type="http://schemas.openxmlformats.org/officeDocument/2006/relationships/image" Target="../media/image78.jpeg"/><Relationship Id="rId4" Type="http://schemas.openxmlformats.org/officeDocument/2006/relationships/image" Target="../media/image72.png"/><Relationship Id="rId9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0.png"/><Relationship Id="rId7" Type="http://schemas.openxmlformats.org/officeDocument/2006/relationships/image" Target="../media/image8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png"/><Relationship Id="rId9" Type="http://schemas.openxmlformats.org/officeDocument/2006/relationships/image" Target="../media/image8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jpeg"/><Relationship Id="rId5" Type="http://schemas.openxmlformats.org/officeDocument/2006/relationships/image" Target="../media/image90.png"/><Relationship Id="rId4" Type="http://schemas.openxmlformats.org/officeDocument/2006/relationships/image" Target="../media/image8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13" Type="http://schemas.openxmlformats.org/officeDocument/2006/relationships/hyperlink" Target="https://www.nastyainikita.ru/vse_dostupnyie_knigi" TargetMode="External"/><Relationship Id="rId3" Type="http://schemas.openxmlformats.org/officeDocument/2006/relationships/image" Target="../media/image94.png"/><Relationship Id="rId7" Type="http://schemas.openxmlformats.org/officeDocument/2006/relationships/image" Target="../media/image98.png"/><Relationship Id="rId12" Type="http://schemas.openxmlformats.org/officeDocument/2006/relationships/image" Target="../media/image10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11" Type="http://schemas.openxmlformats.org/officeDocument/2006/relationships/image" Target="../media/image102.png"/><Relationship Id="rId5" Type="http://schemas.openxmlformats.org/officeDocument/2006/relationships/image" Target="../media/image96.png"/><Relationship Id="rId15" Type="http://schemas.openxmlformats.org/officeDocument/2006/relationships/image" Target="../media/image104.png"/><Relationship Id="rId10" Type="http://schemas.openxmlformats.org/officeDocument/2006/relationships/image" Target="../media/image101.png"/><Relationship Id="rId4" Type="http://schemas.openxmlformats.org/officeDocument/2006/relationships/image" Target="../media/image95.png"/><Relationship Id="rId9" Type="http://schemas.openxmlformats.org/officeDocument/2006/relationships/image" Target="../media/image100.png"/><Relationship Id="rId14" Type="http://schemas.openxmlformats.org/officeDocument/2006/relationships/hyperlink" Target="https://www.nastyainikita.ru/puteshestviya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7" Type="http://schemas.openxmlformats.org/officeDocument/2006/relationships/image" Target="../media/image110.pn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png"/><Relationship Id="rId5" Type="http://schemas.openxmlformats.org/officeDocument/2006/relationships/image" Target="../media/image108.png"/><Relationship Id="rId4" Type="http://schemas.openxmlformats.org/officeDocument/2006/relationships/image" Target="../media/image10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0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19.png"/><Relationship Id="rId5" Type="http://schemas.openxmlformats.org/officeDocument/2006/relationships/image" Target="../media/image114.png"/><Relationship Id="rId10" Type="http://schemas.openxmlformats.org/officeDocument/2006/relationships/hyperlink" Target="https://www.youtube.com/watch?v=dHeYSEefjN4" TargetMode="External"/><Relationship Id="rId4" Type="http://schemas.openxmlformats.org/officeDocument/2006/relationships/image" Target="../media/image113.png"/><Relationship Id="rId9" Type="http://schemas.openxmlformats.org/officeDocument/2006/relationships/image" Target="../media/image11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image" Target="../media/image122.png"/><Relationship Id="rId7" Type="http://schemas.openxmlformats.org/officeDocument/2006/relationships/image" Target="../media/image126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png"/><Relationship Id="rId5" Type="http://schemas.openxmlformats.org/officeDocument/2006/relationships/image" Target="../media/image131.jpeg"/><Relationship Id="rId4" Type="http://schemas.openxmlformats.org/officeDocument/2006/relationships/image" Target="../media/image130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9.png"/><Relationship Id="rId3" Type="http://schemas.openxmlformats.org/officeDocument/2006/relationships/image" Target="../media/image134.jpeg"/><Relationship Id="rId7" Type="http://schemas.openxmlformats.org/officeDocument/2006/relationships/image" Target="../media/image138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10" Type="http://schemas.openxmlformats.org/officeDocument/2006/relationships/image" Target="../media/image141.png"/><Relationship Id="rId4" Type="http://schemas.openxmlformats.org/officeDocument/2006/relationships/image" Target="../media/image135.png"/><Relationship Id="rId9" Type="http://schemas.openxmlformats.org/officeDocument/2006/relationships/image" Target="../media/image1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jpeg"/><Relationship Id="rId11" Type="http://schemas.openxmlformats.org/officeDocument/2006/relationships/image" Target="../media/image11.pn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11" Type="http://schemas.openxmlformats.org/officeDocument/2006/relationships/image" Target="../media/image28.jpeg"/><Relationship Id="rId5" Type="http://schemas.openxmlformats.org/officeDocument/2006/relationships/image" Target="../media/image22.jpeg"/><Relationship Id="rId15" Type="http://schemas.openxmlformats.org/officeDocument/2006/relationships/image" Target="../media/image32.jpeg"/><Relationship Id="rId10" Type="http://schemas.openxmlformats.org/officeDocument/2006/relationships/image" Target="../media/image27.jpeg"/><Relationship Id="rId4" Type="http://schemas.openxmlformats.org/officeDocument/2006/relationships/image" Target="../media/image21.jpeg"/><Relationship Id="rId9" Type="http://schemas.openxmlformats.org/officeDocument/2006/relationships/image" Target="../media/image26.jpeg"/><Relationship Id="rId14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12" Type="http://schemas.openxmlformats.org/officeDocument/2006/relationships/image" Target="../media/image3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11" Type="http://schemas.openxmlformats.org/officeDocument/2006/relationships/image" Target="../media/image41.jpeg"/><Relationship Id="rId5" Type="http://schemas.openxmlformats.org/officeDocument/2006/relationships/image" Target="../media/image35.pn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13" Type="http://schemas.openxmlformats.org/officeDocument/2006/relationships/image" Target="../media/image53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52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Relationship Id="rId14" Type="http://schemas.openxmlformats.org/officeDocument/2006/relationships/image" Target="../media/image5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jpeg"/><Relationship Id="rId3" Type="http://schemas.openxmlformats.org/officeDocument/2006/relationships/image" Target="../media/image56.jpeg"/><Relationship Id="rId7" Type="http://schemas.openxmlformats.org/officeDocument/2006/relationships/image" Target="../media/image60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jpe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openxmlformats.org/officeDocument/2006/relationships/image" Target="../media/image69.jpeg"/><Relationship Id="rId4" Type="http://schemas.openxmlformats.org/officeDocument/2006/relationships/image" Target="../media/image63.jpeg"/><Relationship Id="rId9" Type="http://schemas.openxmlformats.org/officeDocument/2006/relationships/image" Target="../media/image6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D2168B2-6043-4EF9-B55A-6BA88FCF1E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5308" y="355107"/>
            <a:ext cx="11841859" cy="60013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E417B3-DC1F-4511-B54B-753214633BED}"/>
              </a:ext>
            </a:extLst>
          </p:cNvPr>
          <p:cNvSpPr txBox="1"/>
          <p:nvPr/>
        </p:nvSpPr>
        <p:spPr>
          <a:xfrm>
            <a:off x="1305017" y="1807839"/>
            <a:ext cx="989860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dirty="0">
                <a:solidFill>
                  <a:srgbClr val="CC6600"/>
                </a:solidFill>
                <a:latin typeface="Comic Sans MS" panose="030F0702030302020204" pitchFamily="66" charset="0"/>
              </a:rPr>
              <a:t>Путешествуем всей семьёй</a:t>
            </a:r>
          </a:p>
          <a:p>
            <a:pPr algn="ctr"/>
            <a:r>
              <a:rPr lang="ru-RU" sz="4400" b="1" dirty="0">
                <a:solidFill>
                  <a:srgbClr val="CC6600"/>
                </a:solidFill>
                <a:latin typeface="Comic Sans MS" panose="030F0702030302020204" pitchFamily="66" charset="0"/>
              </a:rPr>
              <a:t>Открываем Россию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54CF44D-DD91-4541-BBA0-A34B7E0EF67E}"/>
              </a:ext>
            </a:extLst>
          </p:cNvPr>
          <p:cNvSpPr txBox="1"/>
          <p:nvPr/>
        </p:nvSpPr>
        <p:spPr>
          <a:xfrm>
            <a:off x="4190260" y="5140170"/>
            <a:ext cx="36309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CC6600"/>
                </a:solidFill>
              </a:rPr>
              <a:t>г. Красноярск. 2024.29 июля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0D74C4D-39DE-4585-9C16-406EFAF5F8D7}"/>
              </a:ext>
            </a:extLst>
          </p:cNvPr>
          <p:cNvSpPr txBox="1"/>
          <p:nvPr/>
        </p:nvSpPr>
        <p:spPr>
          <a:xfrm>
            <a:off x="3861786" y="3620726"/>
            <a:ext cx="513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Цикл обзоров «Понедельник начинается с книг»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09D330A-DBC1-44C0-9E8D-1A3351DE076E}"/>
              </a:ext>
            </a:extLst>
          </p:cNvPr>
          <p:cNvSpPr txBox="1"/>
          <p:nvPr/>
        </p:nvSpPr>
        <p:spPr>
          <a:xfrm>
            <a:off x="2716567" y="603682"/>
            <a:ext cx="63830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CC6600"/>
                </a:solidFill>
              </a:rPr>
              <a:t>Красноярская краевая детская библиотека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D0C3B6B-743E-459B-B3D0-83DFC3C7F35E}"/>
              </a:ext>
            </a:extLst>
          </p:cNvPr>
          <p:cNvSpPr txBox="1"/>
          <p:nvPr/>
        </p:nvSpPr>
        <p:spPr>
          <a:xfrm>
            <a:off x="3227033" y="4237216"/>
            <a:ext cx="5362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accent6">
                    <a:lumMod val="75000"/>
                  </a:schemeClr>
                </a:solidFill>
              </a:rPr>
              <a:t>   Летний книжный марафон</a:t>
            </a:r>
          </a:p>
        </p:txBody>
      </p:sp>
    </p:spTree>
    <p:extLst>
      <p:ext uri="{BB962C8B-B14F-4D97-AF65-F5344CB8AC3E}">
        <p14:creationId xmlns:p14="http://schemas.microsoft.com/office/powerpoint/2010/main" xmlns="" val="1889992962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C46D25-9454-4EC4-BCF3-0CC61C40D4B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5499" y="2172415"/>
            <a:ext cx="2409825" cy="31508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0BBED21-7E4F-48D5-B8A8-B3CA18EBD3A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92753" y="1155439"/>
            <a:ext cx="2675930" cy="17059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2B75D231-E137-4A9D-BD33-D658BE92F58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1705" y="4586786"/>
            <a:ext cx="2703759" cy="172927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805AA8F7-1166-4AE4-97BC-970582CEB85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154528" y="1122525"/>
            <a:ext cx="2868678" cy="18287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BA5AC582-AB35-4819-839B-4DD4E290585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5121" y="4849608"/>
            <a:ext cx="2675930" cy="172820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FC5521F-FE94-406A-A654-B4EDE9C851DF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556156" y="4539998"/>
            <a:ext cx="1651126" cy="21654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3C51BBC-32B2-47AE-980F-AC5B5830B79E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391417" y="4240542"/>
            <a:ext cx="1651127" cy="216541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C49C0A50-D0B1-402A-9199-178AF1F2A2F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4304" t="6991" r="3366" b="11974"/>
          <a:stretch/>
        </p:blipFill>
        <p:spPr>
          <a:xfrm>
            <a:off x="3091543" y="984917"/>
            <a:ext cx="2778230" cy="182878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471F479C-3D26-40DB-A7E1-CA68EEBB33AF}"/>
              </a:ext>
            </a:extLst>
          </p:cNvPr>
          <p:cNvSpPr txBox="1"/>
          <p:nvPr/>
        </p:nvSpPr>
        <p:spPr>
          <a:xfrm>
            <a:off x="2276746" y="7750"/>
            <a:ext cx="995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Анастасия Строкина «Атлас загадочных мест России»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EFC08F6E-B1AD-4028-936F-0A18B96D750F}"/>
              </a:ext>
            </a:extLst>
          </p:cNvPr>
          <p:cNvSpPr txBox="1"/>
          <p:nvPr/>
        </p:nvSpPr>
        <p:spPr>
          <a:xfrm>
            <a:off x="82704" y="5413137"/>
            <a:ext cx="26554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Строкина, Анастасия. Атлас загадочных мест России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/Анастасия Строкина; художник Мария Ухова.- Москва: Ман, Иванов и Фербер, 2024.- 63 с.: цв.ил.- Текст: непосредственный.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6E10FDCD-E750-41E8-B459-1539A25A4F94}"/>
              </a:ext>
            </a:extLst>
          </p:cNvPr>
          <p:cNvSpPr txBox="1"/>
          <p:nvPr/>
        </p:nvSpPr>
        <p:spPr>
          <a:xfrm>
            <a:off x="2512381" y="6405954"/>
            <a:ext cx="5420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xmlns="" id="{1D94B74F-1660-49A0-B3D7-9CA4CD87DD94}"/>
              </a:ext>
            </a:extLst>
          </p:cNvPr>
          <p:cNvSpPr/>
          <p:nvPr/>
        </p:nvSpPr>
        <p:spPr>
          <a:xfrm>
            <a:off x="3054429" y="2991603"/>
            <a:ext cx="45590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«Девочка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Варрэ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из северного народца, что живет на берегу реки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Ильмайок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получает в наследство от дедушки загадочный блокнот с чистыми листами и таинственным посвящением, а ещё старую карту. Сначала она, конечно, не рада такому подарку, ведь её сестры получили более ценные дары. Но в один дождливый вечер она изучает карту и вдруг понимает, что дедушка подарил ей самое ценное, что только мог - мечту, путешествие и жизнь, полную приключений» (Лабиринт).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7F6EE1BC-A9C9-4A16-A1FC-57D3192F1A32}"/>
              </a:ext>
            </a:extLst>
          </p:cNvPr>
          <p:cNvSpPr txBox="1"/>
          <p:nvPr/>
        </p:nvSpPr>
        <p:spPr>
          <a:xfrm>
            <a:off x="7865026" y="2991603"/>
            <a:ext cx="418245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i="1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ещё никогда не отправлялась в такой сложный путь. Что с собой брать? Где устраиваться на ночлег? Как же не замёрзнуть, как не погибнуть от зноя?.. Пришлось изучить книги про походы, составить маршрут, собрать рюкзак. И вот  я готова! Но самое главное – со мной карта моего деда и мшистый блокнот! А значит, скоро в нём наконец появятся записи!»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CC9F2DC-5F93-44CE-9F9A-A603668FBF1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/>
          <a:srcRect l="5242" t="14685" b="14965"/>
          <a:stretch/>
        </p:blipFill>
        <p:spPr>
          <a:xfrm>
            <a:off x="168794" y="354105"/>
            <a:ext cx="2069987" cy="153684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590E37FB-FF52-41E2-BD58-E8F5EC99C5F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/>
          <a:srcRect l="9030" t="38335" r="10874" b="38131"/>
          <a:stretch/>
        </p:blipFill>
        <p:spPr>
          <a:xfrm>
            <a:off x="9917149" y="530970"/>
            <a:ext cx="2125395" cy="62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8192801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03C8F75-8754-443B-8E3B-7341E7A2F1EB}"/>
              </a:ext>
            </a:extLst>
          </p:cNvPr>
          <p:cNvSpPr txBox="1"/>
          <p:nvPr/>
        </p:nvSpPr>
        <p:spPr>
          <a:xfrm>
            <a:off x="2760223" y="31020"/>
            <a:ext cx="9126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Павел Боев, Дмитрий Буренко «Дикие города»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CD4F471-9519-478C-B96F-B8F7E668809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5423" y="1905000"/>
            <a:ext cx="2247900" cy="3048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C56844F-6306-4F4F-B5EA-242D3B1A9D40}"/>
              </a:ext>
            </a:extLst>
          </p:cNvPr>
          <p:cNvSpPr txBox="1"/>
          <p:nvPr/>
        </p:nvSpPr>
        <p:spPr>
          <a:xfrm>
            <a:off x="144519" y="5173213"/>
            <a:ext cx="24857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Боев, Павел. Дикие города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/Павел Боев; Дмитрий Буренко; художник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Mina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Milk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.- Москва: Пешком в историю, 2023.- 88 с.: цв. ил.- (Мир вокруг нас).- Текст: непосредственный.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5E46481-2EEF-42FC-9734-2D70E382CE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08478" y="3162259"/>
            <a:ext cx="3390351" cy="23083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C26ECE9C-78D1-4E96-9397-92F4CDFDEA5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316320" y="2958855"/>
            <a:ext cx="2951479" cy="19520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058B1D6-E9D3-485D-8AF3-79C81BC9E80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3142" t="18470" r="3871" b="14248"/>
          <a:stretch/>
        </p:blipFill>
        <p:spPr>
          <a:xfrm>
            <a:off x="144519" y="172503"/>
            <a:ext cx="2615704" cy="14183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C703F0E-3F55-4441-BD36-A1E83D799D3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203654" y="4767827"/>
            <a:ext cx="2843827" cy="193622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B944EDAD-543E-48C2-BDE3-49760F11EF2A}"/>
              </a:ext>
            </a:extLst>
          </p:cNvPr>
          <p:cNvSpPr/>
          <p:nvPr/>
        </p:nvSpPr>
        <p:spPr>
          <a:xfrm>
            <a:off x="6303466" y="750838"/>
            <a:ext cx="495123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«Книга похожа на путевые заметки с краткими аннотациями и небольшими зарисовками натуралиста о дикой природе города.</a:t>
            </a:r>
          </a:p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Каждому из городов посвящено три разворота. На первом из них авторы знакомят читателя с этим городом и рассказывают про него. На втором развороте нарисована карта города, на которой отмечены достопримечательности, связанные с животными, и нарисованы сами животные в тех местах, где их можно встретить. На третьем развороте нарисовано несколько животных, обитающих рядом с этим городом, и написано, кто это. У некоторых городов есть дополнительный разворот, посвященный самым разным темам – например, уникальному ботаническому саду Владивостока» (Лабиринт).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8124220-7D05-4153-B640-57CD31308B8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/>
          <a:srcRect l="6797" t="4175" r="4271" b="6675"/>
          <a:stretch/>
        </p:blipFill>
        <p:spPr>
          <a:xfrm>
            <a:off x="3344793" y="712689"/>
            <a:ext cx="2894534" cy="21796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067A6CA-1461-47AF-A9A8-3132F1E5C3E2}"/>
              </a:ext>
            </a:extLst>
          </p:cNvPr>
          <p:cNvSpPr txBox="1"/>
          <p:nvPr/>
        </p:nvSpPr>
        <p:spPr>
          <a:xfrm>
            <a:off x="1898569" y="6285388"/>
            <a:ext cx="5707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1600" dirty="0"/>
              <a:t>+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0B84B62-496E-48BA-9929-6B08471545EE}"/>
              </a:ext>
            </a:extLst>
          </p:cNvPr>
          <p:cNvSpPr txBox="1"/>
          <p:nvPr/>
        </p:nvSpPr>
        <p:spPr>
          <a:xfrm>
            <a:off x="2682265" y="4977433"/>
            <a:ext cx="471727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«Там, где на карте находится Владивосток, изрезанные очертания материка образуют причудливый узор. Это полуостров Муравьёв-Амурский. На нём и расположился город, а вокруг – целая россыпь островов, они тоже часть городского округа. Правда из 50 островов только шесть относительно больших, а остальные – меньше одного км2. Добраться до них можно на паромах или морских трамвайчиках. Омываются эти берега водами Амурского и Уссурийского заливов. Отсюда рукой подать до Японии».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82B401F-CB9F-4E46-A9DE-E06B3AF64A5C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11145643" y="530082"/>
            <a:ext cx="1001590" cy="956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28319700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DD2DE12B-EB4B-4AD9-A29E-18E2AA888315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869" y="1973490"/>
            <a:ext cx="2876283" cy="298834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7DB976-3268-48A9-84E5-601A82FA5637}"/>
              </a:ext>
            </a:extLst>
          </p:cNvPr>
          <p:cNvSpPr txBox="1"/>
          <p:nvPr/>
        </p:nvSpPr>
        <p:spPr>
          <a:xfrm>
            <a:off x="2182417" y="-33738"/>
            <a:ext cx="9880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Ольга Нечаева «Великая Тартария и семь её гостей»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F951F64-FE55-4F43-91F2-3CB1B8B308B2}"/>
              </a:ext>
            </a:extLst>
          </p:cNvPr>
          <p:cNvSpPr/>
          <p:nvPr/>
        </p:nvSpPr>
        <p:spPr>
          <a:xfrm>
            <a:off x="607103" y="5193839"/>
            <a:ext cx="280987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Нечаева, Ольга Евгеньевна.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Великая Тартария и семь её гостей. Большое сибирское путешествие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[автор текста и иллюстратор] Ольга Евгеньевна  Нечаева. - Москва: Абраказябра, 2022. - 72 с.: цв. ил. – Текст: непосредственный.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F466749-687D-4379-B381-F592F4E4E8C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3849" y="1237719"/>
            <a:ext cx="3908662" cy="210904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3C6BF3A9-5D2C-4E91-A56A-D1D32A6DA2F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0562" y="4417979"/>
            <a:ext cx="3828539" cy="210569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5C5E747-EF51-4F32-B4B5-93768590883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83849" y="4378418"/>
            <a:ext cx="3958672" cy="214525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81E2A24-87B4-415E-9512-9DCEA9958E63}"/>
              </a:ext>
            </a:extLst>
          </p:cNvPr>
          <p:cNvSpPr txBox="1"/>
          <p:nvPr/>
        </p:nvSpPr>
        <p:spPr>
          <a:xfrm>
            <a:off x="3222594" y="6134470"/>
            <a:ext cx="639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F48FC190-3004-4524-8CF4-A0D0AD7FA3B5}"/>
              </a:ext>
            </a:extLst>
          </p:cNvPr>
          <p:cNvSpPr/>
          <p:nvPr/>
        </p:nvSpPr>
        <p:spPr>
          <a:xfrm>
            <a:off x="3618635" y="966174"/>
            <a:ext cx="39588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«Когда-то Великой Тартарией называли Сибирь и Дальний Восток - края далёкие, непонятные и немного пугающие. А читатели могут  смело отправляться в путешествие, в котором они будут изучать новые земли вместе с бесстрашными первооткрывателями: смелыми воинами, удачливыми торговцами, деловитыми мастерами, задумчивыми мыслителями и талантливыми художниками. Узнаем, как и почему купцы становились политиками и кто первый написал самую толстую книгу о Сибири. Присоединяйтесь к нашей экспедиции, но не забудьте надеть шапку: в Сибири бывает очень холодно» (Лабиринт).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5D016BB1-69BB-4A1F-AFED-381D6AFA161D}"/>
              </a:ext>
            </a:extLst>
          </p:cNvPr>
          <p:cNvSpPr txBox="1"/>
          <p:nvPr/>
        </p:nvSpPr>
        <p:spPr>
          <a:xfrm>
            <a:off x="3716158" y="3391179"/>
            <a:ext cx="8226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«Зачем отправляться в такое опасное место? У каждого путника – своя цель, от неё зависят и маршрут, и способ перемещения, и попутчики. Кто-то скрывается в чаще от преследования, а кто-то просто к бабушке на каникулы приехал. Но если задавать эти вопросы всем подряд в разные века на сибирских дорогах, некоторые ответы будут встречаться чаще других. Вот, например, зачем идут в Великую Тартарию эти семеро?»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0F2A1C8-66C3-4E7D-B686-E4C7B5BC7B7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l="13857" r="4059"/>
          <a:stretch/>
        </p:blipFill>
        <p:spPr>
          <a:xfrm>
            <a:off x="345137" y="145177"/>
            <a:ext cx="1837280" cy="158112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1AEF607-55ED-4A9F-AD6A-93614D97D04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47602" y="455097"/>
            <a:ext cx="1194919" cy="817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12340167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938E3DF-7022-49F8-B8D1-485403D04D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4519" y="0"/>
            <a:ext cx="1753436" cy="197084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BD9F0D31-33C7-4B0D-B34E-C561B499A0F1}"/>
              </a:ext>
            </a:extLst>
          </p:cNvPr>
          <p:cNvSpPr txBox="1"/>
          <p:nvPr/>
        </p:nvSpPr>
        <p:spPr>
          <a:xfrm>
            <a:off x="2097606" y="150428"/>
            <a:ext cx="10014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latin typeface="Comic Sans MS" panose="030F0702030302020204" pitchFamily="66" charset="0"/>
              </a:rPr>
              <a:t>Книги для путешествий издательства «Настя и Никита»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255FC6A2-7B14-40DE-A5F5-7DE7F532084C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44620" y="1552534"/>
            <a:ext cx="1685721" cy="21661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29B104C2-E0CF-44BD-A44D-641A48DF7CE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68151" y="1932468"/>
            <a:ext cx="1685721" cy="216615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77B5284-254A-493C-BD2B-C78E0217562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09818" y="1534963"/>
            <a:ext cx="1685721" cy="21661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F44EE87-F601-4063-A69F-EC8383032203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351485" y="1909994"/>
            <a:ext cx="1685721" cy="21673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5CF663EA-05B6-4C9D-A994-4A8487ADAD4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293152" y="1552534"/>
            <a:ext cx="1685721" cy="216735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37A6D99-46FA-40E4-A921-4B7DF2606029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71253" y="4077350"/>
            <a:ext cx="1685720" cy="216615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E9CADA90-9D6A-4D5D-9258-7CB4B0135C35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448542" y="4397110"/>
            <a:ext cx="1685720" cy="216735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87295F55-5645-4DD0-B105-D7C5F584F9AD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398152" y="4077350"/>
            <a:ext cx="1697669" cy="216735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8A6D3A6A-F63D-4C99-ADA8-E96BF454F6D5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10309322" y="4077350"/>
            <a:ext cx="1698636" cy="22118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A1BC39E5-C4EF-49C0-9127-759D98C6477A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8345793" y="4397110"/>
            <a:ext cx="1728555" cy="222119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13DC6191-B8CD-4BA4-B8E0-A814DE4B969B}"/>
              </a:ext>
            </a:extLst>
          </p:cNvPr>
          <p:cNvSpPr/>
          <p:nvPr/>
        </p:nvSpPr>
        <p:spPr>
          <a:xfrm>
            <a:off x="-26633" y="5571829"/>
            <a:ext cx="2571253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версии книг издательства — в свободном доступе, их можно полистать в разделе</a:t>
            </a:r>
          </a:p>
          <a:p>
            <a:pPr algn="just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6967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1400" dirty="0">
                <a:solidFill>
                  <a:srgbClr val="0493E9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/>
              </a:rPr>
              <a:t>Наши книги</a:t>
            </a:r>
            <a:r>
              <a:rPr lang="ru-RU" sz="1400" dirty="0">
                <a:solidFill>
                  <a:srgbClr val="69677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ru-RU" sz="1400" b="0" i="0" dirty="0">
              <a:solidFill>
                <a:srgbClr val="696773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xmlns="" id="{4D792F78-CE93-45E5-861A-5705EBE88205}"/>
              </a:ext>
            </a:extLst>
          </p:cNvPr>
          <p:cNvSpPr/>
          <p:nvPr/>
        </p:nvSpPr>
        <p:spPr>
          <a:xfrm>
            <a:off x="127497" y="1970843"/>
            <a:ext cx="230769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Темы книг издательства ориентированы прежде всего на культуру, историю и географию родной страны. Авторы умеют увлекательно и доступно рассказывать детям о знаменитых персонажах отечественной истории, о многовековой культуре и  самых красивых уголках  России. На сайте издательства выделен раздел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«Путешествия»,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собираются книги про знаменитые места нашей страны, которые ещё предстоит открыть для себя юным читателям. Издательство выпускает  исключительно книги отечественных авторов.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C5F2CCBD-8D9A-471C-9D78-0C382C01F013}"/>
              </a:ext>
            </a:extLst>
          </p:cNvPr>
          <p:cNvSpPr/>
          <p:nvPr/>
        </p:nvSpPr>
        <p:spPr>
          <a:xfrm>
            <a:off x="5806833" y="685292"/>
            <a:ext cx="426751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14"/>
              </a:rPr>
              <a:t>https://www.nastyainikita.ru/puteshestviya</a:t>
            </a:r>
            <a:endParaRPr lang="ru-RU" dirty="0"/>
          </a:p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80B4CCB-E764-4A75-BC5C-9072E794D000}"/>
              </a:ext>
            </a:extLst>
          </p:cNvPr>
          <p:cNvSpPr txBox="1"/>
          <p:nvPr/>
        </p:nvSpPr>
        <p:spPr>
          <a:xfrm>
            <a:off x="2363259" y="729873"/>
            <a:ext cx="3581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Comic Sans MS" panose="030F0702030302020204" pitchFamily="66" charset="0"/>
              </a:rPr>
              <a:t> Раздел сайта «Путешествия»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4594800C-0FA5-4010-BF7F-9B74E479F5C7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/>
          <a:srcRect l="2516" t="25461" r="4466" b="28031"/>
          <a:stretch/>
        </p:blipFill>
        <p:spPr>
          <a:xfrm>
            <a:off x="10389412" y="623850"/>
            <a:ext cx="1538456" cy="76921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133E8BF5-977D-4D17-8E16-DB94CF33786E}"/>
              </a:ext>
            </a:extLst>
          </p:cNvPr>
          <p:cNvSpPr txBox="1"/>
          <p:nvPr/>
        </p:nvSpPr>
        <p:spPr>
          <a:xfrm>
            <a:off x="2138820" y="6341270"/>
            <a:ext cx="838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</p:spTree>
    <p:extLst>
      <p:ext uri="{BB962C8B-B14F-4D97-AF65-F5344CB8AC3E}">
        <p14:creationId xmlns:p14="http://schemas.microsoft.com/office/powerpoint/2010/main" xmlns="" val="684504831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06F7B65-A47D-4315-916D-E444D0E0F59C}"/>
              </a:ext>
            </a:extLst>
          </p:cNvPr>
          <p:cNvSpPr txBox="1"/>
          <p:nvPr/>
        </p:nvSpPr>
        <p:spPr>
          <a:xfrm>
            <a:off x="2334829" y="24841"/>
            <a:ext cx="8895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latin typeface="Comic Sans MS" panose="030F0702030302020204" pitchFamily="66" charset="0"/>
              </a:rPr>
              <a:t>Анна Игнатова «Город волшебных мостов»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102AD48-11E6-42D4-953E-B74592BD503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7603" y="2277862"/>
            <a:ext cx="2247900" cy="3048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EAF7C60-6C44-4707-8803-F9729605A20E}"/>
              </a:ext>
            </a:extLst>
          </p:cNvPr>
          <p:cNvSpPr txBox="1"/>
          <p:nvPr/>
        </p:nvSpPr>
        <p:spPr>
          <a:xfrm>
            <a:off x="471995" y="5399803"/>
            <a:ext cx="245911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Игнатова, Анна. Город волшебных мостов. Прогулка по Санкт-Петербургу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/Анна Игнатова; рисунки Елены Потякиной.- Санкт-Петербург: Детское время, 2023.- 31 с.: цв. ил.- Текст: непосредственный.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53F6CF3-322F-40A8-B629-BC19F51D1FE9}"/>
              </a:ext>
            </a:extLst>
          </p:cNvPr>
          <p:cNvSpPr txBox="1"/>
          <p:nvPr/>
        </p:nvSpPr>
        <p:spPr>
          <a:xfrm>
            <a:off x="2775684" y="6065363"/>
            <a:ext cx="639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72AC075-92B1-4FEF-8824-6B83F1DD30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670306" y="1123279"/>
            <a:ext cx="4279038" cy="28526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2AF7C3F0-E5DD-465A-834B-12573A05EF0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5541" y="3801862"/>
            <a:ext cx="3995417" cy="26636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F978C821-3400-4DB5-A252-6639731C79A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80551" y="844186"/>
            <a:ext cx="4045324" cy="269688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49A7FC17-7C4F-40F8-8260-2D30F80E395B}"/>
              </a:ext>
            </a:extLst>
          </p:cNvPr>
          <p:cNvSpPr/>
          <p:nvPr/>
        </p:nvSpPr>
        <p:spPr>
          <a:xfrm>
            <a:off x="7539151" y="4107142"/>
            <a:ext cx="441019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Анна Игнатова - о том, как появилась эта книга:</a:t>
            </a:r>
          </a:p>
          <a:p>
            <a:pPr algn="just"/>
            <a:r>
              <a:rPr lang="ru-RU" sz="12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"Началось всё с картинок. Мне показали Египетский мост, со сфинксом и девочкой, которая угощает этого сфинкса мороженым. И была в этой картинке настоящая радость и настоящая жизнь. Непривычная, необычная, но яркая, красочная, счастливая. И сразу захотелось туда попасть, в эту радостную картинку. Оглядеться вокруг, поговорить со сфинксом, откусить мороженого… Поэтому я очень обрадовалась, узнав, что картинкам нужны стихи. А потом другим стихам понадобились новые картинки. Так и появилась эта книжка - наперегонки: стихи за картинками, картинки за стихами. Но самыми первыми в наших догонялках были, конечно, мосты. Спасибо им за вдохновение".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455CD3FA-831F-4CDA-8213-083BE74E397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9876" y="195309"/>
            <a:ext cx="2183352" cy="18909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26D4993-D9AA-419C-8959-EE04BD96993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l="7402" t="33810" r="4602" b="33810"/>
          <a:stretch/>
        </p:blipFill>
        <p:spPr>
          <a:xfrm>
            <a:off x="9934728" y="451386"/>
            <a:ext cx="2080194" cy="54072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1724336858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32BE412-5984-4EE6-84FC-626583A5CA2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359" r="11165"/>
          <a:stretch/>
        </p:blipFill>
        <p:spPr>
          <a:xfrm>
            <a:off x="447428" y="2299679"/>
            <a:ext cx="2361461" cy="3048000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E4A6441-FD97-4BF5-9B5A-74A41115486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13333" y="4785322"/>
            <a:ext cx="1338432" cy="18951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9FD6C299-2DA6-4461-ADCC-276AD8C73C2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553019" y="4770527"/>
            <a:ext cx="1338432" cy="18951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0670CF4-3840-4CBD-98C0-D7EF87DDC2A3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73648" y="4785322"/>
            <a:ext cx="1338431" cy="189512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F53C77DB-E9F7-4E8D-8BAB-491CA473196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666298" y="966992"/>
            <a:ext cx="1684192" cy="22644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7DCE90A-8414-4FA0-85A5-73F9F7992305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86921" y="992902"/>
            <a:ext cx="1753301" cy="22994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84BB9E45-03CE-426B-ACF2-530DE4D47DF4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9527308" y="1064385"/>
            <a:ext cx="2026317" cy="200749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6931460A-A9ED-49DF-A877-48137D525CB7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378901" y="1097072"/>
            <a:ext cx="2110580" cy="197481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E4203553-8E1C-4BDF-8491-22660436598E}"/>
              </a:ext>
            </a:extLst>
          </p:cNvPr>
          <p:cNvSpPr txBox="1"/>
          <p:nvPr/>
        </p:nvSpPr>
        <p:spPr>
          <a:xfrm>
            <a:off x="2139519" y="43662"/>
            <a:ext cx="88954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Софья Яковлева «Мы и большущее озеро»</a:t>
            </a:r>
          </a:p>
          <a:p>
            <a:pPr algn="ctr"/>
            <a:r>
              <a:rPr lang="ru-RU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Аудиокнига, читает автор. 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  <a:hlinkClick r:id="rId10"/>
              </a:rPr>
              <a:t>https://www.youtube.com/watch?v=dHeYSEefjN4</a:t>
            </a:r>
            <a:endParaRPr lang="ru-RU" sz="14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  <a:p>
            <a:pPr algn="ctr"/>
            <a:endParaRPr lang="ru-RU" sz="1200" b="1" dirty="0">
              <a:solidFill>
                <a:schemeClr val="accent6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11FE17B4-8D79-4495-ABD9-873433CEE684}"/>
              </a:ext>
            </a:extLst>
          </p:cNvPr>
          <p:cNvSpPr txBox="1"/>
          <p:nvPr/>
        </p:nvSpPr>
        <p:spPr>
          <a:xfrm>
            <a:off x="300549" y="5406501"/>
            <a:ext cx="26277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Яковлева, Софья (Соня Саарви)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Мы и большущее озеро/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Софья Яковлева; художник С.В. Емельянова.- Москва: РОСМЭН, 2016.- 64 с.: цв. ил.. - (Мы живём в России).- Текст: непосредственный.</a:t>
            </a:r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xmlns="" id="{DA8CD679-FA75-4B8F-8BEC-AC3B62C81538}"/>
              </a:ext>
            </a:extLst>
          </p:cNvPr>
          <p:cNvSpPr/>
          <p:nvPr/>
        </p:nvSpPr>
        <p:spPr>
          <a:xfrm>
            <a:off x="3110143" y="3328844"/>
            <a:ext cx="878130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«Вы помните, как в детстве мир кажется огромным и полным чудес, а самые обычные вещи — волшебными. Современная российская писательница Софья Яковлева предлагает именно такой взгляд. Главная героиня книги «Мы и большущее озеро» шестилетняя девочка Настя вместе с родителями и младшей сестрой отправляется на базу отдыха на берегу озера. Они собирают грибы, плавают на лодке, смотрят, как растут кувшинки – и, казалось бы, ничего сверхъестественного не случается. Но, на самом деле, происходит настоящее чудо. Лиричное, искреннее повествование завораживает, уводит в мир тишины и покоя. Мы словно сами оказываемся в этом мирном российском уголке и восхищаемся запахом воды и водорослей, тишиной деревянного домика, над крышей которого шелестят сосны, и даже у самого равнодушного человека в сердце навсегда поселяется любовь к родной природе» (Лабиринт).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B66C3CF3-71CF-4AA7-B444-60AA20348C02}"/>
              </a:ext>
            </a:extLst>
          </p:cNvPr>
          <p:cNvSpPr txBox="1"/>
          <p:nvPr/>
        </p:nvSpPr>
        <p:spPr>
          <a:xfrm>
            <a:off x="3332550" y="4911326"/>
            <a:ext cx="363984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«Подходит вечер. Острова темнеют. Как будто озеро закрывает глаза. Но и ночью вода будет всё так же плюхать в островные далёкие берега. И над бухтой, в которой стояла наша синяя лодка, будут точно так же переговариваться берёзы. И по огромным серым камням будут прогуливаться какие-нибудь островные букашки. И травинки шелестеть в темноте. А мы… А мы будем спать у себя в домике и смотреть сны».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823AD64-DAD5-49D2-9B92-07DB222545D8}"/>
              </a:ext>
            </a:extLst>
          </p:cNvPr>
          <p:cNvSpPr txBox="1"/>
          <p:nvPr/>
        </p:nvSpPr>
        <p:spPr>
          <a:xfrm>
            <a:off x="2836605" y="6265542"/>
            <a:ext cx="52674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25B57E3-580A-4BF8-8CBD-CDAFB0B4E95E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99228" y="132127"/>
            <a:ext cx="1535970" cy="19274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622240F1-02D8-4F35-9429-DE4047184F79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1132598" y="69572"/>
            <a:ext cx="785021" cy="91300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2366875330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B9834B02-2004-45CD-8CB6-593FE1A981CB}"/>
              </a:ext>
            </a:extLst>
          </p:cNvPr>
          <p:cNvSpPr/>
          <p:nvPr/>
        </p:nvSpPr>
        <p:spPr>
          <a:xfrm>
            <a:off x="53694" y="5657269"/>
            <a:ext cx="283789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Внуков, Николай Андреевич. </a:t>
            </a:r>
          </a:p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Один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Николай Внуков; [художник Игорь Жмайлов]. - Санкт-Петербург: Качели, 2022. - 224 с.: цв. ил. - (Граффити). – Текст: непосредственный.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2F0EA90-73F3-4AD0-BA5F-0EDBF445E4AA}"/>
              </a:ext>
            </a:extLst>
          </p:cNvPr>
          <p:cNvSpPr txBox="1"/>
          <p:nvPr/>
        </p:nvSpPr>
        <p:spPr>
          <a:xfrm>
            <a:off x="2842881" y="6346914"/>
            <a:ext cx="630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12+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0236C138-2C5F-4C28-9E66-FE1C5F27F49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7846" y="2305901"/>
            <a:ext cx="2274957" cy="332838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6502F00-BA81-41F6-8995-68D848F9AFC5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90361" y="4396704"/>
            <a:ext cx="2199254" cy="22762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4D95FC-33A2-4682-BA88-553610C206D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50000" t="3785" r="4417" b="2889"/>
          <a:stretch/>
        </p:blipFill>
        <p:spPr>
          <a:xfrm>
            <a:off x="8938882" y="4396704"/>
            <a:ext cx="851479" cy="228626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90E0BF8-5E40-47C1-AEAC-66EA75E2052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/>
          <a:srcRect l="-174" t="11388" b="18111"/>
          <a:stretch/>
        </p:blipFill>
        <p:spPr>
          <a:xfrm>
            <a:off x="663361" y="185068"/>
            <a:ext cx="1766111" cy="1938992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20E26B5D-A023-4B44-8BDB-B6AF4975D4E9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6144" y="4406743"/>
            <a:ext cx="1742737" cy="2276228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7D556B75-59CA-487C-8766-D52CD0B8310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938882" y="2954042"/>
            <a:ext cx="3050733" cy="14236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0D8A075-F00B-4DD6-91E6-8A0D943E7BB8}"/>
              </a:ext>
            </a:extLst>
          </p:cNvPr>
          <p:cNvSpPr txBox="1"/>
          <p:nvPr/>
        </p:nvSpPr>
        <p:spPr>
          <a:xfrm>
            <a:off x="4403324" y="174648"/>
            <a:ext cx="52491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Николай Внуков «Один»</a:t>
            </a: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xmlns="" id="{05D2C2B7-98FC-4EEA-BD24-ED35695AE32B}"/>
              </a:ext>
            </a:extLst>
          </p:cNvPr>
          <p:cNvSpPr/>
          <p:nvPr/>
        </p:nvSpPr>
        <p:spPr>
          <a:xfrm>
            <a:off x="2842881" y="834361"/>
            <a:ext cx="907095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«Все началось с газеты "Тихоокеанский комсомолец", где в 1977 году вышла короткая заметка о приключениях четырнадцатилетнего паренька, живущего с отцом в поселке океанологической станции. Николай Внуков решил непременно с ним встретиться. "И вот Саша Бараш передо мной - худенький, невысокий, застенчивый. Рассказывает медленно, обдумывая каждое слово. А я смотрю на него и с трудом верю, что передо мной - современный Робинзон".</a:t>
            </a:r>
          </a:p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Так, из личного опыта и реальной истории, сложилась эта книга о том, что на самом деле нужно человеку, чтобы выжить. Повесть была переведена на многие языки, а в Японии признана юными читателями лучшим произведением 1988 года» ( Лабиринт)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70A73D1-3FC7-44BE-9392-2342553BE6D6}"/>
              </a:ext>
            </a:extLst>
          </p:cNvPr>
          <p:cNvSpPr txBox="1"/>
          <p:nvPr/>
        </p:nvSpPr>
        <p:spPr>
          <a:xfrm>
            <a:off x="2891589" y="2492343"/>
            <a:ext cx="58884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«Что самое главное для человека на земле? Знать и уметь. Знать, как делается та или другая вещь и уметь её сделать. И чем больше человек знает и умеет, тем легче найти ему выход из самого трудного положения. И тем ценнее он сам для других людей».</a:t>
            </a:r>
          </a:p>
          <a:p>
            <a:pPr algn="just"/>
            <a:endParaRPr lang="ru-RU" sz="1200" b="1" i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 эти дни я понял, что самое главное – не пугаться и не раскисать. Сказать себе, что всё – пустяки, бывает и хуже, и из всякого вроде бы безвыходного положения обязательно найдётся выход. Если, конечно, умеешь кое-что и голова у тебя существует не только для причёски»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CBFC8EF0-5720-4313-979A-2BADE54BCF49}"/>
              </a:ext>
            </a:extLst>
          </p:cNvPr>
          <p:cNvSpPr txBox="1"/>
          <p:nvPr/>
        </p:nvSpPr>
        <p:spPr>
          <a:xfrm>
            <a:off x="2937961" y="4519656"/>
            <a:ext cx="40137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«Я думал о жизни, о людях, об отце, о себе. Мне было интересно, как бы поступал в тех или иных случаях взрослый человек, окажись он на моём месте. Лучше бы у него получалось, чем у меня, или наоборот? Догадался бы он, например, добыть огонь тем способом, каким добыл его я? Сделал бы себе жильё в пещере, очистив её от грязи, или так же построил бы палатку? Что придумал бы для охоты на чаек? Интересно: как действовал бы на моём месте отец?»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18ED8ABF-ED5A-48F0-B797-AE0D87FEE2C7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12596" y="61881"/>
            <a:ext cx="960021" cy="8702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1498602366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66F7B2A-4E68-4F1B-8FF8-A89CA0BD2C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t="4030" b="5097"/>
          <a:stretch/>
        </p:blipFill>
        <p:spPr>
          <a:xfrm>
            <a:off x="5277127" y="3835152"/>
            <a:ext cx="4067175" cy="2769833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56B190F-25B1-4C9F-AA75-736A8D9F0EB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7890" y="1043754"/>
            <a:ext cx="4848730" cy="259609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323B2C-FBB3-4972-99C5-25E254334C84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1983" y="4381546"/>
            <a:ext cx="4572000" cy="214312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C004B99-403A-4B36-8577-A8717AB8622C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74015" y="594804"/>
            <a:ext cx="2381293" cy="349547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B5B76FB3-F99F-4692-A5F4-DDDCF5B107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489201" y="1571349"/>
            <a:ext cx="2440816" cy="35798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3CB4FC3B-1BB8-4B19-8A86-C3A063CB74C8}"/>
              </a:ext>
            </a:extLst>
          </p:cNvPr>
          <p:cNvSpPr/>
          <p:nvPr/>
        </p:nvSpPr>
        <p:spPr>
          <a:xfrm>
            <a:off x="4376876" y="177061"/>
            <a:ext cx="4631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Николай Внуков «Один»</a:t>
            </a:r>
          </a:p>
        </p:txBody>
      </p:sp>
    </p:spTree>
    <p:extLst>
      <p:ext uri="{BB962C8B-B14F-4D97-AF65-F5344CB8AC3E}">
        <p14:creationId xmlns:p14="http://schemas.microsoft.com/office/powerpoint/2010/main" xmlns="" val="3103768359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492CC9AE-4D42-4BB8-8A82-E655A8D2A548}"/>
              </a:ext>
            </a:extLst>
          </p:cNvPr>
          <p:cNvSpPr txBox="1"/>
          <p:nvPr/>
        </p:nvSpPr>
        <p:spPr>
          <a:xfrm>
            <a:off x="2567095" y="157159"/>
            <a:ext cx="8495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  <a:cs typeface="Times New Roman" panose="02020603050405020304" pitchFamily="18" charset="0"/>
              </a:rPr>
              <a:t>Александр Турханов «За горами, за лесами»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EA87954-B455-4836-8444-996D19CB7DB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9810" y="2240848"/>
            <a:ext cx="2048441" cy="3133817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965B5D07-5D09-4A39-B44F-2BB4F042417D}"/>
              </a:ext>
            </a:extLst>
          </p:cNvPr>
          <p:cNvSpPr txBox="1"/>
          <p:nvPr/>
        </p:nvSpPr>
        <p:spPr>
          <a:xfrm>
            <a:off x="21653" y="5432232"/>
            <a:ext cx="303616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Турханов, Александр Геннадьевич. За горами, за лесами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повесть/Александр Геннадьевич Турханов; иллюстрации Ю. Цветкова.- Москва: Детская литература, 2023.- 209 с., ил.- (Лауреаты Международного конкурса имени Сергея Михалкова).- Текст: непосредственный.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C1E9AC02-173D-4D10-B46E-0C41B7536991}"/>
              </a:ext>
            </a:extLst>
          </p:cNvPr>
          <p:cNvSpPr/>
          <p:nvPr/>
        </p:nvSpPr>
        <p:spPr>
          <a:xfrm>
            <a:off x="2957012" y="936010"/>
            <a:ext cx="473992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«Лёшка привык, что в Москве его окружают блага цивилизации: современные автомобили и метро, ноутбук и микроволновка... ну хотя бы электричество! Можно ли жить без всего этого, он узнает, отправившись летом в глухую сибирскую деревушку. А как обойтись без мобильной связи? Да еще если твоей помощи ждет больной отец, а ты - заблудился в тайге? Вот бы пригодились сейчас мудрые советы, которые учитель ОБЖ по прозвищу Котелок давал на уроке! Но Лёшка с друзьями только смеялись над ним, ведь пока ты живешь под защитой умных предметов и взрослых людей, кажется, что никакой беды с тобой случиться просто не может... Однако в жизни обязательно наступает момент, когда рассчитывать приходится лишь на себя» (Лабиринт).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AD4F5884-AF57-4FD2-B29B-7808CB550BF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264449" y="925789"/>
            <a:ext cx="2851004" cy="222517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B3B57B0B-9C23-4A60-B0E6-9A7BF281B1BF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3165" y="3405018"/>
            <a:ext cx="2615011" cy="212927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255395B-7FE9-4606-892B-1B81E2089F4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96939" y="3405018"/>
            <a:ext cx="2628863" cy="21136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C20924AA-CFDE-4A67-A5C5-58DAD8DEF89D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564565" y="3394797"/>
            <a:ext cx="1320005" cy="211365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B7C8DEA-CEA3-478B-BF2F-C20B535A13D8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62006" y="3429000"/>
            <a:ext cx="1335543" cy="210528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31EE90CC-C803-44AC-AB87-C0EF4F0D6B6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878677" y="1015299"/>
            <a:ext cx="1314768" cy="21356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4A441FB-111C-4D31-855D-78EF5E1E4D7E}"/>
              </a:ext>
            </a:extLst>
          </p:cNvPr>
          <p:cNvSpPr txBox="1"/>
          <p:nvPr/>
        </p:nvSpPr>
        <p:spPr>
          <a:xfrm>
            <a:off x="3462291" y="5655076"/>
            <a:ext cx="8422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200" b="1" i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«Запомните: испытания делают людей сильнее, - говорил преподаватель.- Или ломают. А чтобы не сломаться, надо хорошо учиться. Пока вы просто накапливаете знания. Но обязательно в вашей жизни наступит момент, когда вы останетесь  один на один с чем-то, что будет проверять вас на прочность. Так вот, знания – это ваше оружие. - Здесь он поднял вверх указательный палец.- И чем крепче будут ваши знания, тем лучше вы будете защищены».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4AFD830A-2F3C-4D80-8AF4-22400F258E3F}"/>
              </a:ext>
            </a:extLst>
          </p:cNvPr>
          <p:cNvSpPr/>
          <p:nvPr/>
        </p:nvSpPr>
        <p:spPr>
          <a:xfrm>
            <a:off x="2957011" y="6299155"/>
            <a:ext cx="57259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</a:t>
            </a:r>
            <a:r>
              <a:rPr lang="ru-RU" sz="2000" dirty="0"/>
              <a:t>+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46C150E-F3FD-414A-A5BC-66680D5B8AF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/>
          <a:srcRect l="2661" t="2354" r="1223" b="13762"/>
          <a:stretch/>
        </p:blipFill>
        <p:spPr>
          <a:xfrm>
            <a:off x="513361" y="346460"/>
            <a:ext cx="1946621" cy="1698869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60FF3CE8-5A50-4060-B22E-B49F19B94729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11239130" y="141787"/>
            <a:ext cx="728264" cy="728264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</p:spTree>
    <p:extLst>
      <p:ext uri="{BB962C8B-B14F-4D97-AF65-F5344CB8AC3E}">
        <p14:creationId xmlns:p14="http://schemas.microsoft.com/office/powerpoint/2010/main" xmlns="" val="4120834630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3C2F61-AB16-4631-B0BC-3F97C428C9F7}"/>
              </a:ext>
            </a:extLst>
          </p:cNvPr>
          <p:cNvSpPr txBox="1"/>
          <p:nvPr/>
        </p:nvSpPr>
        <p:spPr>
          <a:xfrm>
            <a:off x="2787588" y="133165"/>
            <a:ext cx="1021228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Библиографический список к третьему забегу </a:t>
            </a:r>
          </a:p>
          <a:p>
            <a:pPr algn="ctr"/>
            <a:r>
              <a:rPr lang="ru-RU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«Летнего книжного марафона». 2024</a:t>
            </a:r>
          </a:p>
          <a:p>
            <a:endParaRPr lang="ru-RU" dirty="0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0E67D2E-50CB-45D1-8BFB-35AA0C81C6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1796" t="6991" r="19321" b="24789"/>
          <a:stretch/>
        </p:blipFill>
        <p:spPr>
          <a:xfrm>
            <a:off x="123170" y="133165"/>
            <a:ext cx="3436776" cy="170983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E2507AA-58BA-4174-B193-5B3FC13C462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7457" t="27922" r="8398" b="19267"/>
          <a:stretch/>
        </p:blipFill>
        <p:spPr>
          <a:xfrm>
            <a:off x="190123" y="1908697"/>
            <a:ext cx="11878706" cy="4296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1537720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D2168B2-6043-4EF9-B55A-6BA88FCF1E63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0105" y="311104"/>
            <a:ext cx="11771790" cy="5965795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E417B3-DC1F-4511-B54B-753214633BED}"/>
              </a:ext>
            </a:extLst>
          </p:cNvPr>
          <p:cNvSpPr txBox="1"/>
          <p:nvPr/>
        </p:nvSpPr>
        <p:spPr>
          <a:xfrm>
            <a:off x="1828802" y="1397675"/>
            <a:ext cx="89584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omic Sans MS" panose="030F0702030302020204" pitchFamily="66" charset="0"/>
              </a:rPr>
              <a:t>Главное правило путешественника: к любой поездке надо хорошо готовиться! Рассмотреть карты, изучить природные особенности и климат… Мы собрали чудесные детские книги, которые помогут начинающим путешественникам узнать о самых интересных уголках России и, конечно, продумать маршруты для будущих поездок.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713716C0-96AA-4ECF-8768-96E6245C4440}"/>
              </a:ext>
            </a:extLst>
          </p:cNvPr>
          <p:cNvSpPr/>
          <p:nvPr/>
        </p:nvSpPr>
        <p:spPr>
          <a:xfrm>
            <a:off x="2478156" y="3294001"/>
            <a:ext cx="661283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u="sng" dirty="0">
                <a:latin typeface="Comic Sans MS" panose="030F0702030302020204" pitchFamily="66" charset="0"/>
              </a:rPr>
              <a:t>Совет:</a:t>
            </a:r>
            <a:r>
              <a:rPr lang="ru-RU" dirty="0">
                <a:latin typeface="Comic Sans MS" panose="030F0702030302020204" pitchFamily="66" charset="0"/>
              </a:rPr>
              <a:t> читая эти и другие книги о путешествиях с ребенком, вместе рассматривайте карты, обсуждайте, где находятся разные города, реки, интересные места и как можно было бы добраться из одной точки в другую. Отличная идея — повесить в детской большую настенную карту и отмечать места, о которых вы прочитали, флажками или многоразовыми наклейками.</a:t>
            </a:r>
          </a:p>
        </p:txBody>
      </p:sp>
    </p:spTree>
    <p:extLst>
      <p:ext uri="{BB962C8B-B14F-4D97-AF65-F5344CB8AC3E}">
        <p14:creationId xmlns:p14="http://schemas.microsoft.com/office/powerpoint/2010/main" xmlns="" val="1233294740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41BC96B6-BD01-4D64-AB01-4BDB3C02AA6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46228" y="1625921"/>
            <a:ext cx="6312023" cy="4084250"/>
          </a:xfrm>
          <a:prstGeom prst="rect">
            <a:avLst/>
          </a:prstGeom>
        </p:spPr>
      </p:pic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xmlns="" id="{32999AF1-2A37-4CB5-9B65-CAC1A79092B4}"/>
              </a:ext>
            </a:extLst>
          </p:cNvPr>
          <p:cNvSpPr/>
          <p:nvPr/>
        </p:nvSpPr>
        <p:spPr>
          <a:xfrm>
            <a:off x="7016317" y="2090172"/>
            <a:ext cx="436485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u="sng" dirty="0"/>
              <a:t>Время</a:t>
            </a:r>
            <a:r>
              <a:rPr lang="ru-RU" sz="2400" dirty="0"/>
              <a:t>: 26 августа,  </a:t>
            </a:r>
          </a:p>
          <a:p>
            <a:r>
              <a:rPr lang="ru-RU" sz="2400" dirty="0"/>
              <a:t>     в 11-00 часов</a:t>
            </a:r>
          </a:p>
          <a:p>
            <a:endParaRPr lang="ru-RU" sz="2400" dirty="0"/>
          </a:p>
          <a:p>
            <a:r>
              <a:rPr lang="ru-RU" sz="2400" u="sng" dirty="0"/>
              <a:t>Место:</a:t>
            </a:r>
            <a:r>
              <a:rPr lang="ru-RU" sz="2400" dirty="0"/>
              <a:t> </a:t>
            </a:r>
            <a:r>
              <a:rPr lang="ru-RU" sz="2400" dirty="0" err="1"/>
              <a:t>YouTube</a:t>
            </a:r>
            <a:r>
              <a:rPr lang="ru-RU" sz="2400" dirty="0"/>
              <a:t>-канал</a:t>
            </a:r>
          </a:p>
          <a:p>
            <a:endParaRPr lang="ru-RU" sz="2400" dirty="0"/>
          </a:p>
          <a:p>
            <a:r>
              <a:rPr lang="ru-RU" sz="2400" u="sng" dirty="0"/>
              <a:t>Тема:</a:t>
            </a:r>
            <a:r>
              <a:rPr lang="ru-RU" sz="2400" dirty="0"/>
              <a:t> «В классе новенький»</a:t>
            </a:r>
          </a:p>
          <a:p>
            <a:r>
              <a:rPr lang="ru-RU" sz="2400" dirty="0"/>
              <a:t> (художественная литература).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993B160-6CF5-41A2-AB9C-FEB3017BB2DE}"/>
              </a:ext>
            </a:extLst>
          </p:cNvPr>
          <p:cNvSpPr txBox="1"/>
          <p:nvPr/>
        </p:nvSpPr>
        <p:spPr>
          <a:xfrm>
            <a:off x="2716567" y="287681"/>
            <a:ext cx="69867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Встретимся в августе</a:t>
            </a:r>
          </a:p>
        </p:txBody>
      </p:sp>
    </p:spTree>
    <p:extLst>
      <p:ext uri="{BB962C8B-B14F-4D97-AF65-F5344CB8AC3E}">
        <p14:creationId xmlns:p14="http://schemas.microsoft.com/office/powerpoint/2010/main" xmlns="" val="3663156663"/>
      </p:ext>
    </p:extLst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24045" y="87048"/>
            <a:ext cx="8867955" cy="819509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Татьяна Борисова «Привет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, </a:t>
            </a:r>
            <a:r>
              <a:rPr lang="ru-RU" sz="2800" b="1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Москва</a:t>
            </a:r>
            <a:r>
              <a:rPr lang="ru-RU" sz="2800" dirty="0">
                <a:solidFill>
                  <a:schemeClr val="accent1">
                    <a:lumMod val="75000"/>
                  </a:schemeClr>
                </a:solidFill>
                <a:latin typeface="Comic Sans MS" pitchFamily="66" charset="0"/>
              </a:rPr>
              <a:t>!»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4441297"/>
            <a:ext cx="25792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Борисова, Татьяна. Привет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Москва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!/[автор текста и иллюстраций] Таня Борисова. -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Москва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Ад Маргинем Пресс: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Ad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Marginem Press: ABCdesign, 2021. - 40 с.: цв.ил.-Текст: непосредственный</a:t>
            </a:r>
          </a:p>
        </p:txBody>
      </p:sp>
      <p:pic>
        <p:nvPicPr>
          <p:cNvPr id="1026" name="Picture 2" descr="https://admarginem.ru/wp-content/uploads/2021/11/moscow_4-5-min.png"/>
          <p:cNvPicPr>
            <a:picLocks noChangeAspect="1" noChangeArrowheads="1"/>
          </p:cNvPicPr>
          <p:nvPr/>
        </p:nvPicPr>
        <p:blipFill>
          <a:blip r:embed="rId2" cstate="print"/>
          <a:srcRect l="10874" t="14312" r="12031" b="13852"/>
          <a:stretch>
            <a:fillRect/>
          </a:stretch>
        </p:blipFill>
        <p:spPr bwMode="auto">
          <a:xfrm>
            <a:off x="4000471" y="4370276"/>
            <a:ext cx="3230650" cy="22943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8" name="Picture 4" descr="https://admarginem.ru/wp-content/uploads/2021/11/moscow_10-11-min.png"/>
          <p:cNvPicPr>
            <a:picLocks noChangeAspect="1" noChangeArrowheads="1"/>
          </p:cNvPicPr>
          <p:nvPr/>
        </p:nvPicPr>
        <p:blipFill>
          <a:blip r:embed="rId3" cstate="print"/>
          <a:srcRect l="10223" t="14245" r="11190" b="13300"/>
          <a:stretch>
            <a:fillRect/>
          </a:stretch>
        </p:blipFill>
        <p:spPr bwMode="auto">
          <a:xfrm>
            <a:off x="7982309" y="4363206"/>
            <a:ext cx="3183147" cy="22363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0" name="Picture 6" descr="alt"/>
          <p:cNvPicPr>
            <a:picLocks noChangeAspect="1" noChangeArrowheads="1"/>
          </p:cNvPicPr>
          <p:nvPr/>
        </p:nvPicPr>
        <p:blipFill>
          <a:blip r:embed="rId4" cstate="print"/>
          <a:srcRect l="43823" t="22982" r="2532" b="3365"/>
          <a:stretch>
            <a:fillRect/>
          </a:stretch>
        </p:blipFill>
        <p:spPr bwMode="auto">
          <a:xfrm>
            <a:off x="388806" y="112142"/>
            <a:ext cx="1871315" cy="175890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580046" y="2745855"/>
            <a:ext cx="2187837" cy="14129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6" name="Picture 12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932" y="2222277"/>
            <a:ext cx="1548301" cy="19598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40" name="Picture 16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25463" t="4311" r="28281" b="5366"/>
          <a:stretch>
            <a:fillRect/>
          </a:stretch>
        </p:blipFill>
        <p:spPr bwMode="auto">
          <a:xfrm>
            <a:off x="2481815" y="4876006"/>
            <a:ext cx="1297692" cy="173473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042" name="AutoShape 18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4" name="AutoShape 20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5" name="Picture 21" descr="C:\Users\Библиотекарь\Desktop\Снимок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62087" y="2648308"/>
            <a:ext cx="1068574" cy="134572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47" name="Picture 23" descr="Picture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273511" y="2764050"/>
            <a:ext cx="2238768" cy="144563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Прямоугольник 16"/>
          <p:cNvSpPr/>
          <p:nvPr/>
        </p:nvSpPr>
        <p:spPr>
          <a:xfrm>
            <a:off x="2855344" y="931653"/>
            <a:ext cx="89887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«Таня Борисова живет в Москве, любит ходить на пленэр и делать городские зарисовки. Из них и родилась эта книга - увлекательное обозрение российской столицы, какой она открывается любителю кататься на велосипеде. Люди, здания, музеи и достопримечательности складываются в живой и запоминающийся образ уютного мегаполиса. Это прекрасный повод впервые познакомиться с Москвой - как для ее юных гостей и читателей из других мест России и мира, так и для самих москвичей, у каждого из которых свой образ города, неизбежно оставляющий за кадром многое из того, что в нем есть. Автор показывает Москву с личной и непринужденной точки зрения, предлагает по-новому взглянуть на знакомые места, научиться обращать внимание на интересные здания, музейные экспонаты, устройство города и привычки его жителей. Во время остановок по ходу воображаемой велосипедной прогулки у читателей будет случай поразмышлять о том, есть ли у них свои любимые места и здания, какие музеи им особенно нравятся и почему, а заодно узнать немало примечательных фактов из истории и современной жизни Москвы» (Лабиринт)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49" name="Picture 25" descr="Picture background"/>
          <p:cNvPicPr>
            <a:picLocks noChangeAspect="1" noChangeArrowheads="1"/>
          </p:cNvPicPr>
          <p:nvPr/>
        </p:nvPicPr>
        <p:blipFill>
          <a:blip r:embed="rId10" cstate="print"/>
          <a:srcRect l="-155" t="27988" r="293" b="27779"/>
          <a:stretch>
            <a:fillRect/>
          </a:stretch>
        </p:blipFill>
        <p:spPr bwMode="auto">
          <a:xfrm>
            <a:off x="5615796" y="2745854"/>
            <a:ext cx="3795623" cy="14596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51" name="Picture 27" descr="Picture backgroun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524262" y="61106"/>
            <a:ext cx="1512163" cy="85799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5EEFBDE-0016-4E26-B894-5982DA6AFE0F}"/>
              </a:ext>
            </a:extLst>
          </p:cNvPr>
          <p:cNvSpPr txBox="1"/>
          <p:nvPr/>
        </p:nvSpPr>
        <p:spPr>
          <a:xfrm>
            <a:off x="1822136" y="5803891"/>
            <a:ext cx="568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</p:spTree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7957" y="21300"/>
            <a:ext cx="8566029" cy="1190445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6"/>
                </a:solidFill>
                <a:latin typeface="Comic Sans MS" pitchFamily="66" charset="0"/>
              </a:rPr>
              <a:t>Анна Ремез «Волны ходят по четыре»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64779" y="5426016"/>
            <a:ext cx="232155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Ремез, Анна. Волны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ходят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 четыре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/ Анна Ремез; художник А.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Либерато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- Санкт-Петербург: Поляндрия, 2015. - 56 с.: цв.ил.- Текст: непосредственный.</a:t>
            </a:r>
          </a:p>
        </p:txBody>
      </p:sp>
      <p:pic>
        <p:nvPicPr>
          <p:cNvPr id="31746" name="Picture 2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9457" y="2855344"/>
            <a:ext cx="1761213" cy="244612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1748" name="Picture 4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729931" y="1211745"/>
            <a:ext cx="2993366" cy="214379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1750" name="Picture 6" descr="Picture background"/>
          <p:cNvPicPr>
            <a:picLocks noChangeAspect="1" noChangeArrowheads="1"/>
          </p:cNvPicPr>
          <p:nvPr/>
        </p:nvPicPr>
        <p:blipFill>
          <a:blip r:embed="rId4" cstate="print"/>
          <a:srcRect r="49767" b="-772"/>
          <a:stretch>
            <a:fillRect/>
          </a:stretch>
        </p:blipFill>
        <p:spPr bwMode="auto">
          <a:xfrm>
            <a:off x="6804157" y="2690951"/>
            <a:ext cx="1813631" cy="260567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1752" name="Picture 8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727" y="2728344"/>
            <a:ext cx="3549937" cy="254239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1754" name="Picture 10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64779" y="163901"/>
            <a:ext cx="2596550" cy="259655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9" name="Прямоугольник 8"/>
          <p:cNvSpPr/>
          <p:nvPr/>
        </p:nvSpPr>
        <p:spPr>
          <a:xfrm>
            <a:off x="3125638" y="1509624"/>
            <a:ext cx="5535283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latin typeface="Times New Roman" pitchFamily="18" charset="0"/>
                <a:cs typeface="Times New Roman" pitchFamily="18" charset="0"/>
              </a:rPr>
              <a:t>«Волны ходят по четыре»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- это повесть в коротких штанишках… то есть рассказах. Простые истории о путешествии всей семьёй в Крым, о том, что на самом деле интересно и важно для ребёнка, даже если взрослому это кажется незначительным, о маленьких открытиях, из которых складывается счастливое детство» (Лабиринт)</a:t>
            </a:r>
            <a:br>
              <a:rPr lang="ru-RU" sz="1400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1756" name="Picture 12" descr="https://img2.labirint.ru/rcimg/07886d9814c87c14a31badc7f41098ed/960x540/books49/486404/ph_04.jpg?1659453902"/>
          <p:cNvPicPr>
            <a:picLocks noChangeAspect="1" noChangeArrowheads="1"/>
          </p:cNvPicPr>
          <p:nvPr/>
        </p:nvPicPr>
        <p:blipFill>
          <a:blip r:embed="rId7" cstate="print"/>
          <a:srcRect t="-308" r="50128"/>
          <a:stretch>
            <a:fillRect/>
          </a:stretch>
        </p:blipFill>
        <p:spPr bwMode="auto">
          <a:xfrm>
            <a:off x="9437298" y="3510953"/>
            <a:ext cx="2199736" cy="316861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/>
          <p:cNvSpPr/>
          <p:nvPr/>
        </p:nvSpPr>
        <p:spPr>
          <a:xfrm>
            <a:off x="2935856" y="5483389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 книге маленькая девочка рассказывает о своих встречах с морем. Каждое лето её и её родителей ждёт Крым, от которого «во рту сладко». Ждут шашлык, который «делается», только когда приезжают гости, и потому запоминается на всю жизнь; «собственные» качели, на которых можно качаться не только вперёд-назад, но и кругами; встреча с бабушкой и дедушкой. Но самое главное — ждёт море, в котором волны «ходят по четыре»: волна-мама, волна-папа и две «</a:t>
            </a:r>
            <a:r>
              <a:rPr lang="ru-RU" sz="1200" i="1" dirty="0" err="1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волнишки-дочки</a:t>
            </a:r>
            <a:r>
              <a:rPr lang="ru-RU" sz="1200" i="1" dirty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».</a:t>
            </a:r>
          </a:p>
        </p:txBody>
      </p:sp>
      <p:pic>
        <p:nvPicPr>
          <p:cNvPr id="31758" name="Picture 14" descr="Picture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520476" y="0"/>
            <a:ext cx="1671524" cy="1181819"/>
          </a:xfrm>
          <a:prstGeom prst="rect">
            <a:avLst/>
          </a:prstGeom>
          <a:noFill/>
        </p:spPr>
      </p:pic>
      <p:pic>
        <p:nvPicPr>
          <p:cNvPr id="31760" name="Picture 16" descr="Picture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794766" y="155276"/>
            <a:ext cx="1086396" cy="10863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1D271F8-4420-4237-A914-96498F572F88}"/>
              </a:ext>
            </a:extLst>
          </p:cNvPr>
          <p:cNvSpPr txBox="1"/>
          <p:nvPr/>
        </p:nvSpPr>
        <p:spPr>
          <a:xfrm>
            <a:off x="2139517" y="6445188"/>
            <a:ext cx="5404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</p:spTree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3" cstate="print"/>
          <a:srcRect l="32900" t="2530" r="32685" b="2606"/>
          <a:stretch>
            <a:fillRect/>
          </a:stretch>
        </p:blipFill>
        <p:spPr bwMode="auto">
          <a:xfrm rot="639681">
            <a:off x="1687479" y="3685830"/>
            <a:ext cx="884629" cy="119890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2" name="Picture 8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20989313">
            <a:off x="756034" y="3657657"/>
            <a:ext cx="923388" cy="123118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6329" y="202224"/>
            <a:ext cx="2614675" cy="3170701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reflection blurRad="12700" stA="30000" endPos="30000" dist="5000" dir="5400000" sy="-100000" algn="bl" rotWithShape="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28" name="Picture 4" descr="Picture background"/>
          <p:cNvPicPr>
            <a:picLocks noChangeAspect="1" noChangeArrowheads="1"/>
          </p:cNvPicPr>
          <p:nvPr/>
        </p:nvPicPr>
        <p:blipFill>
          <a:blip r:embed="rId6" cstate="print"/>
          <a:srcRect l="30604" t="3430" r="33252" b="1592"/>
          <a:stretch>
            <a:fillRect/>
          </a:stretch>
        </p:blipFill>
        <p:spPr bwMode="auto">
          <a:xfrm>
            <a:off x="3527878" y="970158"/>
            <a:ext cx="1906763" cy="24372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6" name="Заголовок 5"/>
          <p:cNvSpPr>
            <a:spLocks noGrp="1"/>
          </p:cNvSpPr>
          <p:nvPr>
            <p:ph type="ctrTitle"/>
          </p:nvPr>
        </p:nvSpPr>
        <p:spPr>
          <a:xfrm>
            <a:off x="2329132" y="207035"/>
            <a:ext cx="9351034" cy="595222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Кристина </a:t>
            </a:r>
            <a:r>
              <a:rPr lang="ru-RU" sz="2800" b="1" dirty="0" err="1">
                <a:solidFill>
                  <a:srgbClr val="7030A0"/>
                </a:solidFill>
                <a:latin typeface="Comic Sans MS" pitchFamily="66" charset="0"/>
              </a:rPr>
              <a:t>Кретова</a:t>
            </a: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 «</a:t>
            </a:r>
            <a:r>
              <a:rPr lang="ru-RU" sz="2800" b="1" dirty="0" err="1">
                <a:solidFill>
                  <a:srgbClr val="7030A0"/>
                </a:solidFill>
                <a:latin typeface="Comic Sans MS" pitchFamily="66" charset="0"/>
              </a:rPr>
              <a:t>Аста-Ураган</a:t>
            </a:r>
            <a:r>
              <a:rPr lang="ru-RU" sz="2800" b="1" dirty="0">
                <a:solidFill>
                  <a:srgbClr val="7030A0"/>
                </a:solidFill>
                <a:latin typeface="Comic Sans MS" pitchFamily="66" charset="0"/>
              </a:rPr>
              <a:t>»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7643004" y="776377"/>
            <a:ext cx="4442604" cy="2631058"/>
          </a:xfrm>
        </p:spPr>
        <p:txBody>
          <a:bodyPr>
            <a:no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красивом северном городе Санкт-Петербурге жила девочка с необычным именем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Аста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Аська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на первый взгляд, была самой обычной девочкой, но она имела одну особенность: дело в том, что она умела путешествовать не только на поездах и самолетах, но и с ветрами. Книга об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Асте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родилась из историй, которые Кристина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Кретова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рассказывала по вечерам своей старшей дочке Асе. Сказка о девочке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Асте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наделенной волшебной способностью путешествовать вместе с ветром, долго существовала только в семейном кругу. Когда историй накопилось много, Кристина попросила свою близкую подругу художника Наталью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Романькову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проиллюстрировать эти приключения. По словам автора и иллюстратора, главными критиками историй стали их дети, и они надеются, что и другим детям тоже придутся по душе эти искренние, добрые и поучительные приключения маленькой путешественницы.</a:t>
            </a:r>
          </a:p>
        </p:txBody>
      </p:sp>
      <p:pic>
        <p:nvPicPr>
          <p:cNvPr id="1030" name="Picture 6" descr="Кристина Кретова - Аста-Ураган в двух столицах. Путешествие во времени обложка книги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701343" y="969832"/>
            <a:ext cx="1802322" cy="24030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1" name="Прямоугольник 10"/>
          <p:cNvSpPr/>
          <p:nvPr/>
        </p:nvSpPr>
        <p:spPr>
          <a:xfrm>
            <a:off x="5570648" y="3407434"/>
            <a:ext cx="246818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Кретова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Кристина Александровна. Аста-ураган в двух столицах. Путешествие во времени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/ Кристина 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Кретова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иллюстрации Н.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Романьковой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Санкт-Петербург: Питер, 2023. - 32 с.: цв.ил.- Текст: непосредственный.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21652" y="3429000"/>
            <a:ext cx="225149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Кретова, Кристина Александровна. Аста-ураган. Путешествие по России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 Кристина  Кретова; иллюстрации Н.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Романьковой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- Санкт-Петербург: Питер, 2021. - 64 с.: цв.ил.- Текст: непосредственный.</a:t>
            </a:r>
          </a:p>
        </p:txBody>
      </p:sp>
      <p:pic>
        <p:nvPicPr>
          <p:cNvPr id="1038" name="Picture 14" descr="https://img2.labirint.ru/rcimg/c61ad0912ec8794348e2b4144a6498dc/960x540/books69/680700/ph_01.jpg?168512217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28008" y="3379046"/>
            <a:ext cx="1388853" cy="181883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3" name="Picture 2" descr="https://img1.labirint.ru/rcimg/3034dabb09a996e3962750ae3530a7f0/960x540/books92/915101/ph_08.jpg?1670257514"/>
          <p:cNvPicPr>
            <a:picLocks noChangeAspect="1" noChangeArrowheads="1"/>
          </p:cNvPicPr>
          <p:nvPr/>
        </p:nvPicPr>
        <p:blipFill>
          <a:blip r:embed="rId9" cstate="print"/>
          <a:srcRect r="-662" b="41727"/>
          <a:stretch>
            <a:fillRect/>
          </a:stretch>
        </p:blipFill>
        <p:spPr bwMode="auto">
          <a:xfrm>
            <a:off x="10118605" y="5344959"/>
            <a:ext cx="1803764" cy="139226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22" name="Picture 2" descr="https://img1.labirint.ru/rcimg/8fe06945c81919518e5052aeec0dbd47/960x540/books92/915101/ph_03.jpg?1670257514"/>
          <p:cNvPicPr>
            <a:picLocks noChangeAspect="1" noChangeArrowheads="1"/>
          </p:cNvPicPr>
          <p:nvPr/>
        </p:nvPicPr>
        <p:blipFill>
          <a:blip r:embed="rId10" cstate="print"/>
          <a:srcRect l="439" t="35247"/>
          <a:stretch>
            <a:fillRect/>
          </a:stretch>
        </p:blipFill>
        <p:spPr bwMode="auto">
          <a:xfrm>
            <a:off x="5822578" y="5063101"/>
            <a:ext cx="1920601" cy="16655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24" name="Picture 4" descr="https://img2.labirint.ru/rcimg/8afbf2d068324ea1dd9e2a9cd3b146de/960x540/books69/680700/ph_02.jpg?168512217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808233" y="3372925"/>
            <a:ext cx="1345722" cy="18167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6" name="Picture 12" descr="https://img1.labirint.ru/rcimg/76471269a11c17d23732e3bc7cf10c6f/960x540/books92/915101/ph_02.jpg?1670257514"/>
          <p:cNvPicPr>
            <a:picLocks noChangeAspect="1" noChangeArrowheads="1"/>
          </p:cNvPicPr>
          <p:nvPr/>
        </p:nvPicPr>
        <p:blipFill>
          <a:blip r:embed="rId12" cstate="print"/>
          <a:srcRect r="431" b="31698"/>
          <a:stretch>
            <a:fillRect/>
          </a:stretch>
        </p:blipFill>
        <p:spPr bwMode="auto">
          <a:xfrm>
            <a:off x="8047119" y="5366389"/>
            <a:ext cx="1776351" cy="140115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28" name="Picture 8" descr="https://img2.labirint.ru/rcimg/931b5ebe4bc41208ef80b2bae0343263/960x540/books69/680700/ph_03.jpg?1685122175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6815" y="5046453"/>
            <a:ext cx="2468185" cy="16639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5130" name="Picture 10" descr="Picture background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234906" y="5054425"/>
            <a:ext cx="2493034" cy="168279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9" name="Picture 12" descr="Picture background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10368198" y="202224"/>
            <a:ext cx="1554171" cy="3959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EAB7CA6E-0B80-436F-837E-1AA64088308B}"/>
              </a:ext>
            </a:extLst>
          </p:cNvPr>
          <p:cNvSpPr txBox="1"/>
          <p:nvPr/>
        </p:nvSpPr>
        <p:spPr>
          <a:xfrm>
            <a:off x="5434641" y="4613800"/>
            <a:ext cx="5992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</a:t>
            </a:r>
          </a:p>
        </p:txBody>
      </p:sp>
    </p:spTree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86" name="Picture 14" descr="https://img1.labirint.ru/rcimg/c447a73eeaa0d1045765e29f437aca6b/960x540/books75/742153/ph_01.jpg?168525152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604841">
            <a:off x="559576" y="2578521"/>
            <a:ext cx="1156520" cy="15613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8674" name="Picture 2" descr="Picture backgroun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7512" y="422287"/>
            <a:ext cx="2652726" cy="176882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91732" y="206865"/>
            <a:ext cx="10839587" cy="1268083"/>
          </a:xfrm>
        </p:spPr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       </a:t>
            </a:r>
            <a:r>
              <a:rPr lang="ru-RU" sz="2800" b="1" dirty="0">
                <a:solidFill>
                  <a:srgbClr val="C00000"/>
                </a:solidFill>
                <a:latin typeface="Comic Sans MS" pitchFamily="66" charset="0"/>
              </a:rPr>
              <a:t>Кристина </a:t>
            </a:r>
            <a:r>
              <a:rPr lang="ru-RU" sz="2800" b="1" dirty="0" err="1">
                <a:solidFill>
                  <a:srgbClr val="C00000"/>
                </a:solidFill>
                <a:latin typeface="Comic Sans MS" pitchFamily="66" charset="0"/>
              </a:rPr>
              <a:t>Кретова</a:t>
            </a:r>
            <a:r>
              <a:rPr lang="ru-RU" sz="2800" b="1" dirty="0">
                <a:solidFill>
                  <a:srgbClr val="C00000"/>
                </a:solidFill>
                <a:latin typeface="Comic Sans MS" pitchFamily="66" charset="0"/>
              </a:rPr>
              <a:t> «Приключения мышонка </a:t>
            </a:r>
            <a:r>
              <a:rPr lang="ru-RU" sz="2800" b="1" dirty="0" err="1">
                <a:solidFill>
                  <a:srgbClr val="C00000"/>
                </a:solidFill>
                <a:latin typeface="Comic Sans MS" pitchFamily="66" charset="0"/>
              </a:rPr>
              <a:t>Недо</a:t>
            </a:r>
            <a:r>
              <a:rPr lang="ru-RU" sz="2800" b="1" dirty="0">
                <a:solidFill>
                  <a:srgbClr val="C00000"/>
                </a:solidFill>
                <a:latin typeface="Comic Sans MS" pitchFamily="66" charset="0"/>
              </a:rPr>
              <a:t>»</a:t>
            </a:r>
          </a:p>
        </p:txBody>
      </p:sp>
      <p:pic>
        <p:nvPicPr>
          <p:cNvPr id="28678" name="Picture 6" descr="Picture background"/>
          <p:cNvPicPr>
            <a:picLocks noChangeAspect="1" noChangeArrowheads="1"/>
          </p:cNvPicPr>
          <p:nvPr/>
        </p:nvPicPr>
        <p:blipFill>
          <a:blip r:embed="rId5" cstate="print"/>
          <a:srcRect l="14952" t="3333" r="15762" b="3095"/>
          <a:stretch>
            <a:fillRect/>
          </a:stretch>
        </p:blipFill>
        <p:spPr bwMode="auto">
          <a:xfrm>
            <a:off x="3544580" y="1532003"/>
            <a:ext cx="2019458" cy="272731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8680" name="Picture 8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98902" y="1561382"/>
            <a:ext cx="2013198" cy="268762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8682" name="Picture 10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47393" t="151"/>
          <a:stretch>
            <a:fillRect/>
          </a:stretch>
        </p:blipFill>
        <p:spPr bwMode="auto">
          <a:xfrm>
            <a:off x="5917720" y="1570007"/>
            <a:ext cx="2115552" cy="267689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Прямоугольник 7"/>
          <p:cNvSpPr/>
          <p:nvPr/>
        </p:nvSpPr>
        <p:spPr>
          <a:xfrm>
            <a:off x="8105391" y="4382219"/>
            <a:ext cx="232394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Кретова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, Кристина Александровна. Приключения мышонка Недо в Санкт-Петербурге, или Квест коня Александра Невского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географические сказки / Кристина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Кретова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 иллюстрации Натальи Романьковой. - Санкт-Петербург: Питер, 2022. - 32 с.: цв.ил.- Текст: непосредственный.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812123" y="4399470"/>
            <a:ext cx="211555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Кретова, Кристина Александровна. Приключения мышонка Недо на Ладоге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географические сказки / Кристина </a:t>
            </a:r>
            <a:r>
              <a:rPr lang="ru-RU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Кретова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иллюстрации Натальи Романьковой. - Санкт-Петербург: Питер, 2022. - 32 с.: цв.ил.- Текст: непосредственный.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49689" y="4356339"/>
            <a:ext cx="201945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err="1">
                <a:latin typeface="Times New Roman" pitchFamily="18" charset="0"/>
                <a:cs typeface="Times New Roman" pitchFamily="18" charset="0"/>
              </a:rPr>
              <a:t>Кретова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, Кристина Александровна. Приключения мышонка Недо в Калининграде, или Квест Мышиного короля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/ Кристина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Кретова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 иллюстрации Натальи Романьковой. - Санкт-Петербург: Питер, 2022. - 32 с.: цв.ил.-Текст: непосредственный.</a:t>
            </a:r>
          </a:p>
        </p:txBody>
      </p:sp>
      <p:pic>
        <p:nvPicPr>
          <p:cNvPr id="28684" name="Picture 12" descr="https://img1.labirint.ru/rcimg/9d314f3107852c9ac40238599fdca66f/960x540/books75/742153/ph_02.jpg?1685251522"/>
          <p:cNvPicPr>
            <a:picLocks noChangeAspect="1" noChangeArrowheads="1"/>
          </p:cNvPicPr>
          <p:nvPr/>
        </p:nvPicPr>
        <p:blipFill>
          <a:blip r:embed="rId8" cstate="print"/>
          <a:srcRect r="980" b="37313"/>
          <a:stretch>
            <a:fillRect/>
          </a:stretch>
        </p:blipFill>
        <p:spPr bwMode="auto">
          <a:xfrm>
            <a:off x="482867" y="4459908"/>
            <a:ext cx="2559594" cy="218754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Прямоугольник 12"/>
          <p:cNvSpPr/>
          <p:nvPr/>
        </p:nvSpPr>
        <p:spPr>
          <a:xfrm>
            <a:off x="3048000" y="1166843"/>
            <a:ext cx="833024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Picture background"/>
          <p:cNvPicPr>
            <a:picLocks noChangeAspect="1" noChangeArrowheads="1"/>
          </p:cNvPicPr>
          <p:nvPr/>
        </p:nvPicPr>
        <p:blipFill>
          <a:blip r:embed="rId9" cstate="print"/>
          <a:srcRect t="302" r="52607"/>
          <a:stretch>
            <a:fillRect/>
          </a:stretch>
        </p:blipFill>
        <p:spPr bwMode="auto">
          <a:xfrm rot="680900">
            <a:off x="1836361" y="2587064"/>
            <a:ext cx="1128097" cy="158208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78" name="Picture 6" descr="Picture background"/>
          <p:cNvPicPr>
            <a:picLocks noChangeAspect="1" noChangeArrowheads="1"/>
          </p:cNvPicPr>
          <p:nvPr/>
        </p:nvPicPr>
        <p:blipFill>
          <a:blip r:embed="rId10" cstate="print"/>
          <a:srcRect l="-170" t="37073"/>
          <a:stretch>
            <a:fillRect/>
          </a:stretch>
        </p:blipFill>
        <p:spPr bwMode="auto">
          <a:xfrm>
            <a:off x="10470957" y="4942936"/>
            <a:ext cx="1536140" cy="130258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82" name="Picture 10" descr="Picture background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489815" y="2327664"/>
            <a:ext cx="1501559" cy="21063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084" name="Picture 12" descr="Picture backgroun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0390317" y="111806"/>
            <a:ext cx="1554171" cy="39595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D163F98B-16D0-40D0-AD0C-BDB42B97A34B}"/>
              </a:ext>
            </a:extLst>
          </p:cNvPr>
          <p:cNvSpPr txBox="1"/>
          <p:nvPr/>
        </p:nvSpPr>
        <p:spPr>
          <a:xfrm>
            <a:off x="5354991" y="6116855"/>
            <a:ext cx="647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</p:spTree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" name="Picture 30" descr="Picture background"/>
          <p:cNvPicPr>
            <a:picLocks noChangeAspect="1" noChangeArrowheads="1"/>
          </p:cNvPicPr>
          <p:nvPr/>
        </p:nvPicPr>
        <p:blipFill>
          <a:blip r:embed="rId2" cstate="print"/>
          <a:srcRect l="1892" t="61793" r="58427" b="19639"/>
          <a:stretch>
            <a:fillRect/>
          </a:stretch>
        </p:blipFill>
        <p:spPr bwMode="auto">
          <a:xfrm>
            <a:off x="1173192" y="6297283"/>
            <a:ext cx="1095555" cy="439947"/>
          </a:xfrm>
          <a:prstGeom prst="rect">
            <a:avLst/>
          </a:prstGeom>
          <a:noFill/>
        </p:spPr>
      </p:pic>
      <p:sp>
        <p:nvSpPr>
          <p:cNvPr id="18" name="Прямоугольник 17"/>
          <p:cNvSpPr/>
          <p:nvPr/>
        </p:nvSpPr>
        <p:spPr>
          <a:xfrm>
            <a:off x="366260" y="4650603"/>
            <a:ext cx="1851803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Алдашина-Филиппова, Екатерина Юрьевна. Малыш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и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море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[рассказ] / [автор текста и иллюстраций] Екатерина Алдашина-Филиппова. - Москва: НИГМА, 2023. - 40 с.: цв.ил.- Текст: непосредственный.</a:t>
            </a:r>
          </a:p>
        </p:txBody>
      </p:sp>
      <p:pic>
        <p:nvPicPr>
          <p:cNvPr id="1026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3684" y="210454"/>
            <a:ext cx="1906437" cy="190643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4" name="Прямоугольник 3"/>
          <p:cNvSpPr/>
          <p:nvPr/>
        </p:nvSpPr>
        <p:spPr>
          <a:xfrm>
            <a:off x="2372265" y="345056"/>
            <a:ext cx="728932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latin typeface="Comic Sans MS" pitchFamily="66" charset="0"/>
              </a:rPr>
              <a:t>Екатерина </a:t>
            </a:r>
            <a:r>
              <a:rPr lang="ru-RU" sz="2800" b="1" dirty="0" err="1">
                <a:latin typeface="Comic Sans MS" pitchFamily="66" charset="0"/>
              </a:rPr>
              <a:t>Алдашина-Филиппова</a:t>
            </a:r>
            <a:r>
              <a:rPr lang="ru-RU" sz="2800" b="1" dirty="0">
                <a:latin typeface="Comic Sans MS" pitchFamily="66" charset="0"/>
              </a:rPr>
              <a:t> «Малыш и море»</a:t>
            </a:r>
          </a:p>
        </p:txBody>
      </p:sp>
      <p:pic>
        <p:nvPicPr>
          <p:cNvPr id="1030" name="Picture 6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49814"/>
          <a:stretch>
            <a:fillRect/>
          </a:stretch>
        </p:blipFill>
        <p:spPr bwMode="auto">
          <a:xfrm>
            <a:off x="6383044" y="4301367"/>
            <a:ext cx="1768917" cy="225381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4" name="Picture 10" descr="Picture background"/>
          <p:cNvPicPr>
            <a:picLocks noChangeAspect="1" noChangeArrowheads="1"/>
          </p:cNvPicPr>
          <p:nvPr/>
        </p:nvPicPr>
        <p:blipFill>
          <a:blip r:embed="rId5" cstate="print"/>
          <a:srcRect l="49805"/>
          <a:stretch>
            <a:fillRect/>
          </a:stretch>
        </p:blipFill>
        <p:spPr bwMode="auto">
          <a:xfrm>
            <a:off x="4434548" y="4294059"/>
            <a:ext cx="1774553" cy="226112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38" name="Picture 14" descr="Picture background"/>
          <p:cNvPicPr>
            <a:picLocks noChangeAspect="1" noChangeArrowheads="1"/>
          </p:cNvPicPr>
          <p:nvPr/>
        </p:nvPicPr>
        <p:blipFill>
          <a:blip r:embed="rId6" cstate="print"/>
          <a:srcRect l="49842" t="230"/>
          <a:stretch>
            <a:fillRect/>
          </a:stretch>
        </p:blipFill>
        <p:spPr bwMode="auto">
          <a:xfrm>
            <a:off x="8353637" y="4293303"/>
            <a:ext cx="1774553" cy="225706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42" name="Picture 18" descr="Picture background"/>
          <p:cNvPicPr>
            <a:picLocks noChangeAspect="1" noChangeArrowheads="1"/>
          </p:cNvPicPr>
          <p:nvPr/>
        </p:nvPicPr>
        <p:blipFill>
          <a:blip r:embed="rId7" cstate="print"/>
          <a:srcRect l="10213" t="41160" r="55468" b="19626"/>
          <a:stretch>
            <a:fillRect/>
          </a:stretch>
        </p:blipFill>
        <p:spPr bwMode="auto">
          <a:xfrm>
            <a:off x="7479101" y="1319840"/>
            <a:ext cx="2078967" cy="1518951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44" name="Picture 20" descr="Picture background"/>
          <p:cNvPicPr>
            <a:picLocks noChangeAspect="1" noChangeArrowheads="1"/>
          </p:cNvPicPr>
          <p:nvPr/>
        </p:nvPicPr>
        <p:blipFill>
          <a:blip r:embed="rId8" cstate="print"/>
          <a:srcRect l="50361"/>
          <a:stretch>
            <a:fillRect/>
          </a:stretch>
        </p:blipFill>
        <p:spPr bwMode="auto">
          <a:xfrm>
            <a:off x="10187796" y="1534796"/>
            <a:ext cx="1788544" cy="230395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46" name="Picture 22" descr="Picture background"/>
          <p:cNvPicPr>
            <a:picLocks noChangeAspect="1" noChangeArrowheads="1"/>
          </p:cNvPicPr>
          <p:nvPr/>
        </p:nvPicPr>
        <p:blipFill>
          <a:blip r:embed="rId9" cstate="print"/>
          <a:srcRect l="50559"/>
          <a:stretch>
            <a:fillRect/>
          </a:stretch>
        </p:blipFill>
        <p:spPr bwMode="auto">
          <a:xfrm>
            <a:off x="2513538" y="4301367"/>
            <a:ext cx="1742534" cy="225367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48" name="Picture 24" descr="Picture background"/>
          <p:cNvPicPr>
            <a:picLocks noChangeAspect="1" noChangeArrowheads="1"/>
          </p:cNvPicPr>
          <p:nvPr/>
        </p:nvPicPr>
        <p:blipFill>
          <a:blip r:embed="rId10" cstate="print"/>
          <a:srcRect l="830" t="37607" r="50712" b="28776"/>
          <a:stretch>
            <a:fillRect/>
          </a:stretch>
        </p:blipFill>
        <p:spPr bwMode="auto">
          <a:xfrm>
            <a:off x="2570672" y="1397480"/>
            <a:ext cx="2777706" cy="149236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50" name="Picture 26" descr="Picture background"/>
          <p:cNvPicPr>
            <a:picLocks noChangeAspect="1" noChangeArrowheads="1"/>
          </p:cNvPicPr>
          <p:nvPr/>
        </p:nvPicPr>
        <p:blipFill rotWithShape="1">
          <a:blip r:embed="rId11" cstate="print"/>
          <a:srcRect t="20743" b="26252"/>
          <a:stretch/>
        </p:blipFill>
        <p:spPr bwMode="auto">
          <a:xfrm>
            <a:off x="10259404" y="210454"/>
            <a:ext cx="1645328" cy="81047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1052" name="Picture 28" descr="Picture background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375960" y="2207397"/>
            <a:ext cx="1832404" cy="244320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20" name="Picture 4" descr="https://avatars.mds.yandex.net/i?id=18619cadf815c56852844ee5bb1bacd68ab68696-12569921-images-thumbs&amp;n=13"/>
          <p:cNvPicPr>
            <a:picLocks noChangeAspect="1" noChangeArrowheads="1"/>
          </p:cNvPicPr>
          <p:nvPr/>
        </p:nvPicPr>
        <p:blipFill>
          <a:blip r:embed="rId13" cstate="print"/>
          <a:srcRect l="49663"/>
          <a:stretch>
            <a:fillRect/>
          </a:stretch>
        </p:blipFill>
        <p:spPr bwMode="auto">
          <a:xfrm>
            <a:off x="10262483" y="4285683"/>
            <a:ext cx="1768565" cy="224715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2" name="Прямоугольник 21"/>
          <p:cNvSpPr/>
          <p:nvPr/>
        </p:nvSpPr>
        <p:spPr>
          <a:xfrm>
            <a:off x="2953982" y="3056430"/>
            <a:ext cx="7200181" cy="1754326"/>
          </a:xfrm>
          <a:prstGeom prst="re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Когда Малышу исполнилось полтора года, мама решила поехать с ним на море. В поезде было очень весело! Малыш заглядывал во все купе, познакомился со всеми пассажирами вагона, а во время долгой остановки успел рассмотреть поезд снаружи. Но самое интересное началось, когда мама, Малыш, бабушка и дедушка приехали в город Туапсе. Малыш каждый день узнавал что-то новое и был в полном восторге. Ведь это так здорово — гулять по южному городу, ходить босиком по горячей гальке, плавать в тёплом море и есть сочные арбузы!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4" name="Picture 30" descr="Picture background"/>
          <p:cNvPicPr>
            <a:picLocks noChangeAspect="1" noChangeArrowheads="1"/>
          </p:cNvPicPr>
          <p:nvPr/>
        </p:nvPicPr>
        <p:blipFill>
          <a:blip r:embed="rId14" cstate="print"/>
          <a:srcRect l="50113"/>
          <a:stretch>
            <a:fillRect/>
          </a:stretch>
        </p:blipFill>
        <p:spPr bwMode="auto">
          <a:xfrm>
            <a:off x="5693434" y="1304359"/>
            <a:ext cx="1377351" cy="176542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B946E6F-3939-4E85-B06D-BB67790E28F8}"/>
              </a:ext>
            </a:extLst>
          </p:cNvPr>
          <p:cNvSpPr txBox="1"/>
          <p:nvPr/>
        </p:nvSpPr>
        <p:spPr>
          <a:xfrm>
            <a:off x="70785" y="6296154"/>
            <a:ext cx="5859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0+</a:t>
            </a:r>
          </a:p>
        </p:txBody>
      </p:sp>
    </p:spTree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540" y="5003321"/>
            <a:ext cx="2251494" cy="1716656"/>
          </a:xfrm>
        </p:spPr>
        <p:txBody>
          <a:bodyPr>
            <a:norm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Попова, Татьяна. </a:t>
            </a:r>
            <a:br>
              <a:rPr lang="ru-RU" sz="1200" b="1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 Москве с Московкой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/ Татьяна Попова; иллюстрации Юлии Шапошниковой. - Москва: Абраказябра, 2022. - 144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с.:цв.ил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.- Текст: непосредственный.</a:t>
            </a:r>
          </a:p>
        </p:txBody>
      </p:sp>
      <p:pic>
        <p:nvPicPr>
          <p:cNvPr id="35844" name="Picture 4" descr="Picture backgrou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508694" y="68535"/>
            <a:ext cx="1338833" cy="85016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846" name="Picture 6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1057" y="3294196"/>
            <a:ext cx="2415396" cy="3009840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850" name="Picture 10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16842" t="14407" r="12632"/>
          <a:stretch>
            <a:fillRect/>
          </a:stretch>
        </p:blipFill>
        <p:spPr bwMode="auto">
          <a:xfrm>
            <a:off x="517585" y="300010"/>
            <a:ext cx="1535502" cy="193642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Прямоугольник 7"/>
          <p:cNvSpPr/>
          <p:nvPr/>
        </p:nvSpPr>
        <p:spPr>
          <a:xfrm>
            <a:off x="1993558" y="260355"/>
            <a:ext cx="820632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solidFill>
                  <a:srgbClr val="C00000"/>
                </a:solidFill>
                <a:latin typeface="Comic Sans MS" pitchFamily="66" charset="0"/>
              </a:rPr>
              <a:t> Татьяна Попова «По Москве с </a:t>
            </a:r>
            <a:r>
              <a:rPr lang="ru-RU" sz="2800" b="1" dirty="0" err="1">
                <a:solidFill>
                  <a:srgbClr val="C00000"/>
                </a:solidFill>
                <a:latin typeface="Comic Sans MS" pitchFamily="66" charset="0"/>
              </a:rPr>
              <a:t>Московкой</a:t>
            </a:r>
            <a:r>
              <a:rPr lang="ru-RU" sz="2800" b="1" dirty="0">
                <a:solidFill>
                  <a:srgbClr val="C00000"/>
                </a:solidFill>
                <a:latin typeface="Comic Sans MS" pitchFamily="66" charset="0"/>
              </a:rPr>
              <a:t>»</a:t>
            </a:r>
          </a:p>
        </p:txBody>
      </p:sp>
      <p:sp>
        <p:nvSpPr>
          <p:cNvPr id="35852" name="AutoShape 1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5854" name="AutoShape 14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5855" name="Picture 15" descr="C:\Users\Библиотекарь\Desktop\оа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926" y="2329132"/>
            <a:ext cx="2326421" cy="2843662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3" name="Прямоугольник 12"/>
          <p:cNvSpPr/>
          <p:nvPr/>
        </p:nvSpPr>
        <p:spPr>
          <a:xfrm>
            <a:off x="2702659" y="1268222"/>
            <a:ext cx="72720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Любопытная синица Лазоревка отправляется в Москву, чтобы проверить, так ли хороша столица, как о ней говорят. Знакомство с синицей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Московкой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превращает путешествие в настоящее приключение: неутомимые птички исследуют достопримечательности, рассматривают детали, о которых известно только настоящим краеведам, знакомятся с удивительными обитателями города.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Вместе с синичками вы узнаете, что за львы охраняли ворота в Коломенском; на какой улице появился первый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тучерез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; куда козерог из зоопарка сбегал; почему один из районов называли Новым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Болваньем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и многое-многое другое.</a:t>
            </a:r>
            <a:br>
              <a:rPr lang="ru-RU" sz="1200" dirty="0">
                <a:latin typeface="Times New Roman" pitchFamily="18" charset="0"/>
                <a:cs typeface="Times New Roman" pitchFamily="18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35857" name="Picture 17" descr="https://img1.labirint.ru/rcimg/f429ee44157fa7768f2f951536f404a4/960x540/books86/851353/ph_02.jpg?16747143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54686" y="1164951"/>
            <a:ext cx="1892841" cy="235514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859" name="Picture 19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70320" y="4799116"/>
            <a:ext cx="2955763" cy="180695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5861" name="Picture 21" descr="Picture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84476" y="2789861"/>
            <a:ext cx="2920622" cy="1803999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17" name="Прямоугольник 16"/>
          <p:cNvSpPr/>
          <p:nvPr/>
        </p:nvSpPr>
        <p:spPr>
          <a:xfrm>
            <a:off x="8126083" y="3588589"/>
            <a:ext cx="393364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«-Увлекательное путешествие по самым интересным достопримечательностям Москвы с необычным гидом - синицей-московкой.</a:t>
            </a:r>
          </a:p>
          <a:p>
            <a:r>
              <a:rPr lang="ru-RU" sz="1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-14 глав книги - 14 увлекательных маршрутов для прогулок с ребёнком.</a:t>
            </a:r>
          </a:p>
          <a:p>
            <a:r>
              <a:rPr lang="ru-RU" sz="1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-Редкие факты о столице, известные только </a:t>
            </a:r>
            <a:r>
              <a:rPr lang="ru-RU" sz="1200" i="1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москвоведам</a:t>
            </a:r>
            <a:r>
              <a:rPr lang="ru-RU" sz="1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-Развороты с картами, на которых отмечены исторические здания и памятники с подробным рассказом о них.</a:t>
            </a:r>
          </a:p>
          <a:p>
            <a:r>
              <a:rPr lang="ru-RU" sz="1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-Развороты с удивительными деталями достопримечательностей, которые не бросаются в глаза обычным туристам» (Лабиринт)</a:t>
            </a:r>
            <a:br>
              <a:rPr lang="ru-RU" sz="1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200" i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A1C2497-C7FC-49C4-BF8C-1F50272DB4AE}"/>
              </a:ext>
            </a:extLst>
          </p:cNvPr>
          <p:cNvSpPr txBox="1"/>
          <p:nvPr/>
        </p:nvSpPr>
        <p:spPr>
          <a:xfrm>
            <a:off x="2053087" y="6357935"/>
            <a:ext cx="68919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</p:spTree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5774" y="-138022"/>
            <a:ext cx="9428672" cy="1535501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latin typeface="Comic Sans MS" pitchFamily="66" charset="0"/>
              </a:rPr>
              <a:t>«Путеводители с Тимкой и </a:t>
            </a:r>
            <a:r>
              <a:rPr lang="ru-RU" sz="2800" b="1" dirty="0" err="1">
                <a:latin typeface="Comic Sans MS" pitchFamily="66" charset="0"/>
              </a:rPr>
              <a:t>Тинкой</a:t>
            </a:r>
            <a:r>
              <a:rPr lang="ru-RU" sz="2800" b="1" dirty="0">
                <a:latin typeface="Comic Sans MS" pitchFamily="66" charset="0"/>
              </a:rPr>
              <a:t>»</a:t>
            </a:r>
          </a:p>
        </p:txBody>
      </p:sp>
      <p:pic>
        <p:nvPicPr>
          <p:cNvPr id="32770" name="Picture 2" descr="Picture backgrou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81490" y="317463"/>
            <a:ext cx="1255849" cy="1214104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772" name="Picture 4" descr="Picture background"/>
          <p:cNvPicPr>
            <a:picLocks noChangeAspect="1" noChangeArrowheads="1"/>
          </p:cNvPicPr>
          <p:nvPr/>
        </p:nvPicPr>
        <p:blipFill>
          <a:blip r:embed="rId4" cstate="print"/>
          <a:srcRect l="13870" t="743" r="14259"/>
          <a:stretch>
            <a:fillRect/>
          </a:stretch>
        </p:blipFill>
        <p:spPr bwMode="auto">
          <a:xfrm>
            <a:off x="379562" y="1138688"/>
            <a:ext cx="2250622" cy="349369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774" name="Picture 6" descr="Picture background"/>
          <p:cNvPicPr>
            <a:picLocks noChangeAspect="1" noChangeArrowheads="1"/>
          </p:cNvPicPr>
          <p:nvPr/>
        </p:nvPicPr>
        <p:blipFill>
          <a:blip r:embed="rId5" cstate="print"/>
          <a:srcRect l="9540" t="750" r="10391"/>
          <a:stretch>
            <a:fillRect/>
          </a:stretch>
        </p:blipFill>
        <p:spPr bwMode="auto">
          <a:xfrm>
            <a:off x="2932980" y="1138688"/>
            <a:ext cx="2311880" cy="35031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776" name="Picture 8" descr="Picture backgroun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12254" y="1138689"/>
            <a:ext cx="2100156" cy="3493696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778" name="Picture 10" descr="Picture background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013940" y="1138686"/>
            <a:ext cx="2057655" cy="350311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8" name="Прямоугольник 7"/>
          <p:cNvSpPr/>
          <p:nvPr/>
        </p:nvSpPr>
        <p:spPr>
          <a:xfrm>
            <a:off x="2932978" y="4718649"/>
            <a:ext cx="244127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Патаки, Хельга. 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Пешком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Петербургу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 Тимкой и Тинкой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путеводитель / Хельга Патаки; художник Алиса Юфа. - Москва : Пешком в историю, 2023. - 92 с.: цв.ил.- Текст: непосредственный.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370935" y="4718651"/>
            <a:ext cx="2286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Долматова, Татьяна Васильевна. Пешком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Москве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 Тимкой и Тинкой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путеводитель / [Татьяна Долматова; художник Наталья Яскина]. -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Москва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Пешком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в историю, 2019. - 88 с.: цв.ил.-Текст: непосредственный.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5581291" y="4726647"/>
            <a:ext cx="215660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Волков, Василий. </a:t>
            </a:r>
          </a:p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 Золотому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кольцу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 Тимкой и Тинкой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путеводитель / Василий и Наталия Волковы; нарисовала Анна Тененбаум. - Москва: Пешком в историю, 2021. - 160 с.: цв.ил.- Текст: непосредственный.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996687" y="4743900"/>
            <a:ext cx="204445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Гюнтер, Евгения Евгеньевна. Усадьбы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Подмосковья с Тимкой и Тинкой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: путеводитель / Евгения Гюнтер; нарисовала Алина Рубан. - Москва: Пешком в историю, 2023. - 96 с.: цв.ил.- Текст: непосредственный.</a:t>
            </a:r>
          </a:p>
        </p:txBody>
      </p:sp>
      <p:pic>
        <p:nvPicPr>
          <p:cNvPr id="32780" name="Picture 12" descr="Picture background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321507" y="2018674"/>
            <a:ext cx="1741540" cy="1214103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782" name="Picture 14" descr="Picture background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354406" y="3402624"/>
            <a:ext cx="1691056" cy="1248508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32784" name="Picture 16" descr="Picture background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0363199" y="4809391"/>
            <a:ext cx="1688123" cy="1397977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551DCF9-6591-4E91-986A-2A6AED49EF58}"/>
              </a:ext>
            </a:extLst>
          </p:cNvPr>
          <p:cNvSpPr txBox="1"/>
          <p:nvPr/>
        </p:nvSpPr>
        <p:spPr>
          <a:xfrm>
            <a:off x="2698812" y="6207368"/>
            <a:ext cx="5681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6+</a:t>
            </a:r>
          </a:p>
        </p:txBody>
      </p:sp>
    </p:spTree>
  </p:cSld>
  <p:clrMapOvr>
    <a:masterClrMapping/>
  </p:clrMapOvr>
  <p:transition advClick="0" advTm="30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1298</TotalTime>
  <Words>2885</Words>
  <Application>Microsoft Office PowerPoint</Application>
  <PresentationFormat>Произвольный</PresentationFormat>
  <Paragraphs>116</Paragraphs>
  <Slides>20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Татьяна Борисова «Привет, Москва!»</vt:lpstr>
      <vt:lpstr>Анна Ремез «Волны ходят по четыре»</vt:lpstr>
      <vt:lpstr>Кристина Кретова «Аста-Ураган»</vt:lpstr>
      <vt:lpstr>        Кристина Кретова «Приключения мышонка Недо»</vt:lpstr>
      <vt:lpstr>Слайд 7</vt:lpstr>
      <vt:lpstr>Попова, Татьяна.  По Москве с Московкой / Татьяна Попова; иллюстрации Юлии Шапошниковой. - Москва: Абраказябра, 2022. - 144 с.:цв.ил.- Текст: непосредственный.</vt:lpstr>
      <vt:lpstr>«Путеводители с Тимкой и Тинкой»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Admin</cp:lastModifiedBy>
  <cp:revision>77</cp:revision>
  <cp:lastPrinted>2024-07-26T09:56:46Z</cp:lastPrinted>
  <dcterms:created xsi:type="dcterms:W3CDTF">2024-07-19T03:51:05Z</dcterms:created>
  <dcterms:modified xsi:type="dcterms:W3CDTF">2024-08-03T09:50:35Z</dcterms:modified>
</cp:coreProperties>
</file>