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7"/>
  </p:notesMasterIdLst>
  <p:handoutMasterIdLst>
    <p:handoutMasterId r:id="rId38"/>
  </p:handoutMasterIdLst>
  <p:sldIdLst>
    <p:sldId id="256" r:id="rId2"/>
    <p:sldId id="274" r:id="rId3"/>
    <p:sldId id="275" r:id="rId4"/>
    <p:sldId id="277" r:id="rId5"/>
    <p:sldId id="289" r:id="rId6"/>
    <p:sldId id="380" r:id="rId7"/>
    <p:sldId id="383" r:id="rId8"/>
    <p:sldId id="384" r:id="rId9"/>
    <p:sldId id="385" r:id="rId10"/>
    <p:sldId id="395" r:id="rId11"/>
    <p:sldId id="396" r:id="rId12"/>
    <p:sldId id="397" r:id="rId13"/>
    <p:sldId id="398" r:id="rId14"/>
    <p:sldId id="400" r:id="rId15"/>
    <p:sldId id="399" r:id="rId16"/>
    <p:sldId id="376" r:id="rId17"/>
    <p:sldId id="339" r:id="rId18"/>
    <p:sldId id="381" r:id="rId19"/>
    <p:sldId id="382" r:id="rId20"/>
    <p:sldId id="356" r:id="rId21"/>
    <p:sldId id="357" r:id="rId22"/>
    <p:sldId id="334" r:id="rId23"/>
    <p:sldId id="390" r:id="rId24"/>
    <p:sldId id="389" r:id="rId25"/>
    <p:sldId id="392" r:id="rId26"/>
    <p:sldId id="401" r:id="rId27"/>
    <p:sldId id="402" r:id="rId28"/>
    <p:sldId id="296" r:id="rId29"/>
    <p:sldId id="321" r:id="rId30"/>
    <p:sldId id="361" r:id="rId31"/>
    <p:sldId id="386" r:id="rId32"/>
    <p:sldId id="338" r:id="rId33"/>
    <p:sldId id="374" r:id="rId34"/>
    <p:sldId id="379" r:id="rId35"/>
    <p:sldId id="271" r:id="rId3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7" autoAdjust="0"/>
    <p:restoredTop sz="94660"/>
  </p:normalViewPr>
  <p:slideViewPr>
    <p:cSldViewPr>
      <p:cViewPr>
        <p:scale>
          <a:sx n="100" d="100"/>
          <a:sy n="100" d="100"/>
        </p:scale>
        <p:origin x="-348"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4DA5FC39-0136-49D3-B0F5-EBE63CFB8774}" type="datetimeFigureOut">
              <a:rPr lang="ru-RU" smtClean="0"/>
              <a:t>26.02.2024</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01D0F27-7A30-4870-AC4F-29C0366F6603}" type="slidenum">
              <a:rPr lang="ru-RU" smtClean="0"/>
              <a:t>‹#›</a:t>
            </a:fld>
            <a:endParaRPr lang="ru-RU"/>
          </a:p>
        </p:txBody>
      </p:sp>
    </p:spTree>
    <p:extLst>
      <p:ext uri="{BB962C8B-B14F-4D97-AF65-F5344CB8AC3E}">
        <p14:creationId xmlns:p14="http://schemas.microsoft.com/office/powerpoint/2010/main" val="32984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25E62FDF-070B-41E4-94DF-46B96DE3AEB6}" type="datetimeFigureOut">
              <a:rPr lang="ru-RU" smtClean="0"/>
              <a:pPr/>
              <a:t>26.02.2024</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1DBC5F88-CC90-4F21-82AF-B8E57C2C9204}" type="slidenum">
              <a:rPr lang="ru-RU" smtClean="0"/>
              <a:pPr/>
              <a:t>‹#›</a:t>
            </a:fld>
            <a:endParaRPr lang="ru-RU" dirty="0"/>
          </a:p>
        </p:txBody>
      </p:sp>
    </p:spTree>
    <p:extLst>
      <p:ext uri="{BB962C8B-B14F-4D97-AF65-F5344CB8AC3E}">
        <p14:creationId xmlns:p14="http://schemas.microsoft.com/office/powerpoint/2010/main" val="265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51035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79481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00396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70631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46172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88035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09300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677679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75413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6035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26.02.2024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64854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26.02.2024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8229431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hort-list.or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hyperlink" Target="http://www.svmihalkov.ru/konkurs/condition/"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1087;&#1088;&#1077;&#1084;&#1080;&#1103;&#1095;&#1091;&#1082;&#1086;&#1074;&#1089;&#1082;&#1086;&#1075;&#1086;.&#1088;&#1092;/" TargetMode="External"/><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lit-parus.ru/"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ddkspb.ru/marshak/" TargetMode="External"/><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hyperlink" Target="https://prodetlit.ru/index.php/%D0%9F%D1%80%D0%B5%D0%BC%D0%B8%D1%8F_%C2%AB%D0%91%D0%BE%D0%BB%D1%8C%D1%88%D0%B0%D1%8F_%D1%81%D0%BA%D0%B0%D0%B7%D0%BA%D0%B0%C2%BB_%D0%B8%D0%BC%D0%B5%D0%BD%D0%B8_%D0%AD._%D0%9D._%D0%A3%D1%81%D0%BF%D0%B5%D0%BD%D1%81%D0%BA%D0%BE%D0%B3%D0%BE"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albuscorvus.ru/literaturnyj-konkur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rodetlit.ru/index.php/%D0%9B%D0%B8%D1%82%D0%B5%D1%80%D0%B0%D1%82%D1%83%D1%80%D0%BD%D1%8B%D0%B9_%D0%BA%D0%BE%D0%BD%D0%BA%D1%83%D1%80%D1%81_%C2%AB%D0%91%D0%B5%D0%BB%D0%BE%D0%B9_%D0%B2%D0%BE%D1%80%D0%BE%D0%BD%D1%8B%C2%BB" TargetMode="External"/><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hyperlink" Target="https://prodetlit.ru/index.php/%D0%9A%D0%BE%D1%80%D0%BC%D0%B5%D1%80_%D0%A2%D0%B0%D1%82%D1%8C%D1%8F%D0%BD%D0%B0_%D0%92%D0%BB%D0%B0%D0%B4%D0%B8%D0%BC%D0%B8%D1%80%D0%BE%D0%B2%D0%BD%D0%B0" TargetMode="External"/><Relationship Id="rId4" Type="http://schemas.openxmlformats.org/officeDocument/2006/relationships/hyperlink" Target="https://prodetlit.ru/index.php/%D0%91%D0%B5%D0%BB%D0%B0%D1%8F_%D0%B2%D0%BE%D1%80%D0%BE%D0%BD%D0%B0_(%D0%B8%D0%B7%D0%B4%D0%B0%D1%82%D0%B5%D0%BB%D1%8C%D1%81%D1%82%D0%B2%D0%B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https://godliteratury.ru/articles/2023/12/03/volki-na-parashiutah-nashli-hoziaev"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rodetlit.ru/images/e/e7/Basinskij-Pavel.jpg"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hyperlink" Target="https://aspi-russia.ru/contests/dozhivem-do-ponedelnika/" TargetMode="External"/><Relationship Id="rId5" Type="http://schemas.openxmlformats.org/officeDocument/2006/relationships/hyperlink" Target="https://prodetlit.ru/index.php/%D0%92%D0%B8%D0%B7%D0%B5%D0%BB%D1%8C_%D0%9C%D0%B8%D1%85%D0%B0%D0%B8%D0%BB_%D0%AF%D0%BA%D0%BE%D0%B2%D0%BB%D0%B5%D0%B2%D0%B8%D1%87" TargetMode="External"/><Relationship Id="rId4" Type="http://schemas.openxmlformats.org/officeDocument/2006/relationships/hyperlink" Target="https://prodetlit.ru/images/8/87/Sergej-SHargunov.jp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alma.se/en/" TargetMode="External"/><Relationship Id="rId2" Type="http://schemas.openxmlformats.org/officeDocument/2006/relationships/image" Target="../media/image86.gif"/><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www.fapmc.ru/rospechat/newsandevents/newsagency/2017/08/item16.html"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korafest.ru/" TargetMode="Externa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prodetlit.ru/index.php/%D0%94%D0%B0%D0%BD%D0%B8%D0%BB%D0%BE%D0%B2%D0%B0_%D0%98%D1%80%D0%B8%D0%BD%D0%B0_%D0%91%D0%BE%D1%80%D0%B8%D1%81%D0%BE%D0%B2%D0%BD%D0%B0" TargetMode="External"/><Relationship Id="rId5" Type="http://schemas.openxmlformats.org/officeDocument/2006/relationships/hyperlink" Target="https://prodetlit.ru/index.php/%D0%94%D0%B0%D1%88%D0%B5%D0%B2%D1%81%D0%BA%D0%B0%D1%8F_%D0%9D%D0%B8%D0%BD%D0%B0_%D0%A1%D0%B5%D1%80%D0%B3%D0%B5%D0%B5%D0%B2%D0%BD%D0%B0" TargetMode="External"/><Relationship Id="rId4" Type="http://schemas.openxmlformats.org/officeDocument/2006/relationships/hyperlink" Target="https://prodetlit.ru/index.php/%D0%A0%D1%83%D1%81%D0%B8%D0%BD%D0%BE%D0%B2%D0%B0_%D0%95%D0%B2%D0%B3%D0%B5%D0%BD%D0%B8%D1%8F_%D0%90%D0%BB%D0%B5%D0%BA%D1%81%D0%B0%D0%BD%D0%B4%D1%80%D0%BE%D0%B2%D0%BD%D0%B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korafest.ru/2023/11/07/&#1086;&#1073;&#1098;&#1103;&#1074;&#1083;&#1077;&#1085;&#1099;-&#1087;&#1086;&#1073;&#1077;&#1076;&#1080;&#1090;&#1077;&#1083;&#1080;-&#1092;&#1077;&#1089;&#1090;&#1080;&#1074;&#1072;&#1083;&#1103;-&#1082;&#1086;&#1088;&#1072;/"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prodetlit.ru/index.php/&#1050;&#1072;&#1090;&#1077;&#1075;&#1086;&#1088;&#1080;&#1103;:&#1051;&#1080;&#1090;&#1077;&#1088;&#1072;&#1090;&#1091;&#1088;&#1085;&#1099;&#1077;_&#1087;&#1088;&#1077;&#1084;&#1080;&#1080;_&#1080;_&#1085;&#1072;&#1075;&#1088;&#1072;&#1076;&#109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hyperlink" Target="https://rgdb.ru/professionalam/15666-ekspertnyj-sovet-po-detskoj-literature-podgotovil-itogovyj-rekomendatelnyj-spisok-knig-za-2023-go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kkdb.ru/" TargetMode="External"/><Relationship Id="rId2" Type="http://schemas.openxmlformats.org/officeDocument/2006/relationships/hyperlink" Target="mailto:kkdb@mail.ru" TargetMode="External"/><Relationship Id="rId1" Type="http://schemas.openxmlformats.org/officeDocument/2006/relationships/slideLayout" Target="../slideLayouts/slideLayout1.xml"/><Relationship Id="rId4" Type="http://schemas.openxmlformats.org/officeDocument/2006/relationships/hyperlink" Target="https://vk.com/bibd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newbook-awards.ru/"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s://detlitpremia.ru/" TargetMode="External"/><Relationship Id="rId3" Type="http://schemas.openxmlformats.org/officeDocument/2006/relationships/hyperlink" Target="https://prodetlit.ru/index.php/%D0%A0%D0%BE%D1%81%D1%81%D0%B8%D0%B9%D1%81%D0%BA%D0%B0%D1%8F_%D0%B3%D0%BE%D1%81%D1%83%D0%B4%D0%B0%D1%80%D1%81%D1%82%D0%B2%D0%B5%D0%BD%D0%BD%D0%B0%D1%8F_%D0%B4%D0%B5%D1%82%D1%81%D0%BA%D0%B0%D1%8F_%D0%B1%D0%B8%D0%B1%D0%BB%D0%B8%D0%BE%D1%82%D0%B5%D0%BA%D0%B0" TargetMode="External"/><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prodetlit.ru/index.php/%D0%A7%D1%83%D0%BA%D0%BE%D0%B2%D1%81%D0%BA%D0%B8%D0%B9_%D0%9A%D0%BE%D1%80%D0%BD%D0%B5%D0%B9_%D0%98%D0%B2%D0%B0%D0%BD%D0%BE%D0%B2%D0%B8%D1%87" TargetMode="External"/><Relationship Id="rId4" Type="http://schemas.openxmlformats.org/officeDocument/2006/relationships/hyperlink" Target="https://prodetlit.ru/index.php/%D0%A3%D1%81%D0%B0%D1%87%D0%B5%D0%B2_%D0%90%D0%BD%D0%B4%D1%80%D0%B5%D0%B9_%D0%90%D0%BB%D0%B5%D0%BA%D1%81%D0%B5%D0%B5%D0%B2%D0%B8%D1%87"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contrast="12000"/>
                    </a14:imgEffect>
                  </a14:imgLayer>
                </a14:imgProps>
              </a:ext>
              <a:ext uri="{28A0092B-C50C-407E-A947-70E740481C1C}">
                <a14:useLocalDpi xmlns:a14="http://schemas.microsoft.com/office/drawing/2010/main" val="0"/>
              </a:ext>
            </a:extLst>
          </a:blip>
          <a:srcRect/>
          <a:stretch>
            <a:fillRect/>
          </a:stretch>
        </p:blipFill>
        <p:spPr bwMode="auto">
          <a:xfrm>
            <a:off x="0" y="20044"/>
            <a:ext cx="9167518" cy="683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187624" y="78974"/>
            <a:ext cx="6553236" cy="5663089"/>
          </a:xfrm>
          <a:prstGeom prst="rect">
            <a:avLst/>
          </a:prstGeom>
          <a:noFill/>
          <a:effectLst>
            <a:glow rad="228600">
              <a:srgbClr val="0070C0">
                <a:alpha val="40000"/>
              </a:srgb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solidFill>
                  <a:schemeClr val="accent2">
                    <a:lumMod val="7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ЛИТЕРАТУРНЫЕ ПРЕМИИ</a:t>
            </a:r>
          </a:p>
          <a:p>
            <a:pPr algn="ctr"/>
            <a:endParaRPr lang="ru-RU" sz="5400" b="1" cap="none" spc="50" dirty="0" smtClean="0">
              <a:ln w="11430"/>
              <a:solidFill>
                <a:schemeClr val="accent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endParaRPr lang="ru-RU" sz="4000" b="1" cap="none" spc="50" dirty="0" smtClean="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ru-RU" sz="4000" b="1" cap="none" spc="50" dirty="0" smtClean="0">
                <a:ln w="11430"/>
                <a:solidFill>
                  <a:schemeClr val="tx1">
                    <a:lumMod val="65000"/>
                    <a:lumOff val="3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ЛАУРЕАТЫ 2023 ГОДА </a:t>
            </a:r>
          </a:p>
          <a:p>
            <a:pPr algn="ctr"/>
            <a:r>
              <a:rPr lang="ru-RU" sz="4000" b="1" cap="none" spc="50" dirty="0" smtClean="0">
                <a:ln w="11430"/>
                <a:solidFill>
                  <a:schemeClr val="tx1">
                    <a:lumMod val="65000"/>
                    <a:lumOff val="3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в области детской литературы</a:t>
            </a:r>
          </a:p>
          <a:p>
            <a:pPr algn="ctr"/>
            <a:r>
              <a:rPr lang="ru-RU" sz="4000" b="1" cap="none" spc="50" dirty="0" smtClean="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endParaRPr lang="ru-RU" sz="4000" b="1" cap="none" spc="50" dirty="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8" name="Прямоугольник 7"/>
          <p:cNvSpPr/>
          <p:nvPr/>
        </p:nvSpPr>
        <p:spPr>
          <a:xfrm>
            <a:off x="1443744" y="5175650"/>
            <a:ext cx="6444208" cy="1077218"/>
          </a:xfrm>
          <a:prstGeom prst="rect">
            <a:avLst/>
          </a:prstGeom>
          <a:noFill/>
          <a:effectLst>
            <a:glow rad="101600">
              <a:schemeClr val="tx2">
                <a:lumMod val="75000"/>
                <a:alpha val="60000"/>
              </a:schemeClr>
            </a:glow>
          </a:effectLst>
        </p:spPr>
        <p:txBody>
          <a:bodyPr wrap="square" lIns="91440" tIns="45720" rIns="91440" bIns="45720">
            <a:spAutoFit/>
          </a:bodyPr>
          <a:lstStyle/>
          <a:p>
            <a:pPr algn="ctr"/>
            <a:endParaRPr lang="ru-RU" sz="3200" b="1" cap="none" spc="0" dirty="0" smtClean="0">
              <a:ln w="18415" cmpd="sng">
                <a:solidFill>
                  <a:srgbClr val="FFFFFF"/>
                </a:solidFill>
                <a:prstDash val="solid"/>
              </a:ln>
              <a:latin typeface="Arial" panose="020B0604020202020204" pitchFamily="34" charset="0"/>
              <a:cs typeface="Arial" panose="020B0604020202020204" pitchFamily="34" charset="0"/>
            </a:endParaRPr>
          </a:p>
          <a:p>
            <a:pPr algn="ctr"/>
            <a:r>
              <a:rPr lang="ru-RU" sz="3200" b="1" cap="none" spc="0" dirty="0" smtClean="0">
                <a:ln w="18415" cmpd="sng">
                  <a:solidFill>
                    <a:srgbClr val="FFFFFF"/>
                  </a:solidFill>
                  <a:prstDash val="solid"/>
                </a:ln>
                <a:latin typeface="Arial" panose="020B0604020202020204" pitchFamily="34" charset="0"/>
                <a:cs typeface="Arial" panose="020B0604020202020204" pitchFamily="34" charset="0"/>
              </a:rPr>
              <a:t>электронный путеводитель</a:t>
            </a:r>
            <a:endParaRPr lang="ru-RU" sz="3200" b="1" cap="none" spc="0" dirty="0">
              <a:ln w="18415" cmpd="sng">
                <a:solidFill>
                  <a:srgbClr val="FFFFFF"/>
                </a:solidFill>
                <a:prstDash val="solid"/>
              </a:ln>
              <a:latin typeface="Arial" panose="020B0604020202020204" pitchFamily="34" charset="0"/>
              <a:cs typeface="Arial" panose="020B0604020202020204" pitchFamily="34" charset="0"/>
            </a:endParaRPr>
          </a:p>
        </p:txBody>
      </p:sp>
      <p:sp>
        <p:nvSpPr>
          <p:cNvPr id="2" name="TextBox 1"/>
          <p:cNvSpPr txBox="1"/>
          <p:nvPr/>
        </p:nvSpPr>
        <p:spPr>
          <a:xfrm>
            <a:off x="3464533" y="6030580"/>
            <a:ext cx="4896544" cy="646331"/>
          </a:xfrm>
          <a:prstGeom prst="rect">
            <a:avLst/>
          </a:prstGeom>
          <a:noFill/>
        </p:spPr>
        <p:txBody>
          <a:bodyPr wrap="square" rtlCol="0">
            <a:spAutoFit/>
          </a:bodyPr>
          <a:lstStyle/>
          <a:p>
            <a:endParaRPr lang="ru-RU" dirty="0" smtClean="0"/>
          </a:p>
          <a:p>
            <a:r>
              <a:rPr lang="ru-RU" dirty="0" smtClean="0"/>
              <a:t>г. Красноярск, 2024, 26 февраля</a:t>
            </a:r>
            <a:endParaRPr lang="ru-RU" dirty="0"/>
          </a:p>
        </p:txBody>
      </p:sp>
    </p:spTree>
    <p:extLst>
      <p:ext uri="{BB962C8B-B14F-4D97-AF65-F5344CB8AC3E}">
        <p14:creationId xmlns:p14="http://schemas.microsoft.com/office/powerpoint/2010/main" val="218122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63688" y="0"/>
            <a:ext cx="6984776" cy="954107"/>
          </a:xfrm>
          <a:prstGeom prst="rect">
            <a:avLst/>
          </a:prstGeom>
        </p:spPr>
        <p:txBody>
          <a:bodyPr wrap="square">
            <a:spAutoFit/>
          </a:bodyPr>
          <a:lstStyle/>
          <a:p>
            <a:pPr algn="ctr"/>
            <a:r>
              <a:rPr lang="ru-RU" sz="2800" dirty="0">
                <a:latin typeface="Constantia" pitchFamily="18" charset="0"/>
              </a:rPr>
              <a:t>Литературный конкурс </a:t>
            </a:r>
            <a:endParaRPr lang="ru-RU" sz="2800" dirty="0" smtClean="0">
              <a:latin typeface="Constantia" pitchFamily="18" charset="0"/>
            </a:endParaRPr>
          </a:p>
          <a:p>
            <a:pPr algn="ctr"/>
            <a:r>
              <a:rPr lang="ru-RU" sz="2800" dirty="0" smtClean="0">
                <a:latin typeface="Constantia" pitchFamily="18" charset="0"/>
              </a:rPr>
              <a:t>«</a:t>
            </a:r>
            <a:r>
              <a:rPr lang="ru-RU" sz="2800" dirty="0">
                <a:latin typeface="Constantia" pitchFamily="18" charset="0"/>
              </a:rPr>
              <a:t>Короткий список, или Саламандра»</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8275" cy="1536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23528" y="1143943"/>
            <a:ext cx="8640960" cy="5693866"/>
          </a:xfrm>
          <a:prstGeom prst="rect">
            <a:avLst/>
          </a:prstGeom>
        </p:spPr>
        <p:txBody>
          <a:bodyPr wrap="square">
            <a:spAutoFit/>
          </a:bodyPr>
          <a:lstStyle/>
          <a:p>
            <a:pPr algn="just"/>
            <a:r>
              <a:rPr lang="ru-RU" sz="1400" dirty="0">
                <a:latin typeface="Times New Roman" pitchFamily="18" charset="0"/>
                <a:cs typeface="Times New Roman" pitchFamily="18" charset="0"/>
              </a:rPr>
              <a:t>Конкурс «Короткий список, или Саламандра» — частная некоммерческая инициатива, направленная на продолжение традиции независимого отбора качественных текстов и создания онлайн-библиотеки произведений, адресованных современному подростку.</a:t>
            </a:r>
          </a:p>
          <a:p>
            <a:pPr algn="just"/>
            <a:r>
              <a:rPr lang="ru-RU" sz="1400" dirty="0">
                <a:latin typeface="Times New Roman" pitchFamily="18" charset="0"/>
                <a:cs typeface="Times New Roman" pitchFamily="18" charset="0"/>
              </a:rPr>
              <a:t>Первый сезон конкурса «Саламандра» состоялся в 2023 году. В нём приняли участие 312 прозаиков, представивших 383 текста. Значительную часть конкурсных произведений составили повести и романы в жанре фэнтези.</a:t>
            </a:r>
          </a:p>
          <a:p>
            <a:pPr algn="just"/>
            <a:r>
              <a:rPr lang="ru-RU" sz="1400" dirty="0">
                <a:latin typeface="Times New Roman" pitchFamily="18" charset="0"/>
                <a:cs typeface="Times New Roman" pitchFamily="18" charset="0"/>
              </a:rPr>
              <a:t>Среди авторов, приславших заявки на участие в конкурсе «Короткий список, или Саламандра», были как дебютанты, так и уже известные писатели: Светлана Лаврова, Ксения Беленкова, Дмитрий Сиротин, Екатерина </a:t>
            </a:r>
            <a:r>
              <a:rPr lang="ru-RU" sz="1400" dirty="0" err="1">
                <a:latin typeface="Times New Roman" pitchFamily="18" charset="0"/>
                <a:cs typeface="Times New Roman" pitchFamily="18" charset="0"/>
              </a:rPr>
              <a:t>Тимашпольская</a:t>
            </a:r>
            <a:r>
              <a:rPr lang="ru-RU" sz="1400" dirty="0">
                <a:latin typeface="Times New Roman" pitchFamily="18" charset="0"/>
                <a:cs typeface="Times New Roman" pitchFamily="18" charset="0"/>
              </a:rPr>
              <a:t> и др</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География первого сезона конкурса оказалась весьма широкой. Тексты были присланы из России, Республики Беларусь, а также Государства Израиль, Финляндская Республика, Французской Республики, Итальянской Республики, США и других стран.</a:t>
            </a:r>
          </a:p>
          <a:p>
            <a:pPr algn="just"/>
            <a:r>
              <a:rPr lang="ru-RU" sz="1400" dirty="0">
                <a:latin typeface="Times New Roman" pitchFamily="18" charset="0"/>
                <a:cs typeface="Times New Roman" pitchFamily="18" charset="0"/>
              </a:rPr>
              <a:t>Деятельность конкурса оперативно и подробно освещается на сайте «Короткого списка, или Саламандры».</a:t>
            </a:r>
          </a:p>
          <a:p>
            <a:pPr algn="just"/>
            <a:r>
              <a:rPr lang="ru-RU" sz="1400" dirty="0">
                <a:latin typeface="Times New Roman" pitchFamily="18" charset="0"/>
                <a:cs typeface="Times New Roman" pitchFamily="18" charset="0"/>
              </a:rPr>
              <a:t>Учредителями конкурса выступили независимые эксперты в области литературы для детей и подростков — библиографы, литературные критики, преподаватели русского языка и литературы: Алёна Васнецова, Алексей Копейкин, Ксения Молдавская, Ольга </a:t>
            </a:r>
            <a:r>
              <a:rPr lang="ru-RU" sz="1400" dirty="0" err="1">
                <a:latin typeface="Times New Roman" pitchFamily="18" charset="0"/>
                <a:cs typeface="Times New Roman" pitchFamily="18" charset="0"/>
              </a:rPr>
              <a:t>Пружинина</a:t>
            </a:r>
            <a:r>
              <a:rPr lang="ru-RU" sz="1400" dirty="0">
                <a:latin typeface="Times New Roman" pitchFamily="18" charset="0"/>
                <a:cs typeface="Times New Roman" pitchFamily="18" charset="0"/>
              </a:rPr>
              <a:t>. Все они имеют опыт работы в жюри и экспертных советах многих литературных конкурсов и премий, в частности, Всероссийского литературного конкурса «Новая детская книга», Всероссийского конкурса на лучшее литературное произведение для детей и юношества «Книгуру», [Фестиваль короткого рассказа «Кора</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Объявляя о своём конкурсе в августе 2023 года, учредители сказали:</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«Мы </a:t>
            </a:r>
            <a:r>
              <a:rPr lang="ru-RU" sz="1400" dirty="0">
                <a:latin typeface="Times New Roman" pitchFamily="18" charset="0"/>
                <a:cs typeface="Times New Roman" pitchFamily="18" charset="0"/>
              </a:rPr>
              <a:t>привыкли каждое лето перелопачивать горы рукописей, выискивая среди них бриллианты. Мы привыкли каждое лето совершать открытия: новые авторы, новые темы, новые тексты. Мы привыкли каждое лето делиться открытиями со всеми, до кого дотянемся. Этим летом мы продолжим читать: качать критические мышцы, сверять эстетические чувства, радоваться новому, решительно отодвигать устаревшее. Этим летом мы назначаем встречу тем, для кого главное — </a:t>
            </a:r>
            <a:r>
              <a:rPr lang="ru-RU" sz="1400" dirty="0" smtClean="0">
                <a:latin typeface="Times New Roman" pitchFamily="18" charset="0"/>
                <a:cs typeface="Times New Roman" pitchFamily="18" charset="0"/>
              </a:rPr>
              <a:t>текст».</a:t>
            </a:r>
            <a:r>
              <a:rPr lang="ru-RU" sz="1400" dirty="0">
                <a:latin typeface="Times New Roman" pitchFamily="18" charset="0"/>
                <a:cs typeface="Times New Roman" pitchFamily="18" charset="0"/>
              </a:rPr>
              <a:t>	 </a:t>
            </a:r>
          </a:p>
        </p:txBody>
      </p:sp>
      <p:sp>
        <p:nvSpPr>
          <p:cNvPr id="6" name="Прямоугольник 5"/>
          <p:cNvSpPr/>
          <p:nvPr/>
        </p:nvSpPr>
        <p:spPr>
          <a:xfrm>
            <a:off x="3707903" y="848539"/>
            <a:ext cx="1970861" cy="615553"/>
          </a:xfrm>
          <a:prstGeom prst="rect">
            <a:avLst/>
          </a:prstGeom>
        </p:spPr>
        <p:txBody>
          <a:bodyPr wrap="none">
            <a:spAutoFit/>
          </a:bodyPr>
          <a:lstStyle/>
          <a:p>
            <a:r>
              <a:rPr lang="en-US" sz="1600" dirty="0">
                <a:hlinkClick r:id="rId3"/>
              </a:rPr>
              <a:t>https://short-list.org</a:t>
            </a:r>
            <a:r>
              <a:rPr lang="en-US" sz="1600" dirty="0" smtClean="0">
                <a:hlinkClick r:id="rId3"/>
              </a:rPr>
              <a:t>/</a:t>
            </a:r>
            <a:endParaRPr lang="ru-RU" sz="1600" dirty="0" smtClean="0"/>
          </a:p>
          <a:p>
            <a:endParaRPr lang="ru-RU" dirty="0"/>
          </a:p>
        </p:txBody>
      </p:sp>
    </p:spTree>
    <p:extLst>
      <p:ext uri="{BB962C8B-B14F-4D97-AF65-F5344CB8AC3E}">
        <p14:creationId xmlns:p14="http://schemas.microsoft.com/office/powerpoint/2010/main" val="513244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586657"/>
            <a:ext cx="8784976" cy="5324535"/>
          </a:xfrm>
          <a:prstGeom prst="rect">
            <a:avLst/>
          </a:prstGeom>
        </p:spPr>
        <p:txBody>
          <a:bodyPr wrap="square">
            <a:spAutoFit/>
          </a:bodyPr>
          <a:lstStyle/>
          <a:p>
            <a:r>
              <a:rPr lang="ru-RU" b="1" dirty="0">
                <a:latin typeface="Times New Roman" pitchFamily="18" charset="0"/>
                <a:cs typeface="Times New Roman" pitchFamily="18" charset="0"/>
              </a:rPr>
              <a:t>Награды и победители</a:t>
            </a:r>
          </a:p>
          <a:p>
            <a:endParaRPr lang="ru-RU" sz="1400"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Награды</a:t>
            </a: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У нас нет призового фонда, — говорят учредители конкурса, — но есть кое-что получше: из финального списка Жюри выбирает тексты, которые будут опубликованы в партнёрских издательствах».</a:t>
            </a:r>
          </a:p>
          <a:p>
            <a:r>
              <a:rPr lang="ru-RU" sz="1400" b="1" dirty="0">
                <a:latin typeface="Times New Roman" pitchFamily="18" charset="0"/>
                <a:cs typeface="Times New Roman" pitchFamily="18" charset="0"/>
              </a:rPr>
              <a:t>Победители</a:t>
            </a:r>
          </a:p>
          <a:p>
            <a:r>
              <a:rPr lang="ru-RU" sz="1400" dirty="0">
                <a:latin typeface="Times New Roman" pitchFamily="18" charset="0"/>
                <a:cs typeface="Times New Roman" pitchFamily="18" charset="0"/>
              </a:rPr>
              <a:t>Победителями конкурса считаются все авторы, с которыми издательства-партнёры заключают договоры на издание их произведений.</a:t>
            </a:r>
          </a:p>
          <a:p>
            <a:r>
              <a:rPr lang="ru-RU" sz="1400" b="1" dirty="0">
                <a:latin typeface="Times New Roman" pitchFamily="18" charset="0"/>
                <a:cs typeface="Times New Roman" pitchFamily="18" charset="0"/>
              </a:rPr>
              <a:t>I сезон (2023)</a:t>
            </a:r>
          </a:p>
          <a:p>
            <a:r>
              <a:rPr lang="ru-RU" sz="1400" dirty="0">
                <a:latin typeface="Times New Roman" pitchFamily="18" charset="0"/>
                <a:cs typeface="Times New Roman" pitchFamily="18" charset="0"/>
              </a:rPr>
              <a:t>•	Асланова Юлия. «Магазин заколдованной обуви».</a:t>
            </a:r>
          </a:p>
          <a:p>
            <a:r>
              <a:rPr lang="ru-RU" sz="1400" dirty="0">
                <a:latin typeface="Times New Roman" pitchFamily="18" charset="0"/>
                <a:cs typeface="Times New Roman" pitchFamily="18" charset="0"/>
              </a:rPr>
              <a:t>На публикацию этого произведения претендует «КомпасГид».</a:t>
            </a:r>
          </a:p>
          <a:p>
            <a:r>
              <a:rPr lang="ru-RU" sz="1400" dirty="0">
                <a:latin typeface="Times New Roman" pitchFamily="18" charset="0"/>
                <a:cs typeface="Times New Roman" pitchFamily="18" charset="0"/>
              </a:rPr>
              <a:t>•	Бисерова Ульяна. «Таракан из Руанды».</a:t>
            </a:r>
          </a:p>
          <a:p>
            <a:r>
              <a:rPr lang="ru-RU" sz="1400" dirty="0">
                <a:latin typeface="Times New Roman" pitchFamily="18" charset="0"/>
                <a:cs typeface="Times New Roman" pitchFamily="18" charset="0"/>
              </a:rPr>
              <a:t>На публикацию этого произведения претендует «Абрикобукс».</a:t>
            </a:r>
          </a:p>
          <a:p>
            <a:r>
              <a:rPr lang="ru-RU" sz="1400" dirty="0">
                <a:latin typeface="Times New Roman" pitchFamily="18" charset="0"/>
                <a:cs typeface="Times New Roman" pitchFamily="18" charset="0"/>
              </a:rPr>
              <a:t>•	Богатырёва Ирина. «</a:t>
            </a:r>
            <a:r>
              <a:rPr lang="ru-RU" sz="1400" dirty="0" err="1">
                <a:latin typeface="Times New Roman" pitchFamily="18" charset="0"/>
                <a:cs typeface="Times New Roman" pitchFamily="18" charset="0"/>
              </a:rPr>
              <a:t>Девья</a:t>
            </a:r>
            <a:r>
              <a:rPr lang="ru-RU" sz="1400" dirty="0">
                <a:latin typeface="Times New Roman" pitchFamily="18" charset="0"/>
                <a:cs typeface="Times New Roman" pitchFamily="18" charset="0"/>
              </a:rPr>
              <a:t> яма».</a:t>
            </a:r>
          </a:p>
          <a:p>
            <a:r>
              <a:rPr lang="ru-RU" sz="1400" dirty="0">
                <a:latin typeface="Times New Roman" pitchFamily="18" charset="0"/>
                <a:cs typeface="Times New Roman" pitchFamily="18" charset="0"/>
              </a:rPr>
              <a:t>На публикацию этого произведения претендуют «КомпасГид» и «Самокат».</a:t>
            </a:r>
          </a:p>
          <a:p>
            <a:r>
              <a:rPr lang="ru-RU" sz="1400" dirty="0">
                <a:latin typeface="Times New Roman" pitchFamily="18" charset="0"/>
                <a:cs typeface="Times New Roman" pitchFamily="18" charset="0"/>
              </a:rPr>
              <a:t>•	Волошина-Орлова Татьяна. «Когда озеро квакнет».</a:t>
            </a:r>
          </a:p>
          <a:p>
            <a:r>
              <a:rPr lang="ru-RU" sz="1400" dirty="0">
                <a:latin typeface="Times New Roman" pitchFamily="18" charset="0"/>
                <a:cs typeface="Times New Roman" pitchFamily="18" charset="0"/>
              </a:rPr>
              <a:t>На публикацию этого произведения претендует «Самокат».</a:t>
            </a:r>
          </a:p>
          <a:p>
            <a:r>
              <a:rPr lang="ru-RU" sz="1400" dirty="0">
                <a:latin typeface="Times New Roman" pitchFamily="18" charset="0"/>
                <a:cs typeface="Times New Roman" pitchFamily="18" charset="0"/>
              </a:rPr>
              <a:t>•	Горлова Надежда. «</a:t>
            </a:r>
            <a:r>
              <a:rPr lang="ru-RU" sz="1400" dirty="0" err="1">
                <a:latin typeface="Times New Roman" pitchFamily="18" charset="0"/>
                <a:cs typeface="Times New Roman" pitchFamily="18" charset="0"/>
              </a:rPr>
              <a:t>Цыганкино</a:t>
            </a:r>
            <a:r>
              <a:rPr lang="ru-RU" sz="1400" dirty="0">
                <a:latin typeface="Times New Roman" pitchFamily="18" charset="0"/>
                <a:cs typeface="Times New Roman" pitchFamily="18" charset="0"/>
              </a:rPr>
              <a:t> кольцо».</a:t>
            </a:r>
          </a:p>
          <a:p>
            <a:r>
              <a:rPr lang="ru-RU" sz="1400" dirty="0">
                <a:latin typeface="Times New Roman" pitchFamily="18" charset="0"/>
                <a:cs typeface="Times New Roman" pitchFamily="18" charset="0"/>
              </a:rPr>
              <a:t>На публикацию этого произведения претендует «КомпасГид».</a:t>
            </a:r>
          </a:p>
          <a:p>
            <a:r>
              <a:rPr lang="ru-RU" sz="1400" dirty="0">
                <a:latin typeface="Times New Roman" pitchFamily="18" charset="0"/>
                <a:cs typeface="Times New Roman" pitchFamily="18" charset="0"/>
              </a:rPr>
              <a:t>•	Зайцева Александра. «Где дом и дым глубин, и алый».</a:t>
            </a:r>
          </a:p>
          <a:p>
            <a:r>
              <a:rPr lang="ru-RU" sz="1400" dirty="0">
                <a:latin typeface="Times New Roman" pitchFamily="18" charset="0"/>
                <a:cs typeface="Times New Roman" pitchFamily="18" charset="0"/>
              </a:rPr>
              <a:t>На публикацию этого произведения претендуют «Абрикобукс», «Волчок», «КомпасГид» и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r>
              <a:rPr lang="ru-RU" sz="1400" dirty="0" smtClean="0">
                <a:latin typeface="Times New Roman" pitchFamily="18" charset="0"/>
                <a:cs typeface="Times New Roman" pitchFamily="18" charset="0"/>
              </a:rPr>
              <a:t>» (импринт АСТ).</a:t>
            </a:r>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	Заугольная Оксана. «Разлом».</a:t>
            </a:r>
          </a:p>
          <a:p>
            <a:r>
              <a:rPr lang="ru-RU" sz="1400" dirty="0">
                <a:latin typeface="Times New Roman" pitchFamily="18" charset="0"/>
                <a:cs typeface="Times New Roman" pitchFamily="18" charset="0"/>
              </a:rPr>
              <a:t>На публикацию этого произведения претендуют «Волчок» и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1435"/>
            <a:ext cx="1438275" cy="1536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1" t="6201" r="2205" b="44869"/>
          <a:stretch/>
        </p:blipFill>
        <p:spPr bwMode="auto">
          <a:xfrm>
            <a:off x="4280148" y="11435"/>
            <a:ext cx="4837162" cy="20383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2162" r="2595" b="49723"/>
          <a:stretch/>
        </p:blipFill>
        <p:spPr bwMode="auto">
          <a:xfrm>
            <a:off x="6228184" y="3717032"/>
            <a:ext cx="2686751" cy="17281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886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148199"/>
            <a:ext cx="8190656" cy="5386090"/>
          </a:xfrm>
          <a:prstGeom prst="rect">
            <a:avLst/>
          </a:prstGeom>
        </p:spPr>
        <p:txBody>
          <a:bodyPr wrap="square">
            <a:spAutoFit/>
          </a:bodyPr>
          <a:lstStyle/>
          <a:p>
            <a:r>
              <a:rPr lang="ru-RU" b="1" dirty="0" smtClean="0">
                <a:latin typeface="Times New Roman" pitchFamily="18" charset="0"/>
                <a:cs typeface="Times New Roman" pitchFamily="18" charset="0"/>
              </a:rPr>
              <a:t>Награды и победители</a:t>
            </a:r>
          </a:p>
          <a:p>
            <a:r>
              <a:rPr lang="ru-RU" dirty="0"/>
              <a:t>	</a:t>
            </a:r>
            <a:endParaRPr lang="ru-RU" dirty="0" smtClean="0"/>
          </a:p>
          <a:p>
            <a:pPr marL="285750" indent="-285750">
              <a:buFont typeface="Arial" pitchFamily="34" charset="0"/>
              <a:buChar char="•"/>
            </a:pPr>
            <a:r>
              <a:rPr lang="ru-RU" sz="1400" dirty="0" smtClean="0">
                <a:latin typeface="Times New Roman" pitchFamily="18" charset="0"/>
                <a:cs typeface="Times New Roman" pitchFamily="18" charset="0"/>
              </a:rPr>
              <a:t>              Комарова </a:t>
            </a:r>
            <a:r>
              <a:rPr lang="ru-RU" sz="1400" dirty="0">
                <a:latin typeface="Times New Roman" pitchFamily="18" charset="0"/>
                <a:cs typeface="Times New Roman" pitchFamily="18" charset="0"/>
              </a:rPr>
              <a:t>Ксения. «Егор и Лена».</a:t>
            </a:r>
          </a:p>
          <a:p>
            <a:r>
              <a:rPr lang="ru-RU" sz="1400" dirty="0">
                <a:latin typeface="Times New Roman" pitchFamily="18" charset="0"/>
                <a:cs typeface="Times New Roman" pitchFamily="18" charset="0"/>
              </a:rPr>
              <a:t>На публикацию этого произведения претендует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p>
          <a:p>
            <a:r>
              <a:rPr lang="ru-RU" sz="1400" dirty="0">
                <a:latin typeface="Times New Roman" pitchFamily="18" charset="0"/>
                <a:cs typeface="Times New Roman" pitchFamily="18" charset="0"/>
              </a:rPr>
              <a:t>•	Лаврова Светлана. «Тринадцать хрустальных небес».</a:t>
            </a:r>
          </a:p>
          <a:p>
            <a:r>
              <a:rPr lang="ru-RU" sz="1400" dirty="0">
                <a:latin typeface="Times New Roman" pitchFamily="18" charset="0"/>
                <a:cs typeface="Times New Roman" pitchFamily="18" charset="0"/>
              </a:rPr>
              <a:t>На публикацию этого произведения претендует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p>
          <a:p>
            <a:r>
              <a:rPr lang="ru-RU" sz="1400" dirty="0">
                <a:latin typeface="Times New Roman" pitchFamily="18" charset="0"/>
                <a:cs typeface="Times New Roman" pitchFamily="18" charset="0"/>
              </a:rPr>
              <a:t>•	Максимова Екатерина. «Капитан </a:t>
            </a:r>
            <a:r>
              <a:rPr lang="ru-RU" sz="1400" dirty="0" err="1">
                <a:latin typeface="Times New Roman" pitchFamily="18" charset="0"/>
                <a:cs typeface="Times New Roman" pitchFamily="18" charset="0"/>
              </a:rPr>
              <a:t>Кулебякин</a:t>
            </a:r>
            <a:r>
              <a:rPr lang="ru-RU" sz="1400" dirty="0">
                <a:latin typeface="Times New Roman" pitchFamily="18" charset="0"/>
                <a:cs typeface="Times New Roman" pitchFamily="18" charset="0"/>
              </a:rPr>
              <a:t>».</a:t>
            </a:r>
          </a:p>
          <a:p>
            <a:r>
              <a:rPr lang="ru-RU" sz="1400" dirty="0">
                <a:latin typeface="Times New Roman" pitchFamily="18" charset="0"/>
                <a:cs typeface="Times New Roman" pitchFamily="18" charset="0"/>
              </a:rPr>
              <a:t>На публикацию этого произведения претендует «КомпасГид».</a:t>
            </a:r>
          </a:p>
          <a:p>
            <a:r>
              <a:rPr lang="ru-RU" sz="1400" dirty="0">
                <a:latin typeface="Times New Roman" pitchFamily="18" charset="0"/>
                <a:cs typeface="Times New Roman" pitchFamily="18" charset="0"/>
              </a:rPr>
              <a:t>•	Морозовская Анастасия. «Обещала».</a:t>
            </a:r>
          </a:p>
          <a:p>
            <a:r>
              <a:rPr lang="ru-RU" sz="1400" dirty="0">
                <a:latin typeface="Times New Roman" pitchFamily="18" charset="0"/>
                <a:cs typeface="Times New Roman" pitchFamily="18" charset="0"/>
              </a:rPr>
              <a:t>На публикацию этого произведения претендуют «Абрикобукс» и «КомпасГид».</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Нигматуллина</a:t>
            </a:r>
            <a:r>
              <a:rPr lang="ru-RU" sz="1400" dirty="0">
                <a:latin typeface="Times New Roman" pitchFamily="18" charset="0"/>
                <a:cs typeface="Times New Roman" pitchFamily="18" charset="0"/>
              </a:rPr>
              <a:t> Екатерина. «Неромантичный век».</a:t>
            </a:r>
          </a:p>
          <a:p>
            <a:r>
              <a:rPr lang="ru-RU" sz="1400" dirty="0">
                <a:latin typeface="Times New Roman" pitchFamily="18" charset="0"/>
                <a:cs typeface="Times New Roman" pitchFamily="18" charset="0"/>
              </a:rPr>
              <a:t>На публикацию этого произведения претендует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Новакова</a:t>
            </a:r>
            <a:r>
              <a:rPr lang="ru-RU" sz="1400" dirty="0">
                <a:latin typeface="Times New Roman" pitchFamily="18" charset="0"/>
                <a:cs typeface="Times New Roman" pitchFamily="18" charset="0"/>
              </a:rPr>
              <a:t> Дарья. «Наследник </a:t>
            </a:r>
            <a:r>
              <a:rPr lang="ru-RU" sz="1400" dirty="0" err="1">
                <a:latin typeface="Times New Roman" pitchFamily="18" charset="0"/>
                <a:cs typeface="Times New Roman" pitchFamily="18" charset="0"/>
              </a:rPr>
              <a:t>Кукулькана</a:t>
            </a:r>
            <a:r>
              <a:rPr lang="ru-RU" sz="1400" dirty="0">
                <a:latin typeface="Times New Roman" pitchFamily="18" charset="0"/>
                <a:cs typeface="Times New Roman" pitchFamily="18" charset="0"/>
              </a:rPr>
              <a:t>».</a:t>
            </a:r>
          </a:p>
          <a:p>
            <a:r>
              <a:rPr lang="ru-RU" sz="1400" dirty="0">
                <a:latin typeface="Times New Roman" pitchFamily="18" charset="0"/>
                <a:cs typeface="Times New Roman" pitchFamily="18" charset="0"/>
              </a:rPr>
              <a:t>На публикацию этого произведения претендует «</a:t>
            </a:r>
            <a:r>
              <a:rPr lang="ru-RU" sz="1400" dirty="0" err="1">
                <a:latin typeface="Times New Roman" pitchFamily="18" charset="0"/>
                <a:cs typeface="Times New Roman" pitchFamily="18" charset="0"/>
              </a:rPr>
              <a:t>NoSugar</a:t>
            </a:r>
            <a:r>
              <a:rPr lang="ru-RU" sz="1400" dirty="0">
                <a:latin typeface="Times New Roman" pitchFamily="18" charset="0"/>
                <a:cs typeface="Times New Roman" pitchFamily="18" charset="0"/>
              </a:rPr>
              <a:t> Books».</a:t>
            </a:r>
          </a:p>
          <a:p>
            <a:r>
              <a:rPr lang="ru-RU" sz="1400" dirty="0">
                <a:latin typeface="Times New Roman" pitchFamily="18" charset="0"/>
                <a:cs typeface="Times New Roman" pitchFamily="18" charset="0"/>
              </a:rPr>
              <a:t>•	Пехтерева Лидия. «Юла, замри!».</a:t>
            </a:r>
          </a:p>
          <a:p>
            <a:r>
              <a:rPr lang="ru-RU" sz="1400" dirty="0">
                <a:latin typeface="Times New Roman" pitchFamily="18" charset="0"/>
                <a:cs typeface="Times New Roman" pitchFamily="18" charset="0"/>
              </a:rPr>
              <a:t>На публикацию этого произведения претендует «КомпасГид».</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Сомс</a:t>
            </a:r>
            <a:r>
              <a:rPr lang="ru-RU" sz="1400" dirty="0">
                <a:latin typeface="Times New Roman" pitchFamily="18" charset="0"/>
                <a:cs typeface="Times New Roman" pitchFamily="18" charset="0"/>
              </a:rPr>
              <a:t> Инга. «Жёлудь с пятого этажа».</a:t>
            </a:r>
          </a:p>
          <a:p>
            <a:r>
              <a:rPr lang="ru-RU" sz="1400" dirty="0">
                <a:latin typeface="Times New Roman" pitchFamily="18" charset="0"/>
                <a:cs typeface="Times New Roman" pitchFamily="18" charset="0"/>
              </a:rPr>
              <a:t>На публикацию этого произведения претендует «Волчок».</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Шанская</a:t>
            </a:r>
            <a:r>
              <a:rPr lang="ru-RU" sz="1400" dirty="0">
                <a:latin typeface="Times New Roman" pitchFamily="18" charset="0"/>
                <a:cs typeface="Times New Roman" pitchFamily="18" charset="0"/>
              </a:rPr>
              <a:t> Анастасия. «Кот прямо с неба».</a:t>
            </a:r>
          </a:p>
          <a:p>
            <a:r>
              <a:rPr lang="ru-RU" sz="1400" dirty="0">
                <a:latin typeface="Times New Roman" pitchFamily="18" charset="0"/>
                <a:cs typeface="Times New Roman" pitchFamily="18" charset="0"/>
              </a:rPr>
              <a:t>На публикацию этого произведения претендует «Самокат</a:t>
            </a:r>
            <a:r>
              <a:rPr lang="ru-RU" sz="1400" dirty="0" smtClean="0">
                <a:latin typeface="Times New Roman" pitchFamily="18" charset="0"/>
                <a:cs typeface="Times New Roman" pitchFamily="18" charset="0"/>
              </a:rPr>
              <a:t>».</a:t>
            </a:r>
          </a:p>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Если конкретное произведение хотят опубликовать два и более издательств, то решение о сотрудничестве принимает автор </a:t>
            </a:r>
            <a:r>
              <a:rPr lang="ru-RU" sz="1400" dirty="0" smtClean="0">
                <a:latin typeface="Times New Roman" pitchFamily="18" charset="0"/>
                <a:cs typeface="Times New Roman" pitchFamily="18" charset="0"/>
              </a:rPr>
              <a:t>текста. Произведения </a:t>
            </a:r>
            <a:r>
              <a:rPr lang="ru-RU" sz="1400" dirty="0">
                <a:latin typeface="Times New Roman" pitchFamily="18" charset="0"/>
                <a:cs typeface="Times New Roman" pitchFamily="18" charset="0"/>
              </a:rPr>
              <a:t>— победители первого сезона независимого литературного конкурса «Короткий список, или Саламандра» будут опубликованы в течение 2024 года</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8275" cy="1536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320" y="-30832"/>
            <a:ext cx="4833937" cy="20431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717032"/>
            <a:ext cx="2682875" cy="17256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47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524273"/>
            <a:ext cx="8856984" cy="4508414"/>
          </a:xfrm>
          <a:prstGeom prst="rect">
            <a:avLst/>
          </a:prstGeom>
        </p:spPr>
        <p:txBody>
          <a:bodyPr wrap="square">
            <a:spAutoFit/>
          </a:bodyPr>
          <a:lstStyle/>
          <a:p>
            <a:pPr indent="304800">
              <a:spcBef>
                <a:spcPts val="1200"/>
              </a:spcBef>
              <a:spcAft>
                <a:spcPts val="300"/>
              </a:spcAft>
            </a:pPr>
            <a:r>
              <a:rPr lang="ru-RU" sz="1200" dirty="0" smtClean="0">
                <a:solidFill>
                  <a:srgbClr val="222222"/>
                </a:solidFill>
                <a:latin typeface="Times New Roman" pitchFamily="18" charset="0"/>
                <a:ea typeface="Times New Roman"/>
                <a:cs typeface="Times New Roman" pitchFamily="18" charset="0"/>
              </a:rPr>
              <a:t>Жюри </a:t>
            </a:r>
            <a:r>
              <a:rPr lang="ru-RU" sz="1200" dirty="0">
                <a:solidFill>
                  <a:srgbClr val="222222"/>
                </a:solidFill>
                <a:latin typeface="Times New Roman" pitchFamily="18" charset="0"/>
                <a:ea typeface="Times New Roman"/>
                <a:cs typeface="Times New Roman" pitchFamily="18" charset="0"/>
              </a:rPr>
              <a:t>Конкурса этого сезона, </a:t>
            </a:r>
            <a:r>
              <a:rPr lang="ru-RU" sz="1200" dirty="0" smtClean="0">
                <a:solidFill>
                  <a:srgbClr val="222222"/>
                </a:solidFill>
                <a:latin typeface="Times New Roman" pitchFamily="18" charset="0"/>
                <a:ea typeface="Times New Roman"/>
                <a:cs typeface="Times New Roman" pitchFamily="18" charset="0"/>
              </a:rPr>
              <a:t>рассмотрели более </a:t>
            </a:r>
            <a:r>
              <a:rPr lang="ru-RU" sz="1200" dirty="0">
                <a:solidFill>
                  <a:srgbClr val="222222"/>
                </a:solidFill>
                <a:latin typeface="Times New Roman" pitchFamily="18" charset="0"/>
                <a:ea typeface="Times New Roman"/>
                <a:cs typeface="Times New Roman" pitchFamily="18" charset="0"/>
              </a:rPr>
              <a:t>300 рукописей и </a:t>
            </a:r>
            <a:r>
              <a:rPr lang="ru-RU" sz="1200" dirty="0" smtClean="0">
                <a:solidFill>
                  <a:srgbClr val="222222"/>
                </a:solidFill>
                <a:latin typeface="Times New Roman" pitchFamily="18" charset="0"/>
                <a:ea typeface="Times New Roman"/>
                <a:cs typeface="Times New Roman" pitchFamily="18" charset="0"/>
              </a:rPr>
              <a:t>приняли </a:t>
            </a:r>
            <a:r>
              <a:rPr lang="ru-RU" sz="1200" dirty="0">
                <a:solidFill>
                  <a:srgbClr val="222222"/>
                </a:solidFill>
                <a:latin typeface="Times New Roman" pitchFamily="18" charset="0"/>
                <a:ea typeface="Times New Roman"/>
                <a:cs typeface="Times New Roman" pitchFamily="18" charset="0"/>
              </a:rPr>
              <a:t>273 из </a:t>
            </a:r>
            <a:r>
              <a:rPr lang="ru-RU" sz="1200" dirty="0" smtClean="0">
                <a:solidFill>
                  <a:srgbClr val="222222"/>
                </a:solidFill>
                <a:latin typeface="Times New Roman" pitchFamily="18" charset="0"/>
                <a:ea typeface="Times New Roman"/>
                <a:cs typeface="Times New Roman" pitchFamily="18" charset="0"/>
              </a:rPr>
              <a:t>них. Работы </a:t>
            </a:r>
            <a:r>
              <a:rPr lang="ru-RU" sz="1200" dirty="0">
                <a:solidFill>
                  <a:srgbClr val="222222"/>
                </a:solidFill>
                <a:latin typeface="Times New Roman" pitchFamily="18" charset="0"/>
                <a:ea typeface="Times New Roman"/>
                <a:cs typeface="Times New Roman" pitchFamily="18" charset="0"/>
              </a:rPr>
              <a:t>отличаются </a:t>
            </a:r>
            <a:r>
              <a:rPr lang="ru-RU" sz="1200" dirty="0" smtClean="0">
                <a:solidFill>
                  <a:srgbClr val="222222"/>
                </a:solidFill>
                <a:latin typeface="Times New Roman" pitchFamily="18" charset="0"/>
                <a:ea typeface="Times New Roman"/>
                <a:cs typeface="Times New Roman" pitchFamily="18" charset="0"/>
              </a:rPr>
              <a:t>большим </a:t>
            </a:r>
            <a:r>
              <a:rPr lang="ru-RU" sz="1200" dirty="0">
                <a:solidFill>
                  <a:srgbClr val="222222"/>
                </a:solidFill>
                <a:latin typeface="Times New Roman" pitchFamily="18" charset="0"/>
                <a:ea typeface="Times New Roman"/>
                <a:cs typeface="Times New Roman" pitchFamily="18" charset="0"/>
              </a:rPr>
              <a:t>жанровым разнообразием: от фэнтези и мистики (большинство) до реалистической прозы, как психологической, так и лирической. Одним из популярных приемов стал квест. Сохраняют свои позиции детективы и приключения, как с элементами мистики, так и без нее. Но </a:t>
            </a:r>
            <a:r>
              <a:rPr lang="ru-RU" sz="1200" dirty="0" smtClean="0">
                <a:solidFill>
                  <a:srgbClr val="222222"/>
                </a:solidFill>
                <a:latin typeface="Times New Roman" pitchFamily="18" charset="0"/>
                <a:ea typeface="Times New Roman"/>
                <a:cs typeface="Times New Roman" pitchFamily="18" charset="0"/>
              </a:rPr>
              <a:t>центральным </a:t>
            </a:r>
            <a:r>
              <a:rPr lang="ru-RU" sz="1200" dirty="0">
                <a:solidFill>
                  <a:srgbClr val="222222"/>
                </a:solidFill>
                <a:latin typeface="Times New Roman" pitchFamily="18" charset="0"/>
                <a:ea typeface="Times New Roman"/>
                <a:cs typeface="Times New Roman" pitchFamily="18" charset="0"/>
              </a:rPr>
              <a:t>персонажем всех конкурсных работ по-прежнему остается подросток, его школьная жизнь, взаимоотношения со сверстниками и взрослыми, в первую очередь родителями, познание себя и мира, первая любовь.</a:t>
            </a:r>
            <a:endParaRPr lang="ru-RU" sz="1200" dirty="0">
              <a:latin typeface="Times New Roman" pitchFamily="18" charset="0"/>
              <a:ea typeface="Calibri"/>
              <a:cs typeface="Times New Roman" pitchFamily="18" charset="0"/>
            </a:endParaRPr>
          </a:p>
          <a:p>
            <a:pPr>
              <a:lnSpc>
                <a:spcPct val="115000"/>
              </a:lnSpc>
              <a:spcBef>
                <a:spcPts val="600"/>
              </a:spcBef>
              <a:spcAft>
                <a:spcPts val="600"/>
              </a:spcAft>
            </a:pPr>
            <a:r>
              <a:rPr lang="ru-RU" sz="1200" dirty="0">
                <a:solidFill>
                  <a:srgbClr val="222222"/>
                </a:solidFill>
                <a:latin typeface="Times New Roman" pitchFamily="18" charset="0"/>
                <a:ea typeface="Times New Roman"/>
                <a:cs typeface="Times New Roman" pitchFamily="18" charset="0"/>
              </a:rPr>
              <a:t>География проживания </a:t>
            </a:r>
            <a:r>
              <a:rPr lang="ru-RU" sz="1200" dirty="0" smtClean="0">
                <a:solidFill>
                  <a:srgbClr val="222222"/>
                </a:solidFill>
                <a:latin typeface="Times New Roman" pitchFamily="18" charset="0"/>
                <a:ea typeface="Times New Roman"/>
                <a:cs typeface="Times New Roman" pitchFamily="18" charset="0"/>
              </a:rPr>
              <a:t>авторов включает </a:t>
            </a:r>
            <a:r>
              <a:rPr lang="ru-RU" sz="1200" dirty="0">
                <a:solidFill>
                  <a:srgbClr val="222222"/>
                </a:solidFill>
                <a:latin typeface="Times New Roman" pitchFamily="18" charset="0"/>
                <a:ea typeface="Times New Roman"/>
                <a:cs typeface="Times New Roman" pitchFamily="18" charset="0"/>
              </a:rPr>
              <a:t>большую часть Российской Федерации. Зарубежные авторы традиционно представлены странами, где проживают наши соотечественники, а это практически все страны мира. В конкурсе-2022 года приняли участие авторы из Испании и Италии, Германии и Эстонии, Индонезии и США, Казахстана и Молдавии, Белоруссии и Украины</a:t>
            </a:r>
            <a:r>
              <a:rPr lang="ru-RU" sz="12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
            </a:r>
            <a:br>
              <a:rPr lang="ru-RU" sz="1400" dirty="0">
                <a:solidFill>
                  <a:srgbClr val="222222"/>
                </a:solidFill>
                <a:latin typeface="Times New Roman" pitchFamily="18" charset="0"/>
                <a:ea typeface="Times New Roman"/>
                <a:cs typeface="Times New Roman" pitchFamily="18" charset="0"/>
              </a:rPr>
            </a:br>
            <a:r>
              <a:rPr lang="ru-RU" sz="1200" dirty="0" smtClean="0">
                <a:solidFill>
                  <a:srgbClr val="222222"/>
                </a:solidFill>
                <a:latin typeface="Times New Roman" pitchFamily="18" charset="0"/>
                <a:ea typeface="Times New Roman"/>
                <a:cs typeface="Times New Roman" pitchFamily="18" charset="0"/>
              </a:rPr>
              <a:t>Шорт-лист </a:t>
            </a:r>
            <a:r>
              <a:rPr lang="ru-RU" sz="1200" dirty="0">
                <a:solidFill>
                  <a:srgbClr val="222222"/>
                </a:solidFill>
                <a:latin typeface="Times New Roman" pitchFamily="18" charset="0"/>
                <a:ea typeface="Times New Roman"/>
                <a:cs typeface="Times New Roman" pitchFamily="18" charset="0"/>
              </a:rPr>
              <a:t>состоит из 13 произведений. Среди авторов-лауреатов — Елена Романова, Виктор Лановенко, Елизавета Зуева, Григорий Волков, Алиса Коротовских и др.</a:t>
            </a:r>
            <a:endParaRPr lang="ru-RU" sz="12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21 апреля 2023 года в Российском фонде культуры состоялась торжественная церемония награждения победителей VIII Международного конкурса имени Сергея Михалкова за лучшее художественное произведение для подростков.</a:t>
            </a:r>
            <a:endParaRPr lang="ru-RU" sz="1400" dirty="0">
              <a:latin typeface="Times New Roman" pitchFamily="18" charset="0"/>
              <a:ea typeface="Calibri"/>
              <a:cs typeface="Times New Roman" pitchFamily="18" charset="0"/>
            </a:endParaRPr>
          </a:p>
          <a:p>
            <a:pPr marL="342900" lvl="0" indent="-342900">
              <a:lnSpc>
                <a:spcPct val="115000"/>
              </a:lnSpc>
              <a:spcAft>
                <a:spcPts val="120"/>
              </a:spcAft>
              <a:buSzPts val="1000"/>
              <a:buFont typeface="Symbol"/>
              <a:buChar char=""/>
              <a:tabLst>
                <a:tab pos="457200" algn="l"/>
              </a:tabLst>
            </a:pPr>
            <a:r>
              <a:rPr lang="ru-RU" sz="1400" b="1" dirty="0" smtClean="0">
                <a:solidFill>
                  <a:srgbClr val="222222"/>
                </a:solidFill>
                <a:latin typeface="Times New Roman" pitchFamily="18" charset="0"/>
                <a:ea typeface="Times New Roman"/>
                <a:cs typeface="Times New Roman" pitchFamily="18" charset="0"/>
              </a:rPr>
              <a:t>Первая премия </a:t>
            </a:r>
            <a:r>
              <a:rPr lang="ru-RU" sz="1400" dirty="0" smtClean="0">
                <a:solidFill>
                  <a:srgbClr val="222222"/>
                </a:solidFill>
                <a:latin typeface="Times New Roman" pitchFamily="18" charset="0"/>
                <a:ea typeface="Times New Roman"/>
                <a:cs typeface="Times New Roman" pitchFamily="18" charset="0"/>
              </a:rPr>
              <a:t>— Маргарита </a:t>
            </a:r>
            <a:r>
              <a:rPr lang="ru-RU" sz="1400" dirty="0" err="1" smtClean="0">
                <a:solidFill>
                  <a:srgbClr val="222222"/>
                </a:solidFill>
                <a:latin typeface="Times New Roman" pitchFamily="18" charset="0"/>
                <a:ea typeface="Times New Roman"/>
                <a:cs typeface="Times New Roman" pitchFamily="18" charset="0"/>
              </a:rPr>
              <a:t>Мамич</a:t>
            </a:r>
            <a:r>
              <a:rPr lang="ru-RU" sz="1400" dirty="0" smtClean="0">
                <a:solidFill>
                  <a:srgbClr val="222222"/>
                </a:solidFill>
                <a:latin typeface="Times New Roman" pitchFamily="18" charset="0"/>
                <a:ea typeface="Times New Roman"/>
                <a:cs typeface="Times New Roman" pitchFamily="18" charset="0"/>
              </a:rPr>
              <a:t> за повесть «Рельсы под водой</a:t>
            </a:r>
            <a:r>
              <a:rPr lang="ru-RU" sz="1400" dirty="0" smtClean="0">
                <a:solidFill>
                  <a:srgbClr val="222222"/>
                </a:solidFill>
                <a:latin typeface="Times New Roman" pitchFamily="18" charset="0"/>
                <a:ea typeface="Times New Roman"/>
                <a:cs typeface="Times New Roman" pitchFamily="18" charset="0"/>
              </a:rPr>
              <a:t>». </a:t>
            </a:r>
          </a:p>
          <a:p>
            <a:pPr marL="342900" lvl="0" indent="-342900">
              <a:lnSpc>
                <a:spcPct val="115000"/>
              </a:lnSpc>
              <a:spcAft>
                <a:spcPts val="120"/>
              </a:spcAft>
              <a:buSzPts val="1000"/>
              <a:buFont typeface="Symbol"/>
              <a:buChar char=""/>
              <a:tabLst>
                <a:tab pos="457200" algn="l"/>
              </a:tabLst>
            </a:pPr>
            <a:r>
              <a:rPr lang="ru-RU" sz="1400" b="1" dirty="0" smtClean="0">
                <a:solidFill>
                  <a:srgbClr val="222222"/>
                </a:solidFill>
                <a:latin typeface="Times New Roman" pitchFamily="18" charset="0"/>
                <a:ea typeface="Times New Roman"/>
                <a:cs typeface="Times New Roman" pitchFamily="18" charset="0"/>
              </a:rPr>
              <a:t>Вторая </a:t>
            </a:r>
            <a:r>
              <a:rPr lang="ru-RU" sz="1400" b="1" dirty="0">
                <a:solidFill>
                  <a:srgbClr val="222222"/>
                </a:solidFill>
                <a:latin typeface="Times New Roman" pitchFamily="18" charset="0"/>
                <a:ea typeface="Times New Roman"/>
                <a:cs typeface="Times New Roman" pitchFamily="18" charset="0"/>
              </a:rPr>
              <a:t>премия </a:t>
            </a:r>
            <a:r>
              <a:rPr lang="ru-RU" sz="1400" dirty="0">
                <a:solidFill>
                  <a:srgbClr val="222222"/>
                </a:solidFill>
                <a:latin typeface="Times New Roman" pitchFamily="18" charset="0"/>
                <a:ea typeface="Times New Roman"/>
                <a:cs typeface="Times New Roman" pitchFamily="18" charset="0"/>
              </a:rPr>
              <a:t>— Алиса Коротовских за повесть «Сочинение без шаблона».</a:t>
            </a:r>
            <a:endParaRPr lang="ru-RU" sz="1400" dirty="0">
              <a:latin typeface="Times New Roman" pitchFamily="18" charset="0"/>
              <a:ea typeface="Calibri"/>
              <a:cs typeface="Times New Roman" pitchFamily="18" charset="0"/>
            </a:endParaRPr>
          </a:p>
          <a:p>
            <a:pPr marL="342900" lvl="0" indent="-342900">
              <a:lnSpc>
                <a:spcPct val="115000"/>
              </a:lnSpc>
              <a:spcAft>
                <a:spcPts val="120"/>
              </a:spcAft>
              <a:buSzPts val="1000"/>
              <a:buFont typeface="Symbol"/>
              <a:buChar char=""/>
              <a:tabLst>
                <a:tab pos="457200" algn="l"/>
              </a:tabLst>
            </a:pPr>
            <a:r>
              <a:rPr lang="ru-RU" sz="1400" b="1" dirty="0">
                <a:solidFill>
                  <a:srgbClr val="222222"/>
                </a:solidFill>
                <a:latin typeface="Times New Roman" pitchFamily="18" charset="0"/>
                <a:ea typeface="Times New Roman"/>
                <a:cs typeface="Times New Roman" pitchFamily="18" charset="0"/>
              </a:rPr>
              <a:t>Третья премия </a:t>
            </a:r>
            <a:r>
              <a:rPr lang="ru-RU" sz="1400" dirty="0">
                <a:solidFill>
                  <a:srgbClr val="222222"/>
                </a:solidFill>
                <a:latin typeface="Times New Roman" pitchFamily="18" charset="0"/>
                <a:ea typeface="Times New Roman"/>
                <a:cs typeface="Times New Roman" pitchFamily="18" charset="0"/>
              </a:rPr>
              <a:t>— Виктор Лановенко за повесть «Злая девчонка».</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Произведения победителей и лауреатов VIII Международного конкурса имени Сергея Михалкова будут опубликованы издательством «Детская литература». Соответствующие документы уже подписаны.</a:t>
            </a:r>
            <a:endParaRPr lang="ru-RU" sz="1400" dirty="0">
              <a:latin typeface="Times New Roman" pitchFamily="18" charset="0"/>
              <a:ea typeface="Calibri"/>
              <a:cs typeface="Times New Roman" pitchFamily="18" charset="0"/>
            </a:endParaRPr>
          </a:p>
        </p:txBody>
      </p:sp>
      <p:sp>
        <p:nvSpPr>
          <p:cNvPr id="6" name="Прямоугольник 5"/>
          <p:cNvSpPr/>
          <p:nvPr/>
        </p:nvSpPr>
        <p:spPr>
          <a:xfrm>
            <a:off x="1979712" y="0"/>
            <a:ext cx="7164288" cy="954107"/>
          </a:xfrm>
          <a:prstGeom prst="rect">
            <a:avLst/>
          </a:prstGeom>
        </p:spPr>
        <p:txBody>
          <a:bodyPr wrap="square">
            <a:spAutoFit/>
          </a:bodyPr>
          <a:lstStyle/>
          <a:p>
            <a:pPr indent="304800" algn="ctr">
              <a:spcBef>
                <a:spcPts val="1200"/>
              </a:spcBef>
              <a:spcAft>
                <a:spcPts val="300"/>
              </a:spcAft>
            </a:pPr>
            <a:r>
              <a:rPr lang="ru-RU" sz="2800" dirty="0">
                <a:latin typeface="Constantia" pitchFamily="18" charset="0"/>
                <a:ea typeface="Times New Roman"/>
                <a:cs typeface="Times New Roman"/>
              </a:rPr>
              <a:t>VIII Международный конкурс  </a:t>
            </a:r>
            <a:r>
              <a:rPr lang="ru-RU" sz="2800" dirty="0" smtClean="0">
                <a:latin typeface="Constantia" pitchFamily="18" charset="0"/>
                <a:ea typeface="Times New Roman"/>
                <a:cs typeface="Times New Roman"/>
              </a:rPr>
              <a:t>имени </a:t>
            </a:r>
            <a:r>
              <a:rPr lang="ru-RU" sz="2800" dirty="0">
                <a:latin typeface="Constantia" pitchFamily="18" charset="0"/>
                <a:ea typeface="Times New Roman"/>
                <a:cs typeface="Times New Roman"/>
              </a:rPr>
              <a:t>Сергея Михалкова (2023)</a:t>
            </a:r>
            <a:endParaRPr lang="ru-RU" sz="2800" dirty="0">
              <a:latin typeface="Constantia" pitchFamily="18" charset="0"/>
              <a:ea typeface="Calibri"/>
              <a:cs typeface="Times New Roman"/>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0430"/>
            <a:ext cx="1828800" cy="12858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419872" y="908720"/>
            <a:ext cx="4027000" cy="615553"/>
          </a:xfrm>
          <a:prstGeom prst="rect">
            <a:avLst/>
          </a:prstGeom>
        </p:spPr>
        <p:txBody>
          <a:bodyPr wrap="none">
            <a:spAutoFit/>
          </a:bodyPr>
          <a:lstStyle/>
          <a:p>
            <a:r>
              <a:rPr lang="en-US" sz="1600" dirty="0">
                <a:hlinkClick r:id="rId3"/>
              </a:rPr>
              <a:t>http://www.svmihalkov.ru/konkurs/condition</a:t>
            </a:r>
            <a:r>
              <a:rPr lang="en-US" sz="1600" dirty="0" smtClean="0">
                <a:hlinkClick r:id="rId3"/>
              </a:rPr>
              <a:t>/</a:t>
            </a:r>
            <a:endParaRPr lang="ru-RU" sz="1600" dirty="0" smtClean="0"/>
          </a:p>
          <a:p>
            <a:endParaRPr lang="ru-RU" dirty="0"/>
          </a:p>
        </p:txBody>
      </p:sp>
    </p:spTree>
    <p:extLst>
      <p:ext uri="{BB962C8B-B14F-4D97-AF65-F5344CB8AC3E}">
        <p14:creationId xmlns:p14="http://schemas.microsoft.com/office/powerpoint/2010/main" val="257349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1540" y="0"/>
            <a:ext cx="8352928" cy="954107"/>
          </a:xfrm>
          <a:prstGeom prst="rect">
            <a:avLst/>
          </a:prstGeom>
        </p:spPr>
        <p:txBody>
          <a:bodyPr wrap="square">
            <a:spAutoFit/>
          </a:bodyPr>
          <a:lstStyle/>
          <a:p>
            <a:pPr algn="ctr"/>
            <a:r>
              <a:rPr lang="ru-RU" sz="2800" dirty="0">
                <a:latin typeface="Constantia" pitchFamily="18" charset="0"/>
              </a:rPr>
              <a:t>Премия Правительства Москвы имени </a:t>
            </a:r>
            <a:endParaRPr lang="ru-RU" sz="2800" dirty="0" smtClean="0">
              <a:latin typeface="Constantia" pitchFamily="18" charset="0"/>
            </a:endParaRPr>
          </a:p>
          <a:p>
            <a:pPr algn="ctr"/>
            <a:r>
              <a:rPr lang="ru-RU" sz="2800" dirty="0" smtClean="0">
                <a:latin typeface="Constantia" pitchFamily="18" charset="0"/>
              </a:rPr>
              <a:t>Корнея </a:t>
            </a:r>
            <a:r>
              <a:rPr lang="ru-RU" sz="2800" dirty="0">
                <a:latin typeface="Constantia" pitchFamily="18" charset="0"/>
              </a:rPr>
              <a:t>Чуковского в области детской литературы</a:t>
            </a:r>
          </a:p>
        </p:txBody>
      </p:sp>
      <p:sp>
        <p:nvSpPr>
          <p:cNvPr id="5" name="Прямоугольник 4"/>
          <p:cNvSpPr/>
          <p:nvPr/>
        </p:nvSpPr>
        <p:spPr>
          <a:xfrm>
            <a:off x="71499" y="2161277"/>
            <a:ext cx="8712968" cy="4701287"/>
          </a:xfrm>
          <a:prstGeom prst="rect">
            <a:avLst/>
          </a:prstGeom>
        </p:spPr>
        <p:txBody>
          <a:bodyPr wrap="square">
            <a:spAutoFit/>
          </a:bodyPr>
          <a:lstStyle/>
          <a:p>
            <a:pPr indent="304800">
              <a:spcBef>
                <a:spcPts val="1200"/>
              </a:spcBef>
              <a:spcAft>
                <a:spcPts val="300"/>
              </a:spcAft>
            </a:pPr>
            <a:r>
              <a:rPr lang="ru-RU" sz="1400" dirty="0">
                <a:solidFill>
                  <a:srgbClr val="FFFFFF"/>
                </a:solidFill>
                <a:latin typeface="Times New Roman" pitchFamily="18" charset="0"/>
                <a:ea typeface="Times New Roman"/>
                <a:cs typeface="Times New Roman" pitchFamily="18" charset="0"/>
              </a:rPr>
              <a:t>Победители сезона 2022–2023</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до 7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Соболева Галина Валентиновна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Писатель Ёжиков и другие</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от 8 до 12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Киселев Александр Константинович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Жили – плыли пираты</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«Лучший поэтический сборник для детей в возрасте до 7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err="1">
                <a:solidFill>
                  <a:srgbClr val="222222"/>
                </a:solidFill>
                <a:latin typeface="Times New Roman" pitchFamily="18" charset="0"/>
                <a:ea typeface="Times New Roman"/>
                <a:cs typeface="Times New Roman" pitchFamily="18" charset="0"/>
              </a:rPr>
              <a:t>Гриченко</a:t>
            </a:r>
            <a:r>
              <a:rPr lang="ru-RU" sz="1400" dirty="0">
                <a:solidFill>
                  <a:srgbClr val="222222"/>
                </a:solidFill>
                <a:latin typeface="Times New Roman" pitchFamily="18" charset="0"/>
                <a:ea typeface="Times New Roman"/>
                <a:cs typeface="Times New Roman" pitchFamily="18" charset="0"/>
              </a:rPr>
              <a:t> Галина Сергеевна (псевдоним </a:t>
            </a:r>
            <a:r>
              <a:rPr lang="ru-RU" sz="1400" dirty="0">
                <a:latin typeface="Times New Roman" pitchFamily="18" charset="0"/>
                <a:ea typeface="Times New Roman"/>
                <a:cs typeface="Times New Roman" pitchFamily="18" charset="0"/>
              </a:rPr>
              <a:t>Галина Дядина</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Я — волшебник</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«Лучший поэтический сборник для детей в возрасте от 8 до 12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a:latin typeface="Times New Roman" pitchFamily="18" charset="0"/>
                <a:ea typeface="Times New Roman"/>
                <a:cs typeface="Times New Roman" pitchFamily="18" charset="0"/>
              </a:rPr>
              <a:t>Симбирская Юлия Станиславовна</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Летающие зонтики</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«Лучший перевод на русский язык произведения для детей в возрасте до 7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err="1">
                <a:solidFill>
                  <a:srgbClr val="222222"/>
                </a:solidFill>
                <a:latin typeface="Times New Roman" pitchFamily="18" charset="0"/>
                <a:ea typeface="Times New Roman"/>
                <a:cs typeface="Times New Roman" pitchFamily="18" charset="0"/>
              </a:rPr>
              <a:t>Боченкова</a:t>
            </a:r>
            <a:r>
              <a:rPr lang="ru-RU" sz="1400" dirty="0">
                <a:solidFill>
                  <a:srgbClr val="222222"/>
                </a:solidFill>
                <a:latin typeface="Times New Roman" pitchFamily="18" charset="0"/>
                <a:ea typeface="Times New Roman"/>
                <a:cs typeface="Times New Roman" pitchFamily="18" charset="0"/>
              </a:rPr>
              <a:t> Ольга Борисовна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О чём поёт морской лев</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«Лучший перевод на русский язык произведения для детей в возрасте от 8 до 12 лет»</a:t>
            </a:r>
            <a:endParaRPr lang="ru-RU" sz="1400" dirty="0">
              <a:latin typeface="Times New Roman" pitchFamily="18" charset="0"/>
              <a:ea typeface="Calibri"/>
              <a:cs typeface="Times New Roman" pitchFamily="18" charset="0"/>
            </a:endParaRPr>
          </a:p>
          <a:p>
            <a:pPr>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Сухотина Мария Павловна. </a:t>
            </a:r>
            <a:r>
              <a:rPr lang="ru-RU" sz="1400" dirty="0" err="1">
                <a:solidFill>
                  <a:srgbClr val="222222"/>
                </a:solidFill>
                <a:latin typeface="Times New Roman" pitchFamily="18" charset="0"/>
                <a:ea typeface="Times New Roman"/>
                <a:cs typeface="Times New Roman" pitchFamily="18" charset="0"/>
              </a:rPr>
              <a:t>Ривка</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Голчен</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Тайна Страны Невозможностей</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979513"/>
            <a:ext cx="1955634" cy="12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07704" y="2149481"/>
            <a:ext cx="2900859" cy="338554"/>
          </a:xfrm>
          <a:prstGeom prst="rect">
            <a:avLst/>
          </a:prstGeom>
        </p:spPr>
        <p:txBody>
          <a:bodyPr wrap="none">
            <a:spAutoFit/>
          </a:bodyPr>
          <a:lstStyle/>
          <a:p>
            <a:r>
              <a:rPr lang="ru-RU" sz="1600" b="1" dirty="0">
                <a:latin typeface="Times New Roman" pitchFamily="18" charset="0"/>
                <a:cs typeface="Times New Roman" pitchFamily="18" charset="0"/>
              </a:rPr>
              <a:t>Победители сезона 2022–2023</a:t>
            </a:r>
          </a:p>
        </p:txBody>
      </p:sp>
      <p:sp>
        <p:nvSpPr>
          <p:cNvPr id="7" name="Прямоугольник 6"/>
          <p:cNvSpPr/>
          <p:nvPr/>
        </p:nvSpPr>
        <p:spPr>
          <a:xfrm>
            <a:off x="1703098" y="1193230"/>
            <a:ext cx="7056783" cy="954107"/>
          </a:xfrm>
          <a:prstGeom prst="rect">
            <a:avLst/>
          </a:prstGeom>
        </p:spPr>
        <p:txBody>
          <a:bodyPr wrap="square">
            <a:spAutoFit/>
          </a:bodyPr>
          <a:lstStyle/>
          <a:p>
            <a:pPr algn="just"/>
            <a:r>
              <a:rPr lang="ru-RU" sz="1400" dirty="0">
                <a:latin typeface="Times New Roman" pitchFamily="18" charset="0"/>
                <a:cs typeface="Times New Roman" pitchFamily="18" charset="0"/>
              </a:rPr>
              <a:t>В 2020 году в Москве учреждена премия Правительства Москвы имени Корнея Чуковского в области детской литературы, направленная на поддержку детских писателей. Соответствующее постановление подписал Сергей Собянин. Организатор Конкурса на соискание премий – Департамент культуры города Москвы.</a:t>
            </a:r>
          </a:p>
        </p:txBody>
      </p:sp>
      <p:sp>
        <p:nvSpPr>
          <p:cNvPr id="2" name="Прямоугольник 1"/>
          <p:cNvSpPr/>
          <p:nvPr/>
        </p:nvSpPr>
        <p:spPr>
          <a:xfrm>
            <a:off x="3205976" y="848782"/>
            <a:ext cx="2804870" cy="615553"/>
          </a:xfrm>
          <a:prstGeom prst="rect">
            <a:avLst/>
          </a:prstGeom>
        </p:spPr>
        <p:txBody>
          <a:bodyPr wrap="none">
            <a:spAutoFit/>
          </a:bodyPr>
          <a:lstStyle/>
          <a:p>
            <a:r>
              <a:rPr lang="en-US" sz="1600" dirty="0">
                <a:hlinkClick r:id="rId3"/>
              </a:rPr>
              <a:t>https://</a:t>
            </a:r>
            <a:r>
              <a:rPr lang="ru-RU" sz="1600" dirty="0" err="1">
                <a:hlinkClick r:id="rId3"/>
              </a:rPr>
              <a:t>премиячуковского.рф</a:t>
            </a:r>
            <a:r>
              <a:rPr lang="ru-RU" sz="1600" dirty="0" smtClean="0">
                <a:hlinkClick r:id="rId3"/>
              </a:rPr>
              <a:t>/</a:t>
            </a:r>
            <a:endParaRPr lang="ru-RU" sz="1600" dirty="0" smtClean="0"/>
          </a:p>
          <a:p>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846" y="2149480"/>
            <a:ext cx="1009426" cy="13459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2113" y="2488035"/>
            <a:ext cx="872828" cy="12767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4060" y="3764817"/>
            <a:ext cx="1264181" cy="126418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4005064"/>
            <a:ext cx="1046581" cy="1256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0918" y="5448803"/>
            <a:ext cx="936700" cy="13186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2400" y="5448802"/>
            <a:ext cx="890591" cy="13369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15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323528" y="44625"/>
            <a:ext cx="8064896" cy="1691514"/>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06820"/>
            <a:ext cx="1275606" cy="18189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41" y="4328768"/>
            <a:ext cx="1672579" cy="22579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79314" y="1988840"/>
            <a:ext cx="7346380" cy="1083374"/>
          </a:xfrm>
          <a:prstGeom prst="rect">
            <a:avLst/>
          </a:prstGeom>
        </p:spPr>
        <p:txBody>
          <a:bodyPr wrap="square">
            <a:spAutoFit/>
          </a:bodyPr>
          <a:lstStyle/>
          <a:p>
            <a:pPr>
              <a:lnSpc>
                <a:spcPct val="115000"/>
              </a:lnSpc>
              <a:spcBef>
                <a:spcPts val="600"/>
              </a:spcBef>
              <a:spcAft>
                <a:spcPts val="600"/>
              </a:spcAft>
            </a:pPr>
            <a:r>
              <a:rPr lang="ru-RU" sz="1400" dirty="0" smtClean="0">
                <a:solidFill>
                  <a:srgbClr val="222222"/>
                </a:solidFill>
                <a:latin typeface="Times New Roman" pitchFamily="18" charset="0"/>
                <a:ea typeface="Times New Roman"/>
                <a:cs typeface="Times New Roman" pitchFamily="18" charset="0"/>
              </a:rPr>
              <a:t>Лауреатов </a:t>
            </a:r>
            <a:r>
              <a:rPr lang="ru-RU" sz="1400" dirty="0">
                <a:solidFill>
                  <a:srgbClr val="222222"/>
                </a:solidFill>
                <a:latin typeface="Times New Roman" pitchFamily="18" charset="0"/>
                <a:ea typeface="Times New Roman"/>
                <a:cs typeface="Times New Roman" pitchFamily="18" charset="0"/>
              </a:rPr>
              <a:t>премии награждают денежным призами, дипломом и медалью с силуэтом мальчика со шпагой, эскиз которой нарисовал сам В. П. Крапивин. Финалисты награждаются дипломами и специальными </a:t>
            </a:r>
            <a:r>
              <a:rPr lang="ru-RU" sz="1400" dirty="0" smtClean="0">
                <a:solidFill>
                  <a:srgbClr val="222222"/>
                </a:solidFill>
                <a:latin typeface="Times New Roman" pitchFamily="18" charset="0"/>
                <a:ea typeface="Times New Roman"/>
                <a:cs typeface="Times New Roman" pitchFamily="18" charset="0"/>
              </a:rPr>
              <a:t>призами.</a:t>
            </a:r>
            <a:r>
              <a:rPr lang="ru-RU" sz="1400" dirty="0">
                <a:latin typeface="+mj-lt"/>
              </a:rPr>
              <a:t> </a:t>
            </a:r>
            <a:r>
              <a:rPr lang="ru-RU" sz="1400" dirty="0" smtClean="0">
                <a:latin typeface="Times New Roman" pitchFamily="18" charset="0"/>
                <a:cs typeface="Times New Roman" pitchFamily="18" charset="0"/>
              </a:rPr>
              <a:t>Литературная </a:t>
            </a:r>
            <a:r>
              <a:rPr lang="ru-RU" sz="1400" dirty="0">
                <a:latin typeface="Times New Roman" pitchFamily="18" charset="0"/>
                <a:cs typeface="Times New Roman" pitchFamily="18" charset="0"/>
              </a:rPr>
              <a:t>премия им. В. П. Крапивина </a:t>
            </a:r>
            <a:r>
              <a:rPr lang="ru-RU" sz="1400" dirty="0" smtClean="0">
                <a:latin typeface="Times New Roman" pitchFamily="18" charset="0"/>
                <a:cs typeface="Times New Roman" pitchFamily="18" charset="0"/>
              </a:rPr>
              <a:t>присуждена </a:t>
            </a:r>
            <a:r>
              <a:rPr lang="ru-RU" sz="1400" dirty="0">
                <a:latin typeface="Times New Roman" pitchFamily="18" charset="0"/>
                <a:cs typeface="Times New Roman" pitchFamily="18" charset="0"/>
              </a:rPr>
              <a:t>в следующих номинациях</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sp>
        <p:nvSpPr>
          <p:cNvPr id="3" name="Прямоугольник 2"/>
          <p:cNvSpPr/>
          <p:nvPr/>
        </p:nvSpPr>
        <p:spPr>
          <a:xfrm>
            <a:off x="1797620" y="1345098"/>
            <a:ext cx="2800767" cy="646331"/>
          </a:xfrm>
          <a:prstGeom prst="rect">
            <a:avLst/>
          </a:prstGeom>
        </p:spPr>
        <p:txBody>
          <a:bodyPr wrap="none">
            <a:spAutoFit/>
          </a:bodyPr>
          <a:lstStyle/>
          <a:p>
            <a:r>
              <a:rPr lang="ru-RU" sz="1600" dirty="0" smtClean="0">
                <a:latin typeface="Times New Roman" pitchFamily="18" charset="0"/>
                <a:cs typeface="Times New Roman" pitchFamily="18" charset="0"/>
              </a:rPr>
              <a:t>Сайт премии </a:t>
            </a:r>
            <a:r>
              <a:rPr lang="en-US" sz="1400" dirty="0" smtClean="0">
                <a:hlinkClick r:id="rId5"/>
              </a:rPr>
              <a:t>http</a:t>
            </a:r>
            <a:r>
              <a:rPr lang="en-US" sz="1400" dirty="0">
                <a:hlinkClick r:id="rId5"/>
              </a:rPr>
              <a:t>://lit-parus.ru</a:t>
            </a:r>
            <a:r>
              <a:rPr lang="en-US" dirty="0" smtClean="0">
                <a:hlinkClick r:id="rId5"/>
              </a:rPr>
              <a:t>/</a:t>
            </a:r>
            <a:endParaRPr lang="ru-RU" dirty="0" smtClean="0"/>
          </a:p>
          <a:p>
            <a:endParaRPr lang="ru-RU" dirty="0"/>
          </a:p>
        </p:txBody>
      </p:sp>
      <p:sp>
        <p:nvSpPr>
          <p:cNvPr id="4" name="Прямоугольник 3"/>
          <p:cNvSpPr/>
          <p:nvPr/>
        </p:nvSpPr>
        <p:spPr>
          <a:xfrm>
            <a:off x="1851508" y="3075216"/>
            <a:ext cx="7201991" cy="3454279"/>
          </a:xfrm>
          <a:prstGeom prst="rect">
            <a:avLst/>
          </a:prstGeom>
        </p:spPr>
        <p:txBody>
          <a:bodyPr wrap="square">
            <a:spAutoFit/>
          </a:bodyPr>
          <a:lstStyle/>
          <a:p>
            <a:pPr lvl="0">
              <a:lnSpc>
                <a:spcPct val="115000"/>
              </a:lnSpc>
              <a:spcAft>
                <a:spcPts val="120"/>
              </a:spcAft>
              <a:buSzPts val="1000"/>
              <a:tabLst>
                <a:tab pos="457200" algn="l"/>
              </a:tabLst>
            </a:pPr>
            <a:r>
              <a:rPr lang="ru-RU" sz="1400" b="1" dirty="0">
                <a:solidFill>
                  <a:srgbClr val="222222"/>
                </a:solidFill>
                <a:latin typeface="Times New Roman" pitchFamily="18" charset="0"/>
                <a:ea typeface="Times New Roman"/>
                <a:cs typeface="Times New Roman" pitchFamily="18" charset="0"/>
              </a:rPr>
              <a:t>«Выбор профессионального жюри» </a:t>
            </a:r>
            <a:r>
              <a:rPr lang="ru-RU" sz="1400" dirty="0">
                <a:solidFill>
                  <a:srgbClr val="222222"/>
                </a:solidFill>
                <a:latin typeface="Times New Roman" pitchFamily="18" charset="0"/>
                <a:ea typeface="Times New Roman"/>
                <a:cs typeface="Times New Roman" pitchFamily="18" charset="0"/>
              </a:rPr>
              <a:t>— Марина Шубина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Федот Данетот и Лето конца света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b="1" dirty="0">
                <a:solidFill>
                  <a:srgbClr val="222222"/>
                </a:solidFill>
                <a:latin typeface="Times New Roman" pitchFamily="18" charset="0"/>
                <a:ea typeface="Times New Roman"/>
                <a:cs typeface="Times New Roman" pitchFamily="18" charset="0"/>
              </a:rPr>
              <a:t>«Выбор Командора» </a:t>
            </a:r>
            <a:r>
              <a:rPr lang="ru-RU" sz="1400" dirty="0">
                <a:solidFill>
                  <a:srgbClr val="222222"/>
                </a:solidFill>
                <a:latin typeface="Times New Roman" pitchFamily="18" charset="0"/>
                <a:ea typeface="Times New Roman"/>
                <a:cs typeface="Times New Roman" pitchFamily="18" charset="0"/>
              </a:rPr>
              <a:t>— Светлана Потапова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Я живу в шкафу</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b="1" dirty="0">
                <a:solidFill>
                  <a:srgbClr val="222222"/>
                </a:solidFill>
                <a:latin typeface="Times New Roman" pitchFamily="18" charset="0"/>
                <a:ea typeface="Times New Roman"/>
                <a:cs typeface="Times New Roman" pitchFamily="18" charset="0"/>
              </a:rPr>
              <a:t>«Выбор литературного совета» </a:t>
            </a:r>
            <a:r>
              <a:rPr lang="ru-RU" sz="1400" dirty="0">
                <a:solidFill>
                  <a:srgbClr val="222222"/>
                </a:solidFill>
                <a:latin typeface="Times New Roman" pitchFamily="18" charset="0"/>
                <a:ea typeface="Times New Roman"/>
                <a:cs typeface="Times New Roman" pitchFamily="18" charset="0"/>
              </a:rPr>
              <a:t>— Мария Фадеева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Я рассказываю сказки</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b="1" dirty="0">
                <a:solidFill>
                  <a:srgbClr val="222222"/>
                </a:solidFill>
                <a:latin typeface="Times New Roman" pitchFamily="18" charset="0"/>
                <a:ea typeface="Times New Roman"/>
                <a:cs typeface="Times New Roman" pitchFamily="18" charset="0"/>
              </a:rPr>
              <a:t>«Выбор детского жюри» </a:t>
            </a:r>
            <a:r>
              <a:rPr lang="ru-RU" sz="1400" dirty="0">
                <a:solidFill>
                  <a:srgbClr val="222222"/>
                </a:solidFill>
                <a:latin typeface="Times New Roman" pitchFamily="18" charset="0"/>
                <a:ea typeface="Times New Roman"/>
                <a:cs typeface="Times New Roman" pitchFamily="18" charset="0"/>
              </a:rPr>
              <a:t>— Андрей Копылов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Неведьмочка</a:t>
            </a:r>
            <a:r>
              <a:rPr lang="ru-RU" sz="1400" dirty="0" smtClean="0">
                <a:solidFill>
                  <a:srgbClr val="222222"/>
                </a:solidFill>
                <a:latin typeface="Times New Roman" pitchFamily="18" charset="0"/>
                <a:ea typeface="Times New Roman"/>
                <a:cs typeface="Times New Roman" pitchFamily="18" charset="0"/>
              </a:rPr>
              <a:t>»</a:t>
            </a: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a:t>
            </a:r>
            <a:r>
              <a:rPr lang="ru-RU" sz="1400" b="1" dirty="0" smtClean="0">
                <a:solidFill>
                  <a:srgbClr val="222222"/>
                </a:solidFill>
                <a:latin typeface="Times New Roman" pitchFamily="18" charset="0"/>
                <a:ea typeface="Times New Roman"/>
                <a:cs typeface="Times New Roman" pitchFamily="18" charset="0"/>
              </a:rPr>
              <a:t>Специальные </a:t>
            </a:r>
            <a:r>
              <a:rPr lang="ru-RU" sz="1400" b="1" dirty="0">
                <a:solidFill>
                  <a:srgbClr val="222222"/>
                </a:solidFill>
                <a:latin typeface="Times New Roman" pitchFamily="18" charset="0"/>
                <a:ea typeface="Times New Roman"/>
                <a:cs typeface="Times New Roman" pitchFamily="18" charset="0"/>
              </a:rPr>
              <a:t>призы:</a:t>
            </a:r>
            <a:endParaRPr lang="ru-RU" sz="1400" b="1"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latin typeface="Times New Roman" pitchFamily="18" charset="0"/>
                <a:ea typeface="Times New Roman"/>
                <a:cs typeface="Times New Roman" pitchFamily="18" charset="0"/>
              </a:rPr>
              <a:t>- Гульшат </a:t>
            </a:r>
            <a:r>
              <a:rPr lang="ru-RU" sz="1400" dirty="0">
                <a:latin typeface="Times New Roman" pitchFamily="18" charset="0"/>
                <a:ea typeface="Times New Roman"/>
                <a:cs typeface="Times New Roman" pitchFamily="18" charset="0"/>
              </a:rPr>
              <a:t>Абдеева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Костик</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Мария </a:t>
            </a:r>
            <a:r>
              <a:rPr lang="ru-RU" sz="1400" dirty="0">
                <a:solidFill>
                  <a:srgbClr val="222222"/>
                </a:solidFill>
                <a:latin typeface="Times New Roman" pitchFamily="18" charset="0"/>
                <a:ea typeface="Times New Roman"/>
                <a:cs typeface="Times New Roman" pitchFamily="18" charset="0"/>
              </a:rPr>
              <a:t>Гербер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Подарок для ласси</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Светлана </a:t>
            </a:r>
            <a:r>
              <a:rPr lang="ru-RU" sz="1400" dirty="0">
                <a:solidFill>
                  <a:srgbClr val="222222"/>
                </a:solidFill>
                <a:latin typeface="Times New Roman" pitchFamily="18" charset="0"/>
                <a:ea typeface="Times New Roman"/>
                <a:cs typeface="Times New Roman" pitchFamily="18" charset="0"/>
              </a:rPr>
              <a:t>Каминская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Девушка из паровозной прислуги</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Лена </a:t>
            </a:r>
            <a:r>
              <a:rPr lang="ru-RU" sz="1400" dirty="0">
                <a:solidFill>
                  <a:srgbClr val="222222"/>
                </a:solidFill>
                <a:latin typeface="Times New Roman" pitchFamily="18" charset="0"/>
                <a:ea typeface="Times New Roman"/>
                <a:cs typeface="Times New Roman" pitchFamily="18" charset="0"/>
              </a:rPr>
              <a:t>Крамен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Каждый страх мечтает</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Светлана </a:t>
            </a:r>
            <a:r>
              <a:rPr lang="ru-RU" sz="1400" dirty="0">
                <a:solidFill>
                  <a:srgbClr val="222222"/>
                </a:solidFill>
                <a:latin typeface="Times New Roman" pitchFamily="18" charset="0"/>
                <a:ea typeface="Times New Roman"/>
                <a:cs typeface="Times New Roman" pitchFamily="18" charset="0"/>
              </a:rPr>
              <a:t>Нежина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Сказки старого попугая</a:t>
            </a:r>
            <a:r>
              <a:rPr lang="ru-RU" sz="1400" dirty="0" smtClean="0">
                <a:solidFill>
                  <a:srgbClr val="222222"/>
                </a:solidFill>
                <a:latin typeface="Times New Roman" pitchFamily="18" charset="0"/>
                <a:ea typeface="Times New Roman"/>
                <a:cs typeface="Times New Roman" pitchFamily="18" charset="0"/>
              </a:rPr>
              <a:t>»</a:t>
            </a: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Наталья </a:t>
            </a:r>
            <a:r>
              <a:rPr lang="ru-RU" sz="1400" dirty="0">
                <a:solidFill>
                  <a:srgbClr val="222222"/>
                </a:solidFill>
                <a:latin typeface="Times New Roman" pitchFamily="18" charset="0"/>
                <a:ea typeface="Times New Roman"/>
                <a:cs typeface="Times New Roman" pitchFamily="18" charset="0"/>
              </a:rPr>
              <a:t>Хухтаниеми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В Ятулинкивенкюла ничего необычного</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 Юлия </a:t>
            </a:r>
            <a:r>
              <a:rPr lang="ru-RU" sz="1400" dirty="0">
                <a:solidFill>
                  <a:srgbClr val="222222"/>
                </a:solidFill>
                <a:latin typeface="Times New Roman" pitchFamily="18" charset="0"/>
                <a:ea typeface="Times New Roman"/>
                <a:cs typeface="Times New Roman" pitchFamily="18" charset="0"/>
              </a:rPr>
              <a:t>Щедрина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В Тихом Омуте</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686579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hln\Desktop\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0925"/>
            <a:ext cx="1202605" cy="1755627"/>
          </a:xfrm>
          <a:prstGeom prst="rect">
            <a:avLst/>
          </a:prstGeom>
          <a:solidFill>
            <a:srgbClr val="FFFFFF">
              <a:shade val="85000"/>
            </a:srgbClr>
          </a:solidFill>
          <a:ln w="889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
        <p:nvSpPr>
          <p:cNvPr id="2" name="Прямоугольник 1"/>
          <p:cNvSpPr/>
          <p:nvPr/>
        </p:nvSpPr>
        <p:spPr>
          <a:xfrm>
            <a:off x="2915815" y="3075508"/>
            <a:ext cx="6336704" cy="1600438"/>
          </a:xfrm>
          <a:prstGeom prst="rect">
            <a:avLst/>
          </a:prstGeom>
        </p:spPr>
        <p:txBody>
          <a:bodyPr wrap="square">
            <a:spAutoFit/>
          </a:bodyPr>
          <a:lstStyle/>
          <a:p>
            <a:r>
              <a:rPr lang="ru-RU" sz="1400" b="1" dirty="0" smtClean="0">
                <a:latin typeface="Times New Roman" pitchFamily="18" charset="0"/>
                <a:cs typeface="Times New Roman" pitchFamily="18" charset="0"/>
              </a:rPr>
              <a:t>Лауреаты премии 2024 года</a:t>
            </a:r>
          </a:p>
          <a:p>
            <a:endParaRPr lang="ru-RU" sz="1400" b="1"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a:t>
            </a:r>
            <a:r>
              <a:rPr lang="ru-RU" sz="1400" b="1" dirty="0">
                <a:latin typeface="Times New Roman" pitchFamily="18" charset="0"/>
                <a:cs typeface="Times New Roman" pitchFamily="18" charset="0"/>
              </a:rPr>
              <a:t>Проза» </a:t>
            </a:r>
            <a:r>
              <a:rPr lang="ru-RU" sz="1400" dirty="0">
                <a:latin typeface="Times New Roman" pitchFamily="18" charset="0"/>
                <a:cs typeface="Times New Roman" pitchFamily="18" charset="0"/>
              </a:rPr>
              <a:t>— Ольга Фадеева. «Маленький бирюзовый автобус» </a:t>
            </a:r>
            <a:endParaRPr lang="ru-RU" sz="1400"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a:t>
            </a:r>
            <a:r>
              <a:rPr lang="ru-RU" sz="1400" b="1" dirty="0">
                <a:latin typeface="Times New Roman" pitchFamily="18" charset="0"/>
                <a:cs typeface="Times New Roman" pitchFamily="18" charset="0"/>
              </a:rPr>
              <a:t>Поэзия» </a:t>
            </a:r>
            <a:r>
              <a:rPr lang="ru-RU" sz="1400" dirty="0">
                <a:latin typeface="Times New Roman" pitchFamily="18" charset="0"/>
                <a:cs typeface="Times New Roman" pitchFamily="18" charset="0"/>
              </a:rPr>
              <a:t>— Марина Зарубина. «Солнышко-морошка» </a:t>
            </a:r>
            <a:endParaRPr lang="ru-RU" sz="1400"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a:t>
            </a:r>
            <a:r>
              <a:rPr lang="ru-RU" sz="1400" b="1" dirty="0">
                <a:latin typeface="Times New Roman" pitchFamily="18" charset="0"/>
                <a:cs typeface="Times New Roman" pitchFamily="18" charset="0"/>
              </a:rPr>
              <a:t>Дебют» — </a:t>
            </a:r>
            <a:r>
              <a:rPr lang="ru-RU" sz="1400" dirty="0">
                <a:latin typeface="Times New Roman" pitchFamily="18" charset="0"/>
                <a:cs typeface="Times New Roman" pitchFamily="18" charset="0"/>
              </a:rPr>
              <a:t>Ирина Данилова. «Платформа 0» </a:t>
            </a:r>
            <a:endParaRPr lang="ru-RU" sz="1400"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Специальный </a:t>
            </a:r>
            <a:r>
              <a:rPr lang="ru-RU" sz="1400" b="1" dirty="0">
                <a:latin typeface="Times New Roman" pitchFamily="18" charset="0"/>
                <a:cs typeface="Times New Roman" pitchFamily="18" charset="0"/>
              </a:rPr>
              <a:t>диплом имени Михаила Яснова — </a:t>
            </a:r>
            <a:r>
              <a:rPr lang="ru-RU" sz="1400" dirty="0">
                <a:latin typeface="Times New Roman" pitchFamily="18" charset="0"/>
                <a:cs typeface="Times New Roman" pitchFamily="18" charset="0"/>
              </a:rPr>
              <a:t>Евгения </a:t>
            </a:r>
            <a:r>
              <a:rPr lang="ru-RU" sz="1400" dirty="0" err="1">
                <a:latin typeface="Times New Roman" pitchFamily="18" charset="0"/>
                <a:cs typeface="Times New Roman" pitchFamily="18" charset="0"/>
              </a:rPr>
              <a:t>Чернышова</a:t>
            </a:r>
            <a:r>
              <a:rPr lang="ru-RU" sz="1400" dirty="0">
                <a:latin typeface="Times New Roman" pitchFamily="18" charset="0"/>
                <a:cs typeface="Times New Roman" pitchFamily="18" charset="0"/>
              </a:rPr>
              <a:t>. «Как поймать тишину и другие истории про </a:t>
            </a:r>
            <a:r>
              <a:rPr lang="ru-RU" sz="1400" dirty="0" err="1">
                <a:latin typeface="Times New Roman" pitchFamily="18" charset="0"/>
                <a:cs typeface="Times New Roman" pitchFamily="18" charset="0"/>
              </a:rPr>
              <a:t>Ульку</a:t>
            </a:r>
            <a:r>
              <a:rPr lang="ru-RU" sz="1400" dirty="0">
                <a:latin typeface="Times New Roman" pitchFamily="18" charset="0"/>
                <a:cs typeface="Times New Roman" pitchFamily="18" charset="0"/>
              </a:rPr>
              <a:t>» </a:t>
            </a:r>
          </a:p>
        </p:txBody>
      </p:sp>
      <p:sp>
        <p:nvSpPr>
          <p:cNvPr id="4" name="TextBox 3"/>
          <p:cNvSpPr txBox="1"/>
          <p:nvPr/>
        </p:nvSpPr>
        <p:spPr>
          <a:xfrm>
            <a:off x="1475656" y="-99392"/>
            <a:ext cx="7798394" cy="1877437"/>
          </a:xfrm>
          <a:prstGeom prst="rect">
            <a:avLst/>
          </a:prstGeom>
          <a:noFill/>
        </p:spPr>
        <p:txBody>
          <a:bodyPr wrap="square" rtlCol="0">
            <a:spAutoFit/>
          </a:bodyPr>
          <a:lstStyle/>
          <a:p>
            <a:r>
              <a:rPr lang="ru-RU" sz="2800" dirty="0" smtClean="0">
                <a:latin typeface="Constantia" pitchFamily="18" charset="0"/>
              </a:rPr>
              <a:t>     Всероссийская литературная премия </a:t>
            </a:r>
          </a:p>
          <a:p>
            <a:pPr algn="ctr"/>
            <a:r>
              <a:rPr lang="ru-RU" sz="2800" dirty="0" smtClean="0">
                <a:latin typeface="Constantia" pitchFamily="18" charset="0"/>
              </a:rPr>
              <a:t>им. С.Я. Маршака</a:t>
            </a:r>
          </a:p>
          <a:p>
            <a:pPr algn="ctr"/>
            <a:r>
              <a:rPr lang="en-US" sz="1600" dirty="0">
                <a:latin typeface="Constantia" pitchFamily="18" charset="0"/>
                <a:hlinkClick r:id="rId3"/>
              </a:rPr>
              <a:t>https://ddkspb.ru/marshak</a:t>
            </a:r>
            <a:r>
              <a:rPr lang="en-US" sz="1600" dirty="0" smtClean="0">
                <a:latin typeface="Constantia" pitchFamily="18" charset="0"/>
                <a:hlinkClick r:id="rId3"/>
              </a:rPr>
              <a:t>/</a:t>
            </a:r>
            <a:endParaRPr lang="ru-RU" sz="1600" dirty="0" smtClean="0">
              <a:latin typeface="Constantia" pitchFamily="18" charset="0"/>
            </a:endParaRPr>
          </a:p>
          <a:p>
            <a:pPr algn="ctr"/>
            <a:endParaRPr lang="ru-RU" sz="1600" dirty="0" smtClean="0">
              <a:latin typeface="Constantia" pitchFamily="18" charset="0"/>
            </a:endParaRPr>
          </a:p>
          <a:p>
            <a:pPr algn="ctr"/>
            <a:endParaRPr lang="ru-RU" sz="2800" dirty="0">
              <a:latin typeface="Constantia" pitchFamily="18" charset="0"/>
            </a:endParaRPr>
          </a:p>
        </p:txBody>
      </p:sp>
      <p:sp>
        <p:nvSpPr>
          <p:cNvPr id="5" name="Прямоугольник 4"/>
          <p:cNvSpPr/>
          <p:nvPr/>
        </p:nvSpPr>
        <p:spPr>
          <a:xfrm>
            <a:off x="2555776" y="1036380"/>
            <a:ext cx="6534472" cy="1815882"/>
          </a:xfrm>
          <a:prstGeom prst="rect">
            <a:avLst/>
          </a:prstGeom>
        </p:spPr>
        <p:txBody>
          <a:bodyPr wrap="square">
            <a:spAutoFit/>
          </a:bodyPr>
          <a:lstStyle/>
          <a:p>
            <a:r>
              <a:rPr lang="ru-RU" sz="1400" dirty="0">
                <a:latin typeface="Times New Roman" pitchFamily="18" charset="0"/>
                <a:cs typeface="Times New Roman" pitchFamily="18" charset="0"/>
              </a:rPr>
              <a:t>Всероссийская литературная премия им. С. Я. Маршака была учреждена в 2003 году. Первое награждение состоялось в 2004 </a:t>
            </a:r>
            <a:r>
              <a:rPr lang="ru-RU" sz="1400" dirty="0" smtClean="0">
                <a:latin typeface="Times New Roman" pitchFamily="18" charset="0"/>
                <a:cs typeface="Times New Roman" pitchFamily="18" charset="0"/>
              </a:rPr>
              <a:t>году. Вручается </a:t>
            </a:r>
            <a:r>
              <a:rPr lang="ru-RU" sz="1400" dirty="0">
                <a:latin typeface="Times New Roman" pitchFamily="18" charset="0"/>
                <a:cs typeface="Times New Roman" pitchFamily="18" charset="0"/>
              </a:rPr>
              <a:t>Союзом писателей Санкт-Петербурга и издательством «Детгиз» и присуждается ежегодно.</a:t>
            </a:r>
          </a:p>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Учредители премии — Союз писателей Санкт- Петербурга, администрация города Санкт- Петербурга, Фонд содействия развитию детской литературы и культуры чтения «Дом детской книги». Инициатором премии стал Союз писателей Санкт- Петербурга и его секция детской литературы.</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50" t="17914" r="24013" b="12187"/>
          <a:stretch/>
        </p:blipFill>
        <p:spPr bwMode="auto">
          <a:xfrm>
            <a:off x="1388754" y="2269252"/>
            <a:ext cx="1145491" cy="14627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90" y="2587515"/>
            <a:ext cx="1115029" cy="9436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4544810"/>
            <a:ext cx="1224136" cy="14116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15" r="56162" b="29245"/>
          <a:stretch/>
        </p:blipFill>
        <p:spPr bwMode="auto">
          <a:xfrm>
            <a:off x="131479" y="4730351"/>
            <a:ext cx="1171103" cy="10749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3650" y="4730351"/>
            <a:ext cx="1044414" cy="15047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3011" y="4830030"/>
            <a:ext cx="929979" cy="12498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93" r="22148"/>
          <a:stretch/>
        </p:blipFill>
        <p:spPr bwMode="auto">
          <a:xfrm>
            <a:off x="7020271" y="4730351"/>
            <a:ext cx="1396575" cy="14038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4520" r="69271"/>
          <a:stretch/>
        </p:blipFill>
        <p:spPr bwMode="auto">
          <a:xfrm>
            <a:off x="5891408" y="4815362"/>
            <a:ext cx="902345" cy="12923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283968" y="6285671"/>
            <a:ext cx="4806280" cy="523220"/>
          </a:xfrm>
          <a:prstGeom prst="rect">
            <a:avLst/>
          </a:prstGeom>
        </p:spPr>
        <p:txBody>
          <a:bodyPr wrap="square">
            <a:spAutoFit/>
          </a:bodyPr>
          <a:lstStyle/>
          <a:p>
            <a:r>
              <a:rPr lang="ru-RU" sz="1400" dirty="0" smtClean="0">
                <a:latin typeface="Times New Roman" pitchFamily="18" charset="0"/>
                <a:cs typeface="Times New Roman" pitchFamily="18" charset="0"/>
              </a:rPr>
              <a:t>                                        Евгения </a:t>
            </a:r>
            <a:r>
              <a:rPr lang="ru-RU" sz="1400" dirty="0" err="1" smtClean="0">
                <a:latin typeface="Times New Roman" pitchFamily="18" charset="0"/>
                <a:cs typeface="Times New Roman" pitchFamily="18" charset="0"/>
              </a:rPr>
              <a:t>Чернышова</a:t>
            </a:r>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           «Как </a:t>
            </a:r>
            <a:r>
              <a:rPr lang="ru-RU" sz="1400" dirty="0">
                <a:latin typeface="Times New Roman" pitchFamily="18" charset="0"/>
                <a:cs typeface="Times New Roman" pitchFamily="18" charset="0"/>
              </a:rPr>
              <a:t>поймать тишину и другие истории про </a:t>
            </a:r>
            <a:r>
              <a:rPr lang="ru-RU" sz="1400" dirty="0" err="1">
                <a:latin typeface="Times New Roman" pitchFamily="18" charset="0"/>
                <a:cs typeface="Times New Roman" pitchFamily="18" charset="0"/>
              </a:rPr>
              <a:t>Ульку</a:t>
            </a:r>
            <a:r>
              <a:rPr lang="ru-RU" sz="1400" dirty="0">
                <a:latin typeface="Times New Roman" pitchFamily="18" charset="0"/>
                <a:cs typeface="Times New Roman" pitchFamily="18" charset="0"/>
              </a:rPr>
              <a:t>»</a:t>
            </a:r>
          </a:p>
        </p:txBody>
      </p:sp>
      <p:sp>
        <p:nvSpPr>
          <p:cNvPr id="9" name="Прямоугольник 8"/>
          <p:cNvSpPr/>
          <p:nvPr/>
        </p:nvSpPr>
        <p:spPr>
          <a:xfrm>
            <a:off x="-33150" y="3861048"/>
            <a:ext cx="2843808" cy="523220"/>
          </a:xfrm>
          <a:prstGeom prst="rect">
            <a:avLst/>
          </a:prstGeom>
        </p:spPr>
        <p:txBody>
          <a:bodyPr wrap="square">
            <a:spAutoFit/>
          </a:bodyPr>
          <a:lstStyle/>
          <a:p>
            <a:r>
              <a:rPr lang="ru-RU" sz="1400" dirty="0" smtClean="0">
                <a:latin typeface="Times New Roman" pitchFamily="18" charset="0"/>
                <a:cs typeface="Times New Roman" pitchFamily="18" charset="0"/>
              </a:rPr>
              <a:t>                   Ольга Фадеева</a:t>
            </a:r>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«Маленький </a:t>
            </a:r>
            <a:r>
              <a:rPr lang="ru-RU" sz="1400" dirty="0">
                <a:latin typeface="Times New Roman" pitchFamily="18" charset="0"/>
                <a:cs typeface="Times New Roman" pitchFamily="18" charset="0"/>
              </a:rPr>
              <a:t>бирюзовый автобус» </a:t>
            </a:r>
          </a:p>
        </p:txBody>
      </p:sp>
      <p:sp>
        <p:nvSpPr>
          <p:cNvPr id="10" name="Прямоугольник 9"/>
          <p:cNvSpPr/>
          <p:nvPr/>
        </p:nvSpPr>
        <p:spPr>
          <a:xfrm>
            <a:off x="180990" y="5994230"/>
            <a:ext cx="2252270" cy="523220"/>
          </a:xfrm>
          <a:prstGeom prst="rect">
            <a:avLst/>
          </a:prstGeom>
        </p:spPr>
        <p:txBody>
          <a:bodyPr wrap="square">
            <a:spAutoFit/>
          </a:bodyPr>
          <a:lstStyle/>
          <a:p>
            <a:r>
              <a:rPr lang="ru-RU" sz="1400" dirty="0" smtClean="0">
                <a:latin typeface="Times New Roman" pitchFamily="18" charset="0"/>
                <a:cs typeface="Times New Roman" pitchFamily="18" charset="0"/>
              </a:rPr>
              <a:t>        Марина Зарубина</a:t>
            </a:r>
          </a:p>
          <a:p>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Солнышко-морошка» </a:t>
            </a:r>
          </a:p>
        </p:txBody>
      </p:sp>
      <p:sp>
        <p:nvSpPr>
          <p:cNvPr id="11" name="Прямоугольник 10"/>
          <p:cNvSpPr/>
          <p:nvPr/>
        </p:nvSpPr>
        <p:spPr>
          <a:xfrm>
            <a:off x="3203848" y="6272455"/>
            <a:ext cx="1458284" cy="523220"/>
          </a:xfrm>
          <a:prstGeom prst="rect">
            <a:avLst/>
          </a:prstGeom>
        </p:spPr>
        <p:txBody>
          <a:bodyPr wrap="none">
            <a:spAutoFit/>
          </a:bodyPr>
          <a:lstStyle/>
          <a:p>
            <a:r>
              <a:rPr lang="ru-RU" sz="1400" dirty="0">
                <a:latin typeface="Times New Roman" pitchFamily="18" charset="0"/>
                <a:cs typeface="Times New Roman" pitchFamily="18" charset="0"/>
              </a:rPr>
              <a:t>Ирина </a:t>
            </a:r>
            <a:r>
              <a:rPr lang="ru-RU" sz="1400" dirty="0" smtClean="0">
                <a:latin typeface="Times New Roman" pitchFamily="18" charset="0"/>
                <a:cs typeface="Times New Roman" pitchFamily="18" charset="0"/>
              </a:rPr>
              <a:t>Данилова</a:t>
            </a:r>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«Платформа </a:t>
            </a:r>
            <a:r>
              <a:rPr lang="ru-RU" sz="1400" dirty="0">
                <a:latin typeface="Times New Roman" pitchFamily="18" charset="0"/>
                <a:cs typeface="Times New Roman" pitchFamily="18" charset="0"/>
              </a:rPr>
              <a:t>0» </a:t>
            </a:r>
          </a:p>
        </p:txBody>
      </p:sp>
    </p:spTree>
    <p:extLst>
      <p:ext uri="{BB962C8B-B14F-4D97-AF65-F5344CB8AC3E}">
        <p14:creationId xmlns:p14="http://schemas.microsoft.com/office/powerpoint/2010/main" val="3513227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28108" y="1232883"/>
            <a:ext cx="6336704" cy="3168352"/>
          </a:xfrm>
        </p:spPr>
        <p:txBody>
          <a:bodyPr>
            <a:normAutofit/>
          </a:bodyPr>
          <a:lstStyle/>
          <a:p>
            <a:pPr marL="0" indent="0" algn="just">
              <a:buNone/>
            </a:pPr>
            <a:r>
              <a:rPr lang="ru-RU" sz="1400" b="0" dirty="0" smtClean="0">
                <a:solidFill>
                  <a:schemeClr val="tx1"/>
                </a:solidFill>
                <a:latin typeface="Times New Roman" pitchFamily="18" charset="0"/>
                <a:cs typeface="Times New Roman" pitchFamily="18" charset="0"/>
              </a:rPr>
              <a:t>Премия </a:t>
            </a:r>
            <a:r>
              <a:rPr lang="ru-RU" sz="1400" b="0" dirty="0">
                <a:solidFill>
                  <a:schemeClr val="tx1"/>
                </a:solidFill>
                <a:latin typeface="Times New Roman" pitchFamily="18" charset="0"/>
                <a:cs typeface="Times New Roman" pitchFamily="18" charset="0"/>
              </a:rPr>
              <a:t>«Большая сказка» имени Э. Н. Успенского за произведения для детей до 12 лет учреждена в 2020 </a:t>
            </a:r>
            <a:r>
              <a:rPr lang="ru-RU" sz="1400" b="0" dirty="0" smtClean="0">
                <a:solidFill>
                  <a:schemeClr val="tx1"/>
                </a:solidFill>
                <a:latin typeface="Times New Roman" pitchFamily="18" charset="0"/>
                <a:cs typeface="Times New Roman" pitchFamily="18" charset="0"/>
              </a:rPr>
              <a:t>году. Председатель </a:t>
            </a:r>
            <a:r>
              <a:rPr lang="ru-RU" sz="1400" b="0" dirty="0">
                <a:solidFill>
                  <a:schemeClr val="tx1"/>
                </a:solidFill>
                <a:latin typeface="Times New Roman" pitchFamily="18" charset="0"/>
                <a:cs typeface="Times New Roman" pitchFamily="18" charset="0"/>
              </a:rPr>
              <a:t>жюри премии, детский писатель и сценарист А. А. Усачёв сказал: «Имя Эдуарда Успенского присвоено премии в знак признания его заслуг как выдающегося детского писателя, создателя известных и всемирно любимых персонажей, виртуозного сказочника и мастера художественного рассказа</a:t>
            </a:r>
            <a:r>
              <a:rPr lang="ru-RU" sz="1400" b="0" dirty="0" smtClean="0">
                <a:solidFill>
                  <a:schemeClr val="tx1"/>
                </a:solidFill>
                <a:latin typeface="Times New Roman" pitchFamily="18" charset="0"/>
                <a:cs typeface="Times New Roman" pitchFamily="18" charset="0"/>
              </a:rPr>
              <a:t>».</a:t>
            </a:r>
          </a:p>
          <a:p>
            <a:pPr marL="0" indent="0" algn="just">
              <a:buNone/>
            </a:pPr>
            <a:r>
              <a:rPr lang="ru-RU" sz="1400" dirty="0" smtClean="0">
                <a:latin typeface="Times New Roman" pitchFamily="18" charset="0"/>
                <a:cs typeface="Times New Roman" pitchFamily="18" charset="0"/>
              </a:rPr>
              <a:t>          </a:t>
            </a:r>
          </a:p>
          <a:p>
            <a:pPr marL="0" indent="0" algn="just">
              <a:buNone/>
            </a:pPr>
            <a:r>
              <a:rPr lang="ru-RU" sz="1400" dirty="0" smtClean="0">
                <a:latin typeface="Times New Roman" pitchFamily="18" charset="0"/>
                <a:cs typeface="Times New Roman" pitchFamily="18" charset="0"/>
              </a:rPr>
              <a:t> Лауреаты </a:t>
            </a:r>
            <a:r>
              <a:rPr lang="ru-RU" sz="1400" dirty="0">
                <a:latin typeface="Times New Roman" pitchFamily="18" charset="0"/>
                <a:cs typeface="Times New Roman" pitchFamily="18" charset="0"/>
              </a:rPr>
              <a:t>2023 года</a:t>
            </a:r>
          </a:p>
          <a:p>
            <a:pPr marL="0" indent="0" algn="just">
              <a:buNone/>
            </a:pPr>
            <a:r>
              <a:rPr lang="ru-RU" sz="1400" b="1" dirty="0" smtClean="0">
                <a:latin typeface="Times New Roman" pitchFamily="18" charset="0"/>
                <a:cs typeface="Times New Roman" pitchFamily="18" charset="0"/>
              </a:rPr>
              <a:t>              Номинация </a:t>
            </a:r>
            <a:r>
              <a:rPr lang="ru-RU" sz="1400" b="1" dirty="0">
                <a:latin typeface="Times New Roman" pitchFamily="18" charset="0"/>
                <a:cs typeface="Times New Roman" pitchFamily="18" charset="0"/>
              </a:rPr>
              <a:t>«Сказка»</a:t>
            </a:r>
          </a:p>
          <a:p>
            <a:pPr marL="0" indent="0" algn="just">
              <a:buNone/>
            </a:pP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1 место </a:t>
            </a:r>
            <a:r>
              <a:rPr lang="ru-RU" sz="1400" dirty="0">
                <a:latin typeface="Times New Roman" pitchFamily="18" charset="0"/>
                <a:cs typeface="Times New Roman" pitchFamily="18" charset="0"/>
              </a:rPr>
              <a:t>— Дмитрий Сиротин за книгу «Человек на ладошке»</a:t>
            </a:r>
          </a:p>
          <a:p>
            <a:pPr marL="0" indent="0" algn="just">
              <a:buNone/>
            </a:pP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2 место </a:t>
            </a:r>
            <a:r>
              <a:rPr lang="ru-RU" sz="1400" dirty="0">
                <a:latin typeface="Times New Roman" pitchFamily="18" charset="0"/>
                <a:cs typeface="Times New Roman" pitchFamily="18" charset="0"/>
              </a:rPr>
              <a:t>— Ольга Павлова за книгу «Повесть о речных королях»</a:t>
            </a:r>
          </a:p>
          <a:p>
            <a:pPr marL="0" indent="0" algn="just">
              <a:buNone/>
            </a:pP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3 место </a:t>
            </a:r>
            <a:r>
              <a:rPr lang="ru-RU" sz="1400" dirty="0">
                <a:latin typeface="Times New Roman" pitchFamily="18" charset="0"/>
                <a:cs typeface="Times New Roman" pitchFamily="18" charset="0"/>
              </a:rPr>
              <a:t>— Алла </a:t>
            </a:r>
            <a:r>
              <a:rPr lang="ru-RU" sz="1400" dirty="0" err="1">
                <a:latin typeface="Times New Roman" pitchFamily="18" charset="0"/>
                <a:cs typeface="Times New Roman" pitchFamily="18" charset="0"/>
              </a:rPr>
              <a:t>Ботвич</a:t>
            </a:r>
            <a:r>
              <a:rPr lang="ru-RU" sz="1400" dirty="0">
                <a:latin typeface="Times New Roman" pitchFamily="18" charset="0"/>
                <a:cs typeface="Times New Roman" pitchFamily="18" charset="0"/>
              </a:rPr>
              <a:t> за книгу «Корабль “Снежный”»</a:t>
            </a:r>
          </a:p>
          <a:p>
            <a:pPr marL="0" indent="0" algn="just">
              <a:buNone/>
            </a:pPr>
            <a:r>
              <a:rPr lang="ru-RU" sz="1400" b="1"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4" name="Заголовок 3"/>
          <p:cNvSpPr>
            <a:spLocks noGrp="1"/>
          </p:cNvSpPr>
          <p:nvPr>
            <p:ph type="title"/>
          </p:nvPr>
        </p:nvSpPr>
        <p:spPr>
          <a:xfrm>
            <a:off x="940668" y="0"/>
            <a:ext cx="8229600" cy="1143000"/>
          </a:xfrm>
        </p:spPr>
        <p:txBody>
          <a:bodyPr>
            <a:normAutofit/>
          </a:bodyPr>
          <a:lstStyle/>
          <a:p>
            <a:r>
              <a:rPr lang="ru-RU" sz="2800" dirty="0" smtClean="0">
                <a:latin typeface="Constantia" pitchFamily="18" charset="0"/>
              </a:rPr>
              <a:t>Литературная премия «Большая сказка» </a:t>
            </a:r>
            <a:br>
              <a:rPr lang="ru-RU" sz="2800" dirty="0" smtClean="0">
                <a:latin typeface="Constantia" pitchFamily="18" charset="0"/>
              </a:rPr>
            </a:br>
            <a:r>
              <a:rPr lang="ru-RU" sz="2800" dirty="0" smtClean="0">
                <a:latin typeface="Constantia" pitchFamily="18" charset="0"/>
              </a:rPr>
              <a:t>им. Эдуарда Успенского</a:t>
            </a:r>
            <a:endParaRPr lang="ru-RU" sz="2800" dirty="0">
              <a:latin typeface="Constantia" pitchFamily="18"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289" t="8215" r="29761" b="7835"/>
          <a:stretch/>
        </p:blipFill>
        <p:spPr bwMode="auto">
          <a:xfrm>
            <a:off x="107504" y="116632"/>
            <a:ext cx="1292349" cy="173593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47" t="11111" r="24600"/>
          <a:stretch/>
        </p:blipFill>
        <p:spPr bwMode="auto">
          <a:xfrm>
            <a:off x="124922" y="2225426"/>
            <a:ext cx="1322411" cy="12755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10873" y="3728184"/>
            <a:ext cx="2448272" cy="523220"/>
          </a:xfrm>
          <a:prstGeom prst="rect">
            <a:avLst/>
          </a:prstGeom>
        </p:spPr>
        <p:txBody>
          <a:bodyPr wrap="square">
            <a:spAutoFit/>
          </a:bodyPr>
          <a:lstStyle/>
          <a:p>
            <a:r>
              <a:rPr lang="ru-RU" sz="1400" dirty="0" smtClean="0">
                <a:latin typeface="Times New Roman" pitchFamily="18" charset="0"/>
                <a:cs typeface="Times New Roman" pitchFamily="18" charset="0"/>
              </a:rPr>
              <a:t>      Дмитрий Сиротин</a:t>
            </a:r>
          </a:p>
          <a:p>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Человек на ладошке»</a:t>
            </a:r>
          </a:p>
        </p:txBody>
      </p:sp>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320" y="4540834"/>
            <a:ext cx="1028914" cy="140755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359762" y="6128423"/>
            <a:ext cx="2664296" cy="523220"/>
          </a:xfrm>
          <a:prstGeom prst="rect">
            <a:avLst/>
          </a:prstGeom>
        </p:spPr>
        <p:txBody>
          <a:bodyPr wrap="square">
            <a:spAutoFit/>
          </a:bodyPr>
          <a:lstStyle/>
          <a:p>
            <a:r>
              <a:rPr lang="ru-RU" sz="1400" dirty="0" smtClean="0">
                <a:latin typeface="Times New Roman" pitchFamily="18" charset="0"/>
                <a:cs typeface="Times New Roman" pitchFamily="18" charset="0"/>
              </a:rPr>
              <a:t>              Ольга Павлова</a:t>
            </a: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Повесть о речных королях»</a:t>
            </a:r>
          </a:p>
        </p:txBody>
      </p:sp>
      <p:pic>
        <p:nvPicPr>
          <p:cNvPr id="615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94" t="9664" r="15108"/>
          <a:stretch/>
        </p:blipFill>
        <p:spPr bwMode="auto">
          <a:xfrm>
            <a:off x="3851920" y="4571383"/>
            <a:ext cx="1677045" cy="14424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4408836" y="6148883"/>
            <a:ext cx="1931363" cy="523220"/>
          </a:xfrm>
          <a:prstGeom prst="rect">
            <a:avLst/>
          </a:prstGeom>
        </p:spPr>
        <p:txBody>
          <a:bodyPr wrap="none">
            <a:spAutoFit/>
          </a:bodyPr>
          <a:lstStyle/>
          <a:p>
            <a:r>
              <a:rPr lang="ru-RU" sz="1400" dirty="0" smtClean="0">
                <a:latin typeface="Times New Roman" pitchFamily="18" charset="0"/>
                <a:cs typeface="Times New Roman" pitchFamily="18" charset="0"/>
              </a:rPr>
              <a:t>        Алла </a:t>
            </a:r>
            <a:r>
              <a:rPr lang="ru-RU" sz="1400" dirty="0" err="1">
                <a:latin typeface="Times New Roman" pitchFamily="18" charset="0"/>
                <a:cs typeface="Times New Roman" pitchFamily="18" charset="0"/>
              </a:rPr>
              <a:t>Ботвич</a:t>
            </a:r>
            <a:r>
              <a:rPr lang="ru-RU" sz="1400" dirty="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Корабль “Снежный”»</a:t>
            </a:r>
          </a:p>
        </p:txBody>
      </p:sp>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3992" y="1949830"/>
            <a:ext cx="1295153" cy="1826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3687" y="4360801"/>
            <a:ext cx="1283294" cy="17676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4127" y="4360801"/>
            <a:ext cx="1239987" cy="17880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934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83611" y="25748"/>
            <a:ext cx="7352885" cy="954107"/>
          </a:xfrm>
          <a:prstGeom prst="rect">
            <a:avLst/>
          </a:prstGeom>
        </p:spPr>
        <p:txBody>
          <a:bodyPr wrap="square">
            <a:spAutoFit/>
          </a:bodyPr>
          <a:lstStyle/>
          <a:p>
            <a:pPr algn="ctr"/>
            <a:r>
              <a:rPr lang="ru-RU" sz="2800" dirty="0">
                <a:solidFill>
                  <a:prstClr val="black"/>
                </a:solidFill>
                <a:latin typeface="Constantia" pitchFamily="18" charset="0"/>
                <a:ea typeface="+mj-ea"/>
                <a:cs typeface="+mj-cs"/>
              </a:rPr>
              <a:t>Литературная премия «Большая сказка» </a:t>
            </a:r>
            <a:br>
              <a:rPr lang="ru-RU" sz="2800" dirty="0">
                <a:solidFill>
                  <a:prstClr val="black"/>
                </a:solidFill>
                <a:latin typeface="Constantia" pitchFamily="18" charset="0"/>
                <a:ea typeface="+mj-ea"/>
                <a:cs typeface="+mj-cs"/>
              </a:rPr>
            </a:br>
            <a:r>
              <a:rPr lang="ru-RU" sz="2800" dirty="0">
                <a:solidFill>
                  <a:prstClr val="black"/>
                </a:solidFill>
                <a:latin typeface="Constantia" pitchFamily="18" charset="0"/>
                <a:ea typeface="+mj-ea"/>
                <a:cs typeface="+mj-cs"/>
              </a:rPr>
              <a:t>им. Эдуарда Успенского</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292225" cy="17367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389758" y="1700808"/>
            <a:ext cx="5502721" cy="1600438"/>
          </a:xfrm>
          <a:prstGeom prst="rect">
            <a:avLst/>
          </a:prstGeom>
        </p:spPr>
        <p:txBody>
          <a:bodyPr wrap="square">
            <a:spAutoFit/>
          </a:bodyPr>
          <a:lstStyle/>
          <a:p>
            <a:pPr lvl="0" algn="just">
              <a:spcBef>
                <a:spcPct val="20000"/>
              </a:spcBef>
            </a:pPr>
            <a:r>
              <a:rPr lang="ru-RU" sz="1400" b="1" dirty="0">
                <a:solidFill>
                  <a:prstClr val="black"/>
                </a:solidFill>
                <a:latin typeface="Times New Roman" pitchFamily="18" charset="0"/>
                <a:cs typeface="Times New Roman" pitchFamily="18" charset="0"/>
              </a:rPr>
              <a:t> </a:t>
            </a:r>
            <a:r>
              <a:rPr lang="ru-RU" sz="1400" b="1" dirty="0" smtClean="0">
                <a:solidFill>
                  <a:prstClr val="black"/>
                </a:solidFill>
                <a:latin typeface="Times New Roman" pitchFamily="18" charset="0"/>
                <a:cs typeface="Times New Roman" pitchFamily="18" charset="0"/>
              </a:rPr>
              <a:t>         Номинация </a:t>
            </a:r>
            <a:r>
              <a:rPr lang="ru-RU" sz="1400" b="1" dirty="0">
                <a:solidFill>
                  <a:prstClr val="black"/>
                </a:solidFill>
                <a:latin typeface="Times New Roman" pitchFamily="18" charset="0"/>
                <a:cs typeface="Times New Roman" pitchFamily="18" charset="0"/>
              </a:rPr>
              <a:t>«Весёлый учебник»</a:t>
            </a:r>
          </a:p>
          <a:p>
            <a:pPr lvl="0" algn="just">
              <a:spcBef>
                <a:spcPct val="20000"/>
              </a:spcBef>
            </a:pPr>
            <a:r>
              <a:rPr lang="ru-RU" sz="1400" dirty="0">
                <a:solidFill>
                  <a:prstClr val="black"/>
                </a:solidFill>
                <a:latin typeface="Times New Roman" pitchFamily="18" charset="0"/>
                <a:cs typeface="Times New Roman" pitchFamily="18" charset="0"/>
              </a:rPr>
              <a:t>	Ольга Колпакова за </a:t>
            </a:r>
            <a:r>
              <a:rPr lang="ru-RU" sz="1400" dirty="0" smtClean="0">
                <a:solidFill>
                  <a:prstClr val="black"/>
                </a:solidFill>
                <a:latin typeface="Times New Roman" pitchFamily="18" charset="0"/>
                <a:cs typeface="Times New Roman" pitchFamily="18" charset="0"/>
              </a:rPr>
              <a:t>серию книг </a:t>
            </a:r>
            <a:r>
              <a:rPr lang="ru-RU" sz="1400" dirty="0">
                <a:solidFill>
                  <a:prstClr val="black"/>
                </a:solidFill>
                <a:latin typeface="Times New Roman" pitchFamily="18" charset="0"/>
                <a:cs typeface="Times New Roman" pitchFamily="18" charset="0"/>
              </a:rPr>
              <a:t>«Научные сказки»</a:t>
            </a:r>
          </a:p>
          <a:p>
            <a:pPr lvl="0" algn="just">
              <a:spcBef>
                <a:spcPct val="20000"/>
              </a:spcBef>
            </a:pPr>
            <a:r>
              <a:rPr lang="ru-RU" sz="1400" b="1" dirty="0">
                <a:solidFill>
                  <a:prstClr val="black"/>
                </a:solidFill>
                <a:latin typeface="Times New Roman" pitchFamily="18" charset="0"/>
                <a:cs typeface="Times New Roman" pitchFamily="18" charset="0"/>
              </a:rPr>
              <a:t>              Специальный приз</a:t>
            </a:r>
          </a:p>
          <a:p>
            <a:pPr lvl="0" algn="just">
              <a:spcBef>
                <a:spcPct val="20000"/>
              </a:spcBef>
            </a:pPr>
            <a:r>
              <a:rPr lang="ru-RU" sz="1400" dirty="0">
                <a:solidFill>
                  <a:prstClr val="black"/>
                </a:solidFill>
                <a:latin typeface="Times New Roman" pitchFamily="18" charset="0"/>
                <a:cs typeface="Times New Roman" pitchFamily="18" charset="0"/>
              </a:rPr>
              <a:t>                     Маръа Малми за книгу «Несусветные»</a:t>
            </a:r>
          </a:p>
          <a:p>
            <a:pPr lvl="0" algn="just">
              <a:spcBef>
                <a:spcPct val="20000"/>
              </a:spcBef>
            </a:pPr>
            <a:r>
              <a:rPr lang="ru-RU" sz="1400" b="1" dirty="0">
                <a:solidFill>
                  <a:prstClr val="black"/>
                </a:solidFill>
                <a:latin typeface="Times New Roman" pitchFamily="18" charset="0"/>
                <a:cs typeface="Times New Roman" pitchFamily="18" charset="0"/>
              </a:rPr>
              <a:t>              Почетный приз</a:t>
            </a:r>
          </a:p>
          <a:p>
            <a:pPr lvl="0" algn="just">
              <a:spcBef>
                <a:spcPct val="20000"/>
              </a:spcBef>
            </a:pPr>
            <a:r>
              <a:rPr lang="ru-RU" sz="1400" dirty="0">
                <a:solidFill>
                  <a:prstClr val="black"/>
                </a:solidFill>
                <a:latin typeface="Times New Roman" pitchFamily="18" charset="0"/>
                <a:cs typeface="Times New Roman" pitchFamily="18" charset="0"/>
              </a:rPr>
              <a:t>	Издательство «Дом детской книги» (Санкт- </a:t>
            </a:r>
            <a:r>
              <a:rPr lang="ru-RU" sz="1400" dirty="0" smtClean="0">
                <a:solidFill>
                  <a:prstClr val="black"/>
                </a:solidFill>
                <a:latin typeface="Times New Roman" pitchFamily="18" charset="0"/>
                <a:cs typeface="Times New Roman" pitchFamily="18" charset="0"/>
              </a:rPr>
              <a:t> Петербург</a:t>
            </a:r>
            <a:r>
              <a:rPr lang="ru-RU" sz="1400" dirty="0">
                <a:solidFill>
                  <a:prstClr val="black"/>
                </a:solidFill>
                <a:latin typeface="Times New Roman" pitchFamily="18" charset="0"/>
                <a:cs typeface="Times New Roman" pitchFamily="18" charset="0"/>
              </a:rPr>
              <a:t>)</a:t>
            </a:r>
            <a:endParaRPr lang="ru-RU" dirty="0"/>
          </a:p>
        </p:txBody>
      </p:sp>
      <p:sp>
        <p:nvSpPr>
          <p:cNvPr id="6" name="Прямоугольник 5"/>
          <p:cNvSpPr/>
          <p:nvPr/>
        </p:nvSpPr>
        <p:spPr>
          <a:xfrm>
            <a:off x="32048" y="3871935"/>
            <a:ext cx="1583510" cy="523220"/>
          </a:xfrm>
          <a:prstGeom prst="rect">
            <a:avLst/>
          </a:prstGeom>
        </p:spPr>
        <p:txBody>
          <a:bodyPr wrap="none">
            <a:spAutoFit/>
          </a:bodyPr>
          <a:lstStyle/>
          <a:p>
            <a:r>
              <a:rPr lang="ru-RU" sz="1400" dirty="0">
                <a:latin typeface="Times New Roman" pitchFamily="18" charset="0"/>
                <a:cs typeface="Times New Roman" pitchFamily="18" charset="0"/>
              </a:rPr>
              <a:t>Ольга Колпакова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Научные сказки»</a:t>
            </a:r>
          </a:p>
        </p:txBody>
      </p:sp>
      <p:sp>
        <p:nvSpPr>
          <p:cNvPr id="7" name="Прямоугольник 6"/>
          <p:cNvSpPr/>
          <p:nvPr/>
        </p:nvSpPr>
        <p:spPr>
          <a:xfrm>
            <a:off x="179512" y="6237312"/>
            <a:ext cx="1365567" cy="523220"/>
          </a:xfrm>
          <a:prstGeom prst="rect">
            <a:avLst/>
          </a:prstGeom>
        </p:spPr>
        <p:txBody>
          <a:bodyPr wrap="none">
            <a:spAutoFit/>
          </a:bodyPr>
          <a:lstStyle/>
          <a:p>
            <a:r>
              <a:rPr lang="ru-RU" sz="1400" dirty="0">
                <a:latin typeface="Times New Roman" pitchFamily="18" charset="0"/>
                <a:cs typeface="Times New Roman" pitchFamily="18" charset="0"/>
              </a:rPr>
              <a:t>Маръа Малми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Несусветные»</a:t>
            </a:r>
          </a:p>
        </p:txBody>
      </p:sp>
      <p:sp>
        <p:nvSpPr>
          <p:cNvPr id="8" name="Прямоугольник 7"/>
          <p:cNvSpPr/>
          <p:nvPr/>
        </p:nvSpPr>
        <p:spPr>
          <a:xfrm>
            <a:off x="3983888" y="6146690"/>
            <a:ext cx="1910395" cy="523220"/>
          </a:xfrm>
          <a:prstGeom prst="rect">
            <a:avLst/>
          </a:prstGeom>
        </p:spPr>
        <p:txBody>
          <a:bodyPr wrap="none">
            <a:spAutoFit/>
          </a:bodyPr>
          <a:lstStyle/>
          <a:p>
            <a:r>
              <a:rPr lang="ru-RU" sz="1400" dirty="0" smtClean="0">
                <a:latin typeface="Times New Roman" pitchFamily="18" charset="0"/>
                <a:cs typeface="Times New Roman" pitchFamily="18" charset="0"/>
              </a:rPr>
              <a:t>        Издательство</a:t>
            </a:r>
          </a:p>
          <a:p>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«Дом детской книги» </a:t>
            </a: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7" t="8859" r="30673"/>
          <a:stretch/>
        </p:blipFill>
        <p:spPr bwMode="auto">
          <a:xfrm>
            <a:off x="260403" y="4537829"/>
            <a:ext cx="1290067" cy="14378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62" r="14506"/>
          <a:stretch/>
        </p:blipFill>
        <p:spPr bwMode="auto">
          <a:xfrm>
            <a:off x="196702" y="2248149"/>
            <a:ext cx="1353768" cy="14229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560" y="3794368"/>
            <a:ext cx="1896591" cy="23271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210" t="10549" r="18163" b="11424"/>
          <a:stretch/>
        </p:blipFill>
        <p:spPr bwMode="auto">
          <a:xfrm>
            <a:off x="1716584" y="1981815"/>
            <a:ext cx="1471620" cy="19556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8573" y="4395155"/>
            <a:ext cx="1339631" cy="19115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793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164" y="404664"/>
            <a:ext cx="8712968" cy="6401753"/>
          </a:xfrm>
          <a:prstGeom prst="rect">
            <a:avLst/>
          </a:prstGeom>
        </p:spPr>
        <p:txBody>
          <a:bodyPr wrap="square">
            <a:spAutoFit/>
          </a:bodyPr>
          <a:lstStyle/>
          <a:p>
            <a:r>
              <a:rPr lang="ru-RU" sz="1000" dirty="0">
                <a:latin typeface="Times New Roman" pitchFamily="18" charset="0"/>
                <a:cs typeface="Times New Roman" pitchFamily="18" charset="0"/>
              </a:rPr>
              <a:t>Подробнее о книгах лауреатов четвертого сезона премии «Большая сказка»:</a:t>
            </a:r>
          </a:p>
          <a:p>
            <a:r>
              <a:rPr lang="ru-RU" sz="1000" dirty="0">
                <a:latin typeface="Times New Roman" pitchFamily="18" charset="0"/>
                <a:cs typeface="Times New Roman" pitchFamily="18" charset="0"/>
              </a:rPr>
              <a:t> </a:t>
            </a:r>
          </a:p>
          <a:p>
            <a:endParaRPr lang="ru-RU" sz="1000" dirty="0">
              <a:latin typeface="Times New Roman" pitchFamily="18" charset="0"/>
              <a:cs typeface="Times New Roman" pitchFamily="18" charset="0"/>
            </a:endParaRPr>
          </a:p>
          <a:p>
            <a:r>
              <a:rPr lang="ru-RU" sz="1000" b="1" dirty="0">
                <a:latin typeface="Times New Roman" pitchFamily="18" charset="0"/>
                <a:cs typeface="Times New Roman" pitchFamily="18" charset="0"/>
              </a:rPr>
              <a:t>Дмитрий Сиротин, «Человек на ладошке» (издательство «Антология»)</a:t>
            </a:r>
          </a:p>
          <a:p>
            <a:r>
              <a:rPr lang="ru-RU" sz="1000" b="1" dirty="0">
                <a:latin typeface="Times New Roman" pitchFamily="18" charset="0"/>
                <a:cs typeface="Times New Roman" pitchFamily="18" charset="0"/>
              </a:rPr>
              <a:t> </a:t>
            </a:r>
            <a:endParaRPr lang="ru-RU" sz="1000" dirty="0">
              <a:latin typeface="Times New Roman" pitchFamily="18" charset="0"/>
              <a:cs typeface="Times New Roman" pitchFamily="18" charset="0"/>
            </a:endParaRPr>
          </a:p>
          <a:p>
            <a:r>
              <a:rPr lang="ru-RU" sz="1000" i="1" dirty="0">
                <a:latin typeface="Times New Roman" pitchFamily="18" charset="0"/>
                <a:cs typeface="Times New Roman" pitchFamily="18" charset="0"/>
              </a:rPr>
              <a:t>Автор повести-сказки с трепетом описывает переживания маленького человека – маленького исключительно в силу возраста, но не душой. И разлад между родителями, и конфликт с хулиганами, и любая несправедливость окружающего мира оставляют в этой душе глубокий след, который можно излечить настоящей дружбой, увлечениями – чтением и театром. Воплощением идей добра, взаимопомощи, истинных ценностей становится квартирный </a:t>
            </a:r>
            <a:r>
              <a:rPr lang="ru-RU" sz="1000" i="1" dirty="0" err="1">
                <a:latin typeface="Times New Roman" pitchFamily="18" charset="0"/>
                <a:cs typeface="Times New Roman" pitchFamily="18" charset="0"/>
              </a:rPr>
              <a:t>Тапочкин</a:t>
            </a:r>
            <a:r>
              <a:rPr lang="ru-RU" sz="1000" i="1" dirty="0">
                <a:latin typeface="Times New Roman" pitchFamily="18" charset="0"/>
                <a:cs typeface="Times New Roman" pitchFamily="18" charset="0"/>
              </a:rPr>
              <a:t> – персонаж крошечный и забавный, но только на первый взгляд. Ведь иногда именно «маленькие» люди вершат великие дела.</a:t>
            </a:r>
          </a:p>
          <a:p>
            <a:endParaRPr lang="ru-RU" sz="1000" dirty="0">
              <a:latin typeface="Times New Roman" pitchFamily="18" charset="0"/>
              <a:cs typeface="Times New Roman" pitchFamily="18" charset="0"/>
            </a:endParaRPr>
          </a:p>
          <a:p>
            <a:r>
              <a:rPr lang="ru-RU" sz="1000" b="1" dirty="0">
                <a:latin typeface="Times New Roman" pitchFamily="18" charset="0"/>
                <a:cs typeface="Times New Roman" pitchFamily="18" charset="0"/>
              </a:rPr>
              <a:t>Ольга Павлова, «Повесть о речных королях» (издательство «Волчок»)</a:t>
            </a:r>
          </a:p>
          <a:p>
            <a:r>
              <a:rPr lang="ru-RU" sz="1000" dirty="0">
                <a:latin typeface="Times New Roman" pitchFamily="18" charset="0"/>
                <a:cs typeface="Times New Roman" pitchFamily="18" charset="0"/>
              </a:rPr>
              <a:t> </a:t>
            </a:r>
          </a:p>
          <a:p>
            <a:r>
              <a:rPr lang="ru-RU" sz="1000" i="1" dirty="0">
                <a:latin typeface="Times New Roman" pitchFamily="18" charset="0"/>
                <a:cs typeface="Times New Roman" pitchFamily="18" charset="0"/>
              </a:rPr>
              <a:t>Весной в хатке на запруде под высокой ивой родилась бобрёнок </a:t>
            </a:r>
            <a:r>
              <a:rPr lang="ru-RU" sz="1000" i="1" dirty="0" err="1">
                <a:latin typeface="Times New Roman" pitchFamily="18" charset="0"/>
                <a:cs typeface="Times New Roman" pitchFamily="18" charset="0"/>
              </a:rPr>
              <a:t>Черёмушка</a:t>
            </a:r>
            <a:r>
              <a:rPr lang="ru-RU" sz="1000" i="1" dirty="0">
                <a:latin typeface="Times New Roman" pitchFamily="18" charset="0"/>
                <a:cs typeface="Times New Roman" pitchFamily="18" charset="0"/>
              </a:rPr>
              <a:t>. Она растёт смелой, любопытной, учится самостоятельности и увлечённо исследует мир: пробует травы, растущие вдоль берега, знакомится с лесными зверями и птицами, любуется осенним лесом и радуется первому снегу. Однажды ворон Феликс, который везде побывал и многое видел, рассказывает </a:t>
            </a:r>
            <a:r>
              <a:rPr lang="ru-RU" sz="1000" i="1" dirty="0" err="1">
                <a:latin typeface="Times New Roman" pitchFamily="18" charset="0"/>
                <a:cs typeface="Times New Roman" pitchFamily="18" charset="0"/>
              </a:rPr>
              <a:t>Черёмушке</a:t>
            </a:r>
            <a:r>
              <a:rPr lang="ru-RU" sz="1000" i="1" dirty="0">
                <a:latin typeface="Times New Roman" pitchFamily="18" charset="0"/>
                <a:cs typeface="Times New Roman" pitchFamily="18" charset="0"/>
              </a:rPr>
              <a:t> про королей, они устраивают так, чтобы всем жилось хорошо. </a:t>
            </a:r>
            <a:r>
              <a:rPr lang="ru-RU" sz="1000" i="1" dirty="0" err="1">
                <a:latin typeface="Times New Roman" pitchFamily="18" charset="0"/>
                <a:cs typeface="Times New Roman" pitchFamily="18" charset="0"/>
              </a:rPr>
              <a:t>Черёмушка</a:t>
            </a:r>
            <a:r>
              <a:rPr lang="ru-RU" sz="1000" i="1" dirty="0">
                <a:latin typeface="Times New Roman" pitchFamily="18" charset="0"/>
                <a:cs typeface="Times New Roman" pitchFamily="18" charset="0"/>
              </a:rPr>
              <a:t> очень хочет, чтобы рядом с ней все, от мошки до лося, были счастливы. Ей непременно нужно стать самым справедливым речным королём! Новосибирская писательница Ольга Павлова продолжает традицию русских писателей в изображении природы. Из сказочной повести о взрослении бобрёнка Черёмушки читатель узнает, как всё на свете взаимосвязано, хрупко и прекрасно.</a:t>
            </a:r>
          </a:p>
          <a:p>
            <a:endParaRPr lang="ru-RU" sz="1000" dirty="0">
              <a:latin typeface="Times New Roman" pitchFamily="18" charset="0"/>
              <a:cs typeface="Times New Roman" pitchFamily="18" charset="0"/>
            </a:endParaRPr>
          </a:p>
          <a:p>
            <a:r>
              <a:rPr lang="ru-RU" sz="1000" b="1" dirty="0">
                <a:latin typeface="Times New Roman" pitchFamily="18" charset="0"/>
                <a:cs typeface="Times New Roman" pitchFamily="18" charset="0"/>
              </a:rPr>
              <a:t>Алла </a:t>
            </a:r>
            <a:r>
              <a:rPr lang="ru-RU" sz="1000" b="1" dirty="0" err="1">
                <a:latin typeface="Times New Roman" pitchFamily="18" charset="0"/>
                <a:cs typeface="Times New Roman" pitchFamily="18" charset="0"/>
              </a:rPr>
              <a:t>Ботвич</a:t>
            </a:r>
            <a:r>
              <a:rPr lang="ru-RU" sz="1000" b="1" dirty="0">
                <a:latin typeface="Times New Roman" pitchFamily="18" charset="0"/>
                <a:cs typeface="Times New Roman" pitchFamily="18" charset="0"/>
              </a:rPr>
              <a:t>, «Корабль «Снежный» (издательство «Абрикобукс»)</a:t>
            </a:r>
          </a:p>
          <a:p>
            <a:r>
              <a:rPr lang="ru-RU" sz="1000" dirty="0">
                <a:latin typeface="Times New Roman" pitchFamily="18" charset="0"/>
                <a:cs typeface="Times New Roman" pitchFamily="18" charset="0"/>
              </a:rPr>
              <a:t> </a:t>
            </a:r>
          </a:p>
          <a:p>
            <a:r>
              <a:rPr lang="ru-RU" sz="1000" i="1" dirty="0">
                <a:latin typeface="Times New Roman" pitchFamily="18" charset="0"/>
                <a:cs typeface="Times New Roman" pitchFamily="18" charset="0"/>
              </a:rPr>
              <a:t>Согласно второму весеннему соглашению небесные флотилии Псов и Котов обязаны помогать друг другу в угрожающей жизни или их общему делу ситуации... Но всё-таки никогда ещё на кошачью палубу не поднимали пса. С вечного вопроса «Что делать?» и начинаются приключения суровых котов-моряков, обитателей корабля «Снежного», – капитана Рыжего, его первого помощника Боба-Тельняшки, матроса Разноглазого – и пса, которому совсем скоро предстоит вспомнить своё имя. Путешествуя по облачному морю, мы встретим поджарого </a:t>
            </a:r>
            <a:r>
              <a:rPr lang="ru-RU" sz="1000" i="1" dirty="0" err="1">
                <a:latin typeface="Times New Roman" pitchFamily="18" charset="0"/>
                <a:cs typeface="Times New Roman" pitchFamily="18" charset="0"/>
              </a:rPr>
              <a:t>Свина</a:t>
            </a:r>
            <a:r>
              <a:rPr lang="ru-RU" sz="1000" i="1" dirty="0">
                <a:latin typeface="Times New Roman" pitchFamily="18" charset="0"/>
                <a:cs typeface="Times New Roman" pitchFamily="18" charset="0"/>
              </a:rPr>
              <a:t> с борта Морских Свинок и псов-моряков с «Верного-22», летучих рыб-почтальонов и бестолковых рыб-поэтов, смотрителя Маяка-на-Краю и таинственных Перевозчиков... У каждого будет своя история. И все они под свист ветра, мелодию губной гармошки и брызги волн сплетаются в просоленный канат. По нему-то пёс, вспомнивший своё имя, и выберется из облачного моря.</a:t>
            </a:r>
          </a:p>
          <a:p>
            <a:endParaRPr lang="ru-RU" sz="1000" dirty="0"/>
          </a:p>
          <a:p>
            <a:r>
              <a:rPr lang="ru-RU" sz="1000" b="1" dirty="0">
                <a:latin typeface="Times New Roman" pitchFamily="18" charset="0"/>
                <a:cs typeface="Times New Roman" pitchFamily="18" charset="0"/>
              </a:rPr>
              <a:t>Маръа Малми, «Несусветные» (издательство РОСМЭН)</a:t>
            </a:r>
          </a:p>
          <a:p>
            <a:r>
              <a:rPr lang="ru-RU" sz="1000" dirty="0">
                <a:latin typeface="Times New Roman" pitchFamily="18" charset="0"/>
                <a:cs typeface="Times New Roman" pitchFamily="18" charset="0"/>
              </a:rPr>
              <a:t> </a:t>
            </a:r>
          </a:p>
          <a:p>
            <a:r>
              <a:rPr lang="ru-RU" sz="1000" i="1" dirty="0">
                <a:latin typeface="Times New Roman" pitchFamily="18" charset="0"/>
                <a:cs typeface="Times New Roman" pitchFamily="18" charset="0"/>
              </a:rPr>
              <a:t>Кто из нас не мечтает познакомиться с фантастическим героем? С феей, эльфом или хотя бы домовым. А вот неразлучные друзья Аманда, </a:t>
            </a:r>
            <a:r>
              <a:rPr lang="ru-RU" sz="1000" i="1" dirty="0" err="1">
                <a:latin typeface="Times New Roman" pitchFamily="18" charset="0"/>
                <a:cs typeface="Times New Roman" pitchFamily="18" charset="0"/>
              </a:rPr>
              <a:t>Осси</a:t>
            </a:r>
            <a:r>
              <a:rPr lang="ru-RU" sz="1000" i="1" dirty="0">
                <a:latin typeface="Times New Roman" pitchFamily="18" charset="0"/>
                <a:cs typeface="Times New Roman" pitchFamily="18" charset="0"/>
              </a:rPr>
              <a:t> и </a:t>
            </a:r>
            <a:r>
              <a:rPr lang="ru-RU" sz="1000" i="1" dirty="0" err="1">
                <a:latin typeface="Times New Roman" pitchFamily="18" charset="0"/>
                <a:cs typeface="Times New Roman" pitchFamily="18" charset="0"/>
              </a:rPr>
              <a:t>Йонни</a:t>
            </a:r>
            <a:r>
              <a:rPr lang="ru-RU" sz="1000" i="1" dirty="0">
                <a:latin typeface="Times New Roman" pitchFamily="18" charset="0"/>
                <a:cs typeface="Times New Roman" pitchFamily="18" charset="0"/>
              </a:rPr>
              <a:t> однажды повстречали </a:t>
            </a:r>
            <a:r>
              <a:rPr lang="ru-RU" sz="1000" i="1" dirty="0" err="1">
                <a:latin typeface="Times New Roman" pitchFamily="18" charset="0"/>
                <a:cs typeface="Times New Roman" pitchFamily="18" charset="0"/>
              </a:rPr>
              <a:t>Малю</a:t>
            </a:r>
            <a:r>
              <a:rPr lang="ru-RU" sz="1000" i="1" dirty="0">
                <a:latin typeface="Times New Roman" pitchFamily="18" charset="0"/>
                <a:cs typeface="Times New Roman" pitchFamily="18" charset="0"/>
              </a:rPr>
              <a:t> – самого настоящего чертенка прямиком из пекла! Правда, с появлением </a:t>
            </a:r>
            <a:r>
              <a:rPr lang="ru-RU" sz="1000" i="1" dirty="0" err="1">
                <a:latin typeface="Times New Roman" pitchFamily="18" charset="0"/>
                <a:cs typeface="Times New Roman" pitchFamily="18" charset="0"/>
              </a:rPr>
              <a:t>Малю</a:t>
            </a:r>
            <a:r>
              <a:rPr lang="ru-RU" sz="1000" i="1" dirty="0">
                <a:latin typeface="Times New Roman" pitchFamily="18" charset="0"/>
                <a:cs typeface="Times New Roman" pitchFamily="18" charset="0"/>
              </a:rPr>
              <a:t> все в их жизни пошло кувырком. Но и это еще ничего, а вот что делать, если за </a:t>
            </a:r>
            <a:r>
              <a:rPr lang="ru-RU" sz="1000" i="1" dirty="0" err="1">
                <a:latin typeface="Times New Roman" pitchFamily="18" charset="0"/>
                <a:cs typeface="Times New Roman" pitchFamily="18" charset="0"/>
              </a:rPr>
              <a:t>Малю</a:t>
            </a:r>
            <a:r>
              <a:rPr lang="ru-RU" sz="1000" i="1" dirty="0">
                <a:latin typeface="Times New Roman" pitchFamily="18" charset="0"/>
                <a:cs typeface="Times New Roman" pitchFamily="18" charset="0"/>
              </a:rPr>
              <a:t> явится его отец – не кто иной, как сам Сатана?...</a:t>
            </a:r>
          </a:p>
          <a:p>
            <a:endParaRPr lang="ru-RU" sz="1000" dirty="0">
              <a:latin typeface="Times New Roman" pitchFamily="18" charset="0"/>
              <a:cs typeface="Times New Roman" pitchFamily="18" charset="0"/>
            </a:endParaRPr>
          </a:p>
          <a:p>
            <a:r>
              <a:rPr lang="ru-RU" sz="1000" b="1" dirty="0">
                <a:latin typeface="Times New Roman" pitchFamily="18" charset="0"/>
                <a:cs typeface="Times New Roman" pitchFamily="18" charset="0"/>
              </a:rPr>
              <a:t>Ольга Колпакова, «Научные сказки» (издательство РОСМЭН)</a:t>
            </a:r>
          </a:p>
          <a:p>
            <a:r>
              <a:rPr lang="ru-RU" sz="1000" dirty="0">
                <a:latin typeface="Times New Roman" pitchFamily="18" charset="0"/>
                <a:cs typeface="Times New Roman" pitchFamily="18" charset="0"/>
              </a:rPr>
              <a:t> </a:t>
            </a:r>
          </a:p>
          <a:p>
            <a:r>
              <a:rPr lang="ru-RU" sz="1000" i="1" dirty="0">
                <a:latin typeface="Times New Roman" pitchFamily="18" charset="0"/>
                <a:cs typeface="Times New Roman" pitchFamily="18" charset="0"/>
              </a:rPr>
              <a:t>Серия познавательных книг «Научные сказки» – это увлекательные рассказы, в сюжет которых вплетены интересные факты об окружающем мире. Книги ненавязчиво объяснят сложные научные явления, помогут ребенку запомнить важные правила техники безопасности, научат заботиться о своем здоровье, познакомят с динозаврами, а также с самыми разными машинами и бытовыми приборами, без которых сложно себе представить современную жизнь.</a:t>
            </a:r>
          </a:p>
        </p:txBody>
      </p:sp>
    </p:spTree>
    <p:extLst>
      <p:ext uri="{BB962C8B-B14F-4D97-AF65-F5344CB8AC3E}">
        <p14:creationId xmlns:p14="http://schemas.microsoft.com/office/powerpoint/2010/main" val="305446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440179" y="548680"/>
            <a:ext cx="8296855" cy="1077218"/>
          </a:xfrm>
          <a:prstGeom prst="rect">
            <a:avLst/>
          </a:prstGeom>
          <a:noFill/>
        </p:spPr>
        <p:txBody>
          <a:bodyPr wrap="square" lIns="91440" tIns="45720" rIns="91440" bIns="45720">
            <a:spAutoFit/>
          </a:bodyPr>
          <a:lstStyle/>
          <a:p>
            <a:pPr algn="ctr"/>
            <a:r>
              <a:rPr lang="ru-RU" sz="4800" b="1" spc="50" dirty="0" smtClean="0">
                <a:ln w="11430"/>
                <a:solidFill>
                  <a:schemeClr val="accent2">
                    <a:lumMod val="7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ЛИТЕРАТУРА</a:t>
            </a:r>
            <a:endParaRPr lang="ru-RU" sz="1600" dirty="0" smtClean="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endParaRPr>
          </a:p>
          <a:p>
            <a:pPr algn="ctr"/>
            <a:endParaRPr lang="ru-RU" sz="1600" b="0" cap="none" spc="0" dirty="0">
              <a:ln w="18415" cmpd="sng">
                <a:solidFill>
                  <a:srgbClr val="FFFFFF"/>
                </a:solidFill>
                <a:prstDash val="solid"/>
              </a:ln>
              <a:solidFill>
                <a:schemeClr val="accent3"/>
              </a:solidFill>
              <a:effectLst>
                <a:outerShdw blurRad="38100" dist="38100" dir="2700000" algn="tl">
                  <a:srgbClr val="000000">
                    <a:alpha val="43137"/>
                  </a:srgbClr>
                </a:outerShdw>
              </a:effectLst>
            </a:endParaRPr>
          </a:p>
        </p:txBody>
      </p:sp>
      <p:sp>
        <p:nvSpPr>
          <p:cNvPr id="26" name="Выноска 1 (граница и черта) 25"/>
          <p:cNvSpPr/>
          <p:nvPr/>
        </p:nvSpPr>
        <p:spPr>
          <a:xfrm>
            <a:off x="1475656" y="4365104"/>
            <a:ext cx="2664296" cy="1428461"/>
          </a:xfrm>
          <a:prstGeom prst="accentBorderCallout1">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2">
                    <a:lumMod val="75000"/>
                  </a:schemeClr>
                </a:solidFill>
              </a:rPr>
              <a:t>ПИСАТЕЛИ-</a:t>
            </a:r>
          </a:p>
          <a:p>
            <a:pPr algn="ctr"/>
            <a:r>
              <a:rPr lang="ru-RU" b="1" dirty="0" smtClean="0">
                <a:solidFill>
                  <a:schemeClr val="accent2">
                    <a:lumMod val="75000"/>
                  </a:schemeClr>
                </a:solidFill>
              </a:rPr>
              <a:t>ЛАУРЕАТЫ</a:t>
            </a:r>
            <a:endParaRPr lang="ru-RU" b="1" dirty="0">
              <a:solidFill>
                <a:schemeClr val="accent2">
                  <a:lumMod val="75000"/>
                </a:schemeClr>
              </a:solidFill>
            </a:endParaRPr>
          </a:p>
        </p:txBody>
      </p:sp>
      <p:sp>
        <p:nvSpPr>
          <p:cNvPr id="28" name="Выноска 1 (граница и черта) 27"/>
          <p:cNvSpPr/>
          <p:nvPr/>
        </p:nvSpPr>
        <p:spPr>
          <a:xfrm>
            <a:off x="5457286" y="4365104"/>
            <a:ext cx="2736304" cy="1428461"/>
          </a:xfrm>
          <a:prstGeom prst="accentBorderCallout1">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2">
                    <a:lumMod val="75000"/>
                  </a:schemeClr>
                </a:solidFill>
              </a:rPr>
              <a:t>СПИСКИ</a:t>
            </a:r>
          </a:p>
          <a:p>
            <a:pPr algn="ctr"/>
            <a:r>
              <a:rPr lang="ru-RU" b="1" dirty="0" smtClean="0">
                <a:solidFill>
                  <a:schemeClr val="accent2">
                    <a:lumMod val="75000"/>
                  </a:schemeClr>
                </a:solidFill>
              </a:rPr>
              <a:t> ЛУЧШИХ  КНИГ</a:t>
            </a:r>
            <a:endParaRPr lang="ru-RU" b="1" dirty="0">
              <a:solidFill>
                <a:schemeClr val="accent2">
                  <a:lumMod val="75000"/>
                </a:schemeClr>
              </a:solidFill>
            </a:endParaRPr>
          </a:p>
        </p:txBody>
      </p:sp>
      <p:sp>
        <p:nvSpPr>
          <p:cNvPr id="29" name="Выноска 1 (граница и черта) 28"/>
          <p:cNvSpPr/>
          <p:nvPr/>
        </p:nvSpPr>
        <p:spPr>
          <a:xfrm>
            <a:off x="1475656" y="2060848"/>
            <a:ext cx="2664296" cy="1440160"/>
          </a:xfrm>
          <a:prstGeom prst="accentBorderCallout1">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2">
                    <a:lumMod val="75000"/>
                  </a:schemeClr>
                </a:solidFill>
              </a:rPr>
              <a:t>ЛИТЕРАТУРНЫЕ ПРЕМИИ</a:t>
            </a:r>
            <a:endParaRPr lang="ru-RU" b="1" dirty="0">
              <a:solidFill>
                <a:schemeClr val="accent2">
                  <a:lumMod val="75000"/>
                </a:schemeClr>
              </a:solidFill>
            </a:endParaRPr>
          </a:p>
        </p:txBody>
      </p:sp>
      <p:sp>
        <p:nvSpPr>
          <p:cNvPr id="30" name="Выноска 1 (граница и черта) 29"/>
          <p:cNvSpPr/>
          <p:nvPr/>
        </p:nvSpPr>
        <p:spPr>
          <a:xfrm>
            <a:off x="5436096" y="2060848"/>
            <a:ext cx="2736304" cy="1440160"/>
          </a:xfrm>
          <a:prstGeom prst="accentBorderCallout1">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accent2">
                    <a:lumMod val="75000"/>
                  </a:schemeClr>
                </a:solidFill>
              </a:rPr>
              <a:t>КНИГИ-ЛАУРЕАТЫ</a:t>
            </a:r>
            <a:endParaRPr lang="ru-RU" b="1" dirty="0">
              <a:solidFill>
                <a:schemeClr val="accent2">
                  <a:lumMod val="75000"/>
                </a:schemeClr>
              </a:solidFill>
            </a:endParaRPr>
          </a:p>
        </p:txBody>
      </p:sp>
    </p:spTree>
    <p:extLst>
      <p:ext uri="{BB962C8B-B14F-4D97-AF65-F5344CB8AC3E}">
        <p14:creationId xmlns:p14="http://schemas.microsoft.com/office/powerpoint/2010/main" val="859991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6728" y="908720"/>
            <a:ext cx="6814506" cy="5832648"/>
          </a:xfrm>
        </p:spPr>
        <p:txBody>
          <a:bodyPr>
            <a:normAutofit/>
          </a:bodyPr>
          <a:lstStyle/>
          <a:p>
            <a:pPr algn="just"/>
            <a:endParaRPr lang="ru-RU" sz="1400" b="0" dirty="0">
              <a:latin typeface="Times New Roman" pitchFamily="18" charset="0"/>
              <a:cs typeface="Times New Roman" pitchFamily="18" charset="0"/>
            </a:endParaRPr>
          </a:p>
          <a:p>
            <a:pPr algn="just"/>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9" y="33561"/>
            <a:ext cx="1368152" cy="20235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3072358" y="1064783"/>
            <a:ext cx="5832648" cy="3754874"/>
          </a:xfrm>
          <a:prstGeom prst="rect">
            <a:avLst/>
          </a:prstGeom>
        </p:spPr>
        <p:txBody>
          <a:bodyPr wrap="square">
            <a:spAutoFit/>
          </a:bodyPr>
          <a:lstStyle/>
          <a:p>
            <a:pPr algn="just"/>
            <a:r>
              <a:rPr lang="ru-RU" sz="1400" dirty="0">
                <a:latin typeface="Times New Roman" pitchFamily="18" charset="0"/>
                <a:cs typeface="Times New Roman" pitchFamily="18" charset="0"/>
              </a:rPr>
              <a:t>Премия имени Александра Грина — российская литературная премия </a:t>
            </a:r>
            <a:r>
              <a:rPr lang="ru-RU" sz="1400" dirty="0" smtClean="0">
                <a:latin typeface="Times New Roman" pitchFamily="18" charset="0"/>
                <a:cs typeface="Times New Roman" pitchFamily="18" charset="0"/>
              </a:rPr>
              <a:t>учреждена </a:t>
            </a:r>
            <a:r>
              <a:rPr lang="ru-RU" sz="1400" dirty="0">
                <a:latin typeface="Times New Roman" pitchFamily="18" charset="0"/>
                <a:cs typeface="Times New Roman" pitchFamily="18" charset="0"/>
              </a:rPr>
              <a:t>по инициативе Союза писателей России, администрации городов Кирова и Слободского в 2000 году, в связи со 120-летием писателя Александра Степановича Грина. </a:t>
            </a:r>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Претендовать на премию могут граждане Российской Федерации.</a:t>
            </a:r>
          </a:p>
          <a:p>
            <a:pPr algn="just"/>
            <a:r>
              <a:rPr lang="ru-RU" sz="1400" dirty="0">
                <a:latin typeface="Times New Roman" pitchFamily="18" charset="0"/>
                <a:cs typeface="Times New Roman" pitchFamily="18" charset="0"/>
              </a:rPr>
              <a:t>Ежегодно присуждается одна премия за произведения для детей и юношества, проникнутые духом романтики и надежды. Автор может быть награждён как за отдельное сочинение, и за всё творчество в целом.</a:t>
            </a:r>
          </a:p>
          <a:p>
            <a:pPr algn="just"/>
            <a:r>
              <a:rPr lang="ru-RU" sz="1400" dirty="0">
                <a:latin typeface="Times New Roman" pitchFamily="18" charset="0"/>
                <a:cs typeface="Times New Roman" pitchFamily="18" charset="0"/>
              </a:rPr>
              <a:t>Произведение должно быть посвящено или адресоваться детям старшего возраста, подросткам, юношеству. Жанр произведений может быть </a:t>
            </a:r>
            <a:r>
              <a:rPr lang="ru-RU" sz="1400" dirty="0" err="1" smtClean="0">
                <a:latin typeface="Times New Roman" pitchFamily="18" charset="0"/>
                <a:cs typeface="Times New Roman" pitchFamily="18" charset="0"/>
              </a:rPr>
              <a:t>любым.Премия</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имени Александра Грина состоит из медали с изображением А. С. Грина, Почётного диплома с изображением А. С. Грина и денежного приза (сумма эквивалентна 1000 долларов США</a:t>
            </a:r>
            <a:r>
              <a:rPr lang="ru-RU" sz="1400" dirty="0" smtClean="0">
                <a:latin typeface="Times New Roman" pitchFamily="18" charset="0"/>
                <a:cs typeface="Times New Roman" pitchFamily="18" charset="0"/>
              </a:rPr>
              <a:t>).</a:t>
            </a:r>
          </a:p>
          <a:p>
            <a:pPr algn="just"/>
            <a:endParaRPr lang="ru-RU" sz="14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Лауреатом премии 2023 </a:t>
            </a:r>
            <a:r>
              <a:rPr lang="ru-RU" sz="1400" dirty="0">
                <a:latin typeface="Times New Roman" pitchFamily="18" charset="0"/>
                <a:cs typeface="Times New Roman" pitchFamily="18" charset="0"/>
              </a:rPr>
              <a:t>года стал </a:t>
            </a:r>
            <a:r>
              <a:rPr lang="ru-RU" sz="1400" b="1" dirty="0">
                <a:latin typeface="Times New Roman" pitchFamily="18" charset="0"/>
                <a:cs typeface="Times New Roman" pitchFamily="18" charset="0"/>
              </a:rPr>
              <a:t>Сергей Георгиевич Георгиев</a:t>
            </a:r>
          </a:p>
          <a:p>
            <a:pPr algn="just"/>
            <a:r>
              <a:rPr lang="ru-RU" sz="1400" dirty="0">
                <a:latin typeface="Times New Roman" pitchFamily="18" charset="0"/>
                <a:cs typeface="Times New Roman" pitchFamily="18" charset="0"/>
              </a:rPr>
              <a:t>(настоящее имя Сергей Георгиевич Дьячков</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045350"/>
            <a:ext cx="1214983" cy="11607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091" t="14493" r="13664" b="11972"/>
          <a:stretch/>
        </p:blipFill>
        <p:spPr bwMode="auto">
          <a:xfrm>
            <a:off x="454437" y="2564904"/>
            <a:ext cx="1741299" cy="24015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57" t="3834" r="3785" b="2801"/>
          <a:stretch/>
        </p:blipFill>
        <p:spPr bwMode="auto">
          <a:xfrm>
            <a:off x="5508104" y="4849721"/>
            <a:ext cx="2261728" cy="18575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3387" y="5219327"/>
            <a:ext cx="2370905" cy="307777"/>
          </a:xfrm>
          <a:prstGeom prst="rect">
            <a:avLst/>
          </a:prstGeom>
        </p:spPr>
        <p:txBody>
          <a:bodyPr wrap="none">
            <a:spAutoFit/>
          </a:bodyPr>
          <a:lstStyle/>
          <a:p>
            <a:r>
              <a:rPr lang="ru-RU" sz="1400" dirty="0">
                <a:latin typeface="Times New Roman" pitchFamily="18" charset="0"/>
                <a:cs typeface="Times New Roman" pitchFamily="18" charset="0"/>
              </a:rPr>
              <a:t>Сергей Георгиевич Георгиев</a:t>
            </a:r>
          </a:p>
        </p:txBody>
      </p:sp>
      <p:sp>
        <p:nvSpPr>
          <p:cNvPr id="5" name="TextBox 4"/>
          <p:cNvSpPr txBox="1"/>
          <p:nvPr/>
        </p:nvSpPr>
        <p:spPr>
          <a:xfrm>
            <a:off x="2352278" y="116632"/>
            <a:ext cx="6552728" cy="523220"/>
          </a:xfrm>
          <a:prstGeom prst="rect">
            <a:avLst/>
          </a:prstGeom>
          <a:noFill/>
        </p:spPr>
        <p:txBody>
          <a:bodyPr wrap="square" rtlCol="0">
            <a:spAutoFit/>
          </a:bodyPr>
          <a:lstStyle/>
          <a:p>
            <a:r>
              <a:rPr lang="ru-RU" sz="2800" dirty="0" smtClean="0">
                <a:latin typeface="Constantia" pitchFamily="18" charset="0"/>
              </a:rPr>
              <a:t>Премия имени Александра Грина</a:t>
            </a:r>
            <a:endParaRPr lang="ru-RU" sz="2800" dirty="0">
              <a:latin typeface="Constantia" pitchFamily="18" charset="0"/>
            </a:endParaRPr>
          </a:p>
        </p:txBody>
      </p: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6663" y="4804578"/>
            <a:ext cx="1902738" cy="19027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283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6728" y="908720"/>
            <a:ext cx="6814506" cy="3384376"/>
          </a:xfrm>
        </p:spPr>
        <p:txBody>
          <a:bodyPr>
            <a:normAutofit/>
          </a:bodyPr>
          <a:lstStyle/>
          <a:p>
            <a:pPr marL="0" indent="0" algn="just">
              <a:buNone/>
            </a:pPr>
            <a:r>
              <a:rPr lang="ru-RU" sz="1400" dirty="0">
                <a:latin typeface="Times New Roman" pitchFamily="18" charset="0"/>
                <a:cs typeface="Times New Roman" pitchFamily="18" charset="0"/>
              </a:rPr>
              <a:t>Премия «Алиса» вручается лучшему произведению детской и подростковой фантастики, которое увидело свет в минувшем календарном году. Премия посвящена памяти писателя Кира Булычева, много сделавшего для развития этого направления литературы. Для выявления победителей Оргкомитет фестиваля фантастики «Роскон» формирует и публикует номинационный список. Премия присуждается совместным решением Оргкомитета «</a:t>
            </a:r>
            <a:r>
              <a:rPr lang="ru-RU" sz="1400" dirty="0" err="1">
                <a:latin typeface="Times New Roman" pitchFamily="18" charset="0"/>
                <a:cs typeface="Times New Roman" pitchFamily="18" charset="0"/>
              </a:rPr>
              <a:t>Роскона</a:t>
            </a:r>
            <a:r>
              <a:rPr lang="ru-RU" sz="1400" dirty="0">
                <a:latin typeface="Times New Roman" pitchFamily="18" charset="0"/>
                <a:cs typeface="Times New Roman" pitchFamily="18" charset="0"/>
              </a:rPr>
              <a:t>» и вдовы Кира Булычева — художника Киры Алексеевны Сошинской</a:t>
            </a:r>
            <a:r>
              <a:rPr lang="ru-RU" sz="1400" dirty="0" smtClean="0">
                <a:latin typeface="Times New Roman" pitchFamily="18" charset="0"/>
                <a:cs typeface="Times New Roman" pitchFamily="18" charset="0"/>
              </a:rPr>
              <a:t>.</a:t>
            </a:r>
          </a:p>
          <a:p>
            <a:pPr marL="0" indent="0" algn="just">
              <a:buNone/>
            </a:pPr>
            <a:endParaRPr lang="ru-RU" sz="1400" dirty="0">
              <a:latin typeface="Times New Roman" pitchFamily="18" charset="0"/>
              <a:cs typeface="Times New Roman" pitchFamily="18" charset="0"/>
            </a:endParaRPr>
          </a:p>
          <a:p>
            <a:pPr marL="0" indent="0" algn="just">
              <a:buNone/>
            </a:pPr>
            <a:r>
              <a:rPr lang="ru-RU" sz="1400" dirty="0">
                <a:latin typeface="Times New Roman" pitchFamily="18" charset="0"/>
                <a:cs typeface="Times New Roman" pitchFamily="18" charset="0"/>
              </a:rPr>
              <a:t>Литературная премия «Алиса» вручается в торжественной обстановке ежегодно, на фестивале «РосКон». Приз представляет собой точную копию миелофона из фильма «Гостья из будущего». Изначально его вручал сам Кир Булычёв, после его смерти — Наталья Гусева (исполнительница роли девочки из будущего</a:t>
            </a:r>
            <a:r>
              <a:rPr lang="ru-RU" sz="1400" dirty="0" smtClean="0">
                <a:latin typeface="Times New Roman" pitchFamily="18" charset="0"/>
                <a:cs typeface="Times New Roman" pitchFamily="18" charset="0"/>
              </a:rPr>
              <a:t>).</a:t>
            </a:r>
          </a:p>
          <a:p>
            <a:pPr marL="0" indent="0" algn="just">
              <a:buNone/>
            </a:pPr>
            <a:endParaRPr lang="ru-RU" sz="1400" dirty="0" smtClean="0">
              <a:latin typeface="Times New Roman" pitchFamily="18" charset="0"/>
              <a:cs typeface="Times New Roman" pitchFamily="18" charset="0"/>
            </a:endParaRPr>
          </a:p>
          <a:p>
            <a:pPr marL="0" indent="0" algn="just">
              <a:buNone/>
            </a:pPr>
            <a:r>
              <a:rPr lang="ru-RU" sz="1400" dirty="0" smtClean="0">
                <a:latin typeface="Times New Roman" pitchFamily="18" charset="0"/>
                <a:cs typeface="Times New Roman" pitchFamily="18" charset="0"/>
              </a:rPr>
              <a:t>2023 </a:t>
            </a: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Лариса Романовская </a:t>
            </a:r>
            <a:r>
              <a:rPr lang="ru-RU" sz="1400" dirty="0">
                <a:latin typeface="Times New Roman" pitchFamily="18" charset="0"/>
                <a:cs typeface="Times New Roman" pitchFamily="18" charset="0"/>
              </a:rPr>
              <a:t>(за роман «Захолустье. Пока я здесь»).</a:t>
            </a:r>
          </a:p>
          <a:p>
            <a:pPr algn="just"/>
            <a:endParaRPr lang="ru-RU" sz="1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414463" cy="20367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5768" y="2153395"/>
            <a:ext cx="1180580" cy="307777"/>
          </a:xfrm>
          <a:prstGeom prst="rect">
            <a:avLst/>
          </a:prstGeom>
        </p:spPr>
        <p:txBody>
          <a:bodyPr wrap="none">
            <a:spAutoFit/>
          </a:bodyPr>
          <a:lstStyle/>
          <a:p>
            <a:r>
              <a:rPr lang="ru-RU" sz="1400" dirty="0">
                <a:latin typeface="Times New Roman" pitchFamily="18" charset="0"/>
                <a:cs typeface="Times New Roman" pitchFamily="18" charset="0"/>
              </a:rPr>
              <a:t>Кир Булычев</a:t>
            </a:r>
          </a:p>
        </p:txBody>
      </p:sp>
      <p:sp>
        <p:nvSpPr>
          <p:cNvPr id="5" name="TextBox 4"/>
          <p:cNvSpPr txBox="1"/>
          <p:nvPr/>
        </p:nvSpPr>
        <p:spPr>
          <a:xfrm>
            <a:off x="2448050" y="116632"/>
            <a:ext cx="6696744" cy="523220"/>
          </a:xfrm>
          <a:prstGeom prst="rect">
            <a:avLst/>
          </a:prstGeom>
          <a:noFill/>
        </p:spPr>
        <p:txBody>
          <a:bodyPr wrap="square" rtlCol="0">
            <a:spAutoFit/>
          </a:bodyPr>
          <a:lstStyle/>
          <a:p>
            <a:r>
              <a:rPr lang="ru-RU" sz="2800" dirty="0" smtClean="0">
                <a:latin typeface="Constantia" pitchFamily="18" charset="0"/>
              </a:rPr>
              <a:t>Литературная премия «Алиса»</a:t>
            </a:r>
            <a:endParaRPr lang="ru-RU" sz="2800" dirty="0">
              <a:latin typeface="Constantia" pitchFamily="18"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31" r="16807"/>
          <a:stretch/>
        </p:blipFill>
        <p:spPr bwMode="auto">
          <a:xfrm>
            <a:off x="2627784" y="4244032"/>
            <a:ext cx="1272827" cy="19094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72" y="4279081"/>
            <a:ext cx="1383580" cy="1844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431826" y="6339049"/>
            <a:ext cx="4032448" cy="307777"/>
          </a:xfrm>
          <a:prstGeom prst="rect">
            <a:avLst/>
          </a:prstGeom>
        </p:spPr>
        <p:txBody>
          <a:bodyPr wrap="square">
            <a:spAutoFit/>
          </a:bodyPr>
          <a:lstStyle/>
          <a:p>
            <a:r>
              <a:rPr lang="ru-RU" sz="1400" dirty="0">
                <a:latin typeface="Times New Roman" pitchFamily="18" charset="0"/>
                <a:cs typeface="Times New Roman" pitchFamily="18" charset="0"/>
              </a:rPr>
              <a:t>Лариса Романовская </a:t>
            </a:r>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Захолустье. Пока я здесь</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842341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5" y="353089"/>
            <a:ext cx="3833119" cy="8892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4191" y="3479815"/>
            <a:ext cx="4572000" cy="523220"/>
          </a:xfrm>
          <a:prstGeom prst="rect">
            <a:avLst/>
          </a:prstGeom>
        </p:spPr>
        <p:txBody>
          <a:bodyPr>
            <a:spAutoFit/>
          </a:bodyPr>
          <a:lstStyle/>
          <a:p>
            <a:r>
              <a:rPr lang="ru-RU" sz="1400" dirty="0">
                <a:latin typeface="Times New Roman" pitchFamily="18" charset="0"/>
                <a:cs typeface="Times New Roman" pitchFamily="18" charset="0"/>
              </a:rPr>
              <a:t>ПОБЕДИТЕЛИ </a:t>
            </a:r>
            <a:r>
              <a:rPr lang="ru-RU" sz="1400" dirty="0" smtClean="0">
                <a:latin typeface="Times New Roman" pitchFamily="18" charset="0"/>
                <a:cs typeface="Times New Roman" pitchFamily="18" charset="0"/>
              </a:rPr>
              <a:t>ЧЕТВЁРТОГО  </a:t>
            </a:r>
            <a:r>
              <a:rPr lang="ru-RU" sz="1400" dirty="0">
                <a:latin typeface="Times New Roman" pitchFamily="18" charset="0"/>
                <a:cs typeface="Times New Roman" pitchFamily="18" charset="0"/>
              </a:rPr>
              <a:t>СЕЗОНА КОНКУРСА</a:t>
            </a:r>
            <a:r>
              <a:rPr lang="ru-RU" sz="1400" dirty="0" smtClean="0">
                <a:latin typeface="Times New Roman" pitchFamily="18" charset="0"/>
                <a:cs typeface="Times New Roman" pitchFamily="18" charset="0"/>
              </a:rPr>
              <a:t>:</a:t>
            </a:r>
          </a:p>
          <a:p>
            <a:endParaRPr lang="ru-RU" sz="1400" dirty="0">
              <a:latin typeface="Times New Roman" pitchFamily="18" charset="0"/>
              <a:cs typeface="Times New Roman" pitchFamily="18" charset="0"/>
            </a:endParaRPr>
          </a:p>
        </p:txBody>
      </p:sp>
      <p:sp>
        <p:nvSpPr>
          <p:cNvPr id="7" name="Прямоугольник 6"/>
          <p:cNvSpPr/>
          <p:nvPr/>
        </p:nvSpPr>
        <p:spPr>
          <a:xfrm>
            <a:off x="4800092" y="3278004"/>
            <a:ext cx="4464496" cy="738664"/>
          </a:xfrm>
          <a:prstGeom prst="rect">
            <a:avLst/>
          </a:prstGeom>
        </p:spPr>
        <p:txBody>
          <a:bodyPr wrap="square">
            <a:spAutoFit/>
          </a:bodyPr>
          <a:lstStyle/>
          <a:p>
            <a:r>
              <a:rPr lang="ru-RU" sz="1400" dirty="0" smtClean="0">
                <a:latin typeface="Times New Roman" pitchFamily="18" charset="0"/>
                <a:cs typeface="Times New Roman" pitchFamily="18" charset="0"/>
              </a:rPr>
              <a:t>КОРОТКИЙ СПИСОК </a:t>
            </a:r>
            <a:r>
              <a:rPr lang="ru-RU" sz="1400" dirty="0">
                <a:solidFill>
                  <a:srgbClr val="000000"/>
                </a:solidFill>
                <a:latin typeface="Constantia" pitchFamily="18" charset="0"/>
                <a:ea typeface="Times New Roman"/>
                <a:cs typeface="Times New Roman" pitchFamily="18" charset="0"/>
              </a:rPr>
              <a:t>IV</a:t>
            </a:r>
            <a:r>
              <a:rPr lang="ru-RU" sz="2800" dirty="0">
                <a:solidFill>
                  <a:srgbClr val="000000"/>
                </a:solidFill>
                <a:latin typeface="Constantia" pitchFamily="18" charset="0"/>
                <a:ea typeface="Times New Roman"/>
                <a:cs typeface="Times New Roman" pitchFamily="18" charset="0"/>
              </a:rPr>
              <a:t> </a:t>
            </a:r>
            <a:r>
              <a:rPr lang="ru-RU" sz="1400" dirty="0" smtClean="0">
                <a:latin typeface="Times New Roman" pitchFamily="18" charset="0"/>
                <a:cs typeface="Times New Roman" pitchFamily="18" charset="0"/>
              </a:rPr>
              <a:t>сезона</a:t>
            </a:r>
            <a:endParaRPr lang="ru-RU" sz="1400" dirty="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3" name="Прямоугольник 2"/>
          <p:cNvSpPr/>
          <p:nvPr/>
        </p:nvSpPr>
        <p:spPr>
          <a:xfrm>
            <a:off x="34652" y="1764493"/>
            <a:ext cx="8782406" cy="1311321"/>
          </a:xfrm>
          <a:prstGeom prst="rect">
            <a:avLst/>
          </a:prstGeom>
        </p:spPr>
        <p:txBody>
          <a:bodyPr wrap="square">
            <a:spAutoFit/>
          </a:bodyPr>
          <a:lstStyle/>
          <a:p>
            <a:pPr>
              <a:lnSpc>
                <a:spcPct val="115000"/>
              </a:lnSpc>
              <a:spcAft>
                <a:spcPts val="1000"/>
              </a:spcAft>
            </a:pPr>
            <a:r>
              <a:rPr lang="ru-RU" sz="1400" dirty="0" smtClean="0">
                <a:solidFill>
                  <a:srgbClr val="222222"/>
                </a:solidFill>
                <a:latin typeface="Times New Roman" pitchFamily="18" charset="0"/>
                <a:ea typeface="Times New Roman"/>
                <a:cs typeface="Times New Roman" pitchFamily="18" charset="0"/>
              </a:rPr>
              <a:t>Тема </a:t>
            </a:r>
            <a:r>
              <a:rPr lang="ru-RU" sz="1400" dirty="0">
                <a:solidFill>
                  <a:srgbClr val="222222"/>
                </a:solidFill>
                <a:latin typeface="Times New Roman" pitchFamily="18" charset="0"/>
                <a:ea typeface="Times New Roman"/>
                <a:cs typeface="Times New Roman" pitchFamily="18" charset="0"/>
              </a:rPr>
              <a:t>Литературного конкурса «Белой вороны» четвёртого сезона — «Перемена». Выбор темы организаторы конкурса обосновали так: «Перемена — как случившееся изменение, когда всё по какой-то причине становится не так, как раньше. Может быть, дело в возрасте, а, может быть, что-то произошло — с героем, с его окружением, с обществом. Перемены можно отчаянно ждать, как в песне Цоя, а можно — опасаться. Наконец, перемена может быть школьной, в которой происходит все самое весёлое, интересное и даже страшное</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p:txBody>
      </p:sp>
      <p:sp>
        <p:nvSpPr>
          <p:cNvPr id="4" name="Прямоугольник 3"/>
          <p:cNvSpPr/>
          <p:nvPr/>
        </p:nvSpPr>
        <p:spPr>
          <a:xfrm>
            <a:off x="238436" y="3647336"/>
            <a:ext cx="4572000" cy="3134191"/>
          </a:xfrm>
          <a:prstGeom prst="rect">
            <a:avLst/>
          </a:prstGeom>
        </p:spPr>
        <p:txBody>
          <a:bodyPr>
            <a:spAutoFit/>
          </a:bodyPr>
          <a:lstStyle/>
          <a:p>
            <a:pPr lvl="0">
              <a:lnSpc>
                <a:spcPct val="115000"/>
              </a:lnSpc>
              <a:spcBef>
                <a:spcPts val="600"/>
              </a:spcBef>
              <a:spcAft>
                <a:spcPts val="600"/>
              </a:spcAft>
            </a:pPr>
            <a:endParaRPr lang="ru-RU" sz="1400" b="1" dirty="0" smtClean="0">
              <a:solidFill>
                <a:srgbClr val="222222"/>
              </a:solidFill>
              <a:latin typeface="Times New Roman" pitchFamily="18" charset="0"/>
              <a:ea typeface="Times New Roman"/>
              <a:cs typeface="Times New Roman" pitchFamily="18" charset="0"/>
            </a:endParaRPr>
          </a:p>
          <a:p>
            <a:pPr lvl="0">
              <a:lnSpc>
                <a:spcPct val="115000"/>
              </a:lnSpc>
              <a:spcBef>
                <a:spcPts val="600"/>
              </a:spcBef>
              <a:spcAft>
                <a:spcPts val="600"/>
              </a:spcAft>
            </a:pPr>
            <a:r>
              <a:rPr lang="ru-RU" sz="1400" b="1" dirty="0" smtClean="0">
                <a:solidFill>
                  <a:srgbClr val="222222"/>
                </a:solidFill>
                <a:latin typeface="Times New Roman" pitchFamily="18" charset="0"/>
                <a:ea typeface="Times New Roman"/>
                <a:cs typeface="Times New Roman" pitchFamily="18" charset="0"/>
              </a:rPr>
              <a:t>Номинация </a:t>
            </a:r>
            <a:r>
              <a:rPr lang="ru-RU" sz="1400" b="1" dirty="0">
                <a:solidFill>
                  <a:srgbClr val="222222"/>
                </a:solidFill>
                <a:latin typeface="Times New Roman" pitchFamily="18" charset="0"/>
                <a:ea typeface="Times New Roman"/>
                <a:cs typeface="Times New Roman" pitchFamily="18" charset="0"/>
              </a:rPr>
              <a:t>«Лучшая рукопись»</a:t>
            </a:r>
            <a:endParaRPr lang="ru-RU" sz="1400" dirty="0">
              <a:solidFill>
                <a:prstClr val="black"/>
              </a:solidFill>
              <a:latin typeface="Times New Roman" pitchFamily="18" charset="0"/>
              <a:ea typeface="Calibri"/>
              <a:cs typeface="Times New Roman" pitchFamily="18" charset="0"/>
            </a:endParaRPr>
          </a:p>
          <a:p>
            <a:pPr marL="342900" lvl="0" indent="-342900">
              <a:lnSpc>
                <a:spcPct val="115000"/>
              </a:lnSpc>
              <a:spcAft>
                <a:spcPts val="120"/>
              </a:spcAft>
              <a:buSzPts val="1000"/>
              <a:buFont typeface="Symbol"/>
              <a:buChar char=""/>
              <a:tabLst>
                <a:tab pos="457200" algn="l"/>
              </a:tabLst>
            </a:pPr>
            <a:r>
              <a:rPr lang="ru-RU" sz="1400" dirty="0">
                <a:solidFill>
                  <a:srgbClr val="222222"/>
                </a:solidFill>
                <a:latin typeface="Times New Roman" pitchFamily="18" charset="0"/>
                <a:ea typeface="Times New Roman"/>
                <a:cs typeface="Times New Roman" pitchFamily="18" charset="0"/>
              </a:rPr>
              <a:t>Победитель не выбран.</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«Выбор победителя прошлого сезона»</a:t>
            </a:r>
            <a:r>
              <a:rPr lang="ru-RU" sz="1400" dirty="0">
                <a:solidFill>
                  <a:srgbClr val="222222"/>
                </a:solidFill>
                <a:latin typeface="Times New Roman" pitchFamily="18" charset="0"/>
                <a:ea typeface="Times New Roman"/>
                <a:cs typeface="Times New Roman" pitchFamily="18" charset="0"/>
              </a:rPr>
              <a:t> (выбирала Маръа Малми, обладатель специального приза жюри </a:t>
            </a:r>
            <a:r>
              <a:rPr lang="ru-RU" sz="1400" dirty="0">
                <a:solidFill>
                  <a:srgbClr val="EA6057"/>
                </a:solidFill>
                <a:latin typeface="Times New Roman" pitchFamily="18" charset="0"/>
                <a:ea typeface="Times New Roman"/>
                <a:cs typeface="Times New Roman" pitchFamily="18" charset="0"/>
                <a:hlinkClick r:id="rId3" tooltip="Премия "/>
              </a:rPr>
              <a:t>премии «Большая сказка» имени Эдуарда Успенского</a:t>
            </a:r>
            <a:r>
              <a:rPr lang="ru-RU" sz="1400" dirty="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a:p>
            <a:pPr marL="342900" lvl="0" indent="-342900">
              <a:lnSpc>
                <a:spcPct val="115000"/>
              </a:lnSpc>
              <a:spcAft>
                <a:spcPts val="120"/>
              </a:spcAft>
              <a:buSzPts val="1000"/>
              <a:buFont typeface="Symbol"/>
              <a:buChar char=""/>
              <a:tabLst>
                <a:tab pos="457200" algn="l"/>
              </a:tabLst>
            </a:pPr>
            <a:r>
              <a:rPr lang="ru-RU" sz="1400" dirty="0">
                <a:solidFill>
                  <a:srgbClr val="222222"/>
                </a:solidFill>
                <a:latin typeface="Times New Roman" pitchFamily="18" charset="0"/>
                <a:ea typeface="Times New Roman"/>
                <a:cs typeface="Times New Roman" pitchFamily="18" charset="0"/>
              </a:rPr>
              <a:t>Морозовская Настя «Кладбище в кустах».</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«Серебряное перо»</a:t>
            </a:r>
            <a:endParaRPr lang="ru-RU" sz="1400" dirty="0">
              <a:solidFill>
                <a:prstClr val="black"/>
              </a:solidFill>
              <a:latin typeface="Times New Roman" pitchFamily="18" charset="0"/>
              <a:ea typeface="Calibri"/>
              <a:cs typeface="Times New Roman" pitchFamily="18" charset="0"/>
            </a:endParaRPr>
          </a:p>
          <a:p>
            <a:pPr marL="342900" lvl="0" indent="-342900">
              <a:lnSpc>
                <a:spcPct val="115000"/>
              </a:lnSpc>
              <a:spcAft>
                <a:spcPts val="120"/>
              </a:spcAft>
              <a:buSzPts val="1000"/>
              <a:buFont typeface="Symbol"/>
              <a:buChar char=""/>
              <a:tabLst>
                <a:tab pos="457200" algn="l"/>
              </a:tabLst>
            </a:pPr>
            <a:r>
              <a:rPr lang="ru-RU" sz="1400" dirty="0">
                <a:solidFill>
                  <a:srgbClr val="222222"/>
                </a:solidFill>
                <a:latin typeface="Times New Roman" pitchFamily="18" charset="0"/>
                <a:ea typeface="Times New Roman"/>
                <a:cs typeface="Times New Roman" pitchFamily="18" charset="0"/>
              </a:rPr>
              <a:t>Лежнева </a:t>
            </a:r>
            <a:r>
              <a:rPr lang="ru-RU" sz="1400" dirty="0" err="1">
                <a:solidFill>
                  <a:srgbClr val="222222"/>
                </a:solidFill>
                <a:latin typeface="Times New Roman" pitchFamily="18" charset="0"/>
                <a:ea typeface="Times New Roman"/>
                <a:cs typeface="Times New Roman" pitchFamily="18" charset="0"/>
              </a:rPr>
              <a:t>Гюльназ</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Ляйсан</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Тэмук</a:t>
            </a:r>
            <a:r>
              <a:rPr lang="ru-RU" sz="1400" dirty="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p:txBody>
      </p:sp>
      <p:sp>
        <p:nvSpPr>
          <p:cNvPr id="8" name="TextBox 7"/>
          <p:cNvSpPr txBox="1"/>
          <p:nvPr/>
        </p:nvSpPr>
        <p:spPr>
          <a:xfrm>
            <a:off x="3419872" y="11052"/>
            <a:ext cx="5604418" cy="1211614"/>
          </a:xfrm>
          <a:prstGeom prst="rect">
            <a:avLst/>
          </a:prstGeom>
          <a:noFill/>
        </p:spPr>
        <p:txBody>
          <a:bodyPr wrap="square" rtlCol="0">
            <a:spAutoFit/>
          </a:bodyPr>
          <a:lstStyle/>
          <a:p>
            <a:pPr lvl="0" algn="ctr">
              <a:lnSpc>
                <a:spcPct val="115000"/>
              </a:lnSpc>
              <a:spcAft>
                <a:spcPts val="1000"/>
              </a:spcAft>
            </a:pPr>
            <a:r>
              <a:rPr lang="ru-RU" sz="2800" dirty="0">
                <a:solidFill>
                  <a:prstClr val="black"/>
                </a:solidFill>
                <a:latin typeface="Constantia" pitchFamily="18" charset="0"/>
                <a:ea typeface="Calibri"/>
                <a:cs typeface="Times New Roman" pitchFamily="18" charset="0"/>
              </a:rPr>
              <a:t>Литературный конкурс </a:t>
            </a:r>
            <a:endParaRPr lang="ru-RU" sz="2800" dirty="0" smtClean="0">
              <a:solidFill>
                <a:prstClr val="black"/>
              </a:solidFill>
              <a:latin typeface="Constantia" pitchFamily="18" charset="0"/>
              <a:ea typeface="Calibri"/>
              <a:cs typeface="Times New Roman" pitchFamily="18" charset="0"/>
            </a:endParaRPr>
          </a:p>
          <a:p>
            <a:pPr lvl="0" algn="ctr">
              <a:lnSpc>
                <a:spcPct val="115000"/>
              </a:lnSpc>
              <a:spcAft>
                <a:spcPts val="1000"/>
              </a:spcAft>
            </a:pPr>
            <a:r>
              <a:rPr lang="ru-RU" sz="2800" dirty="0" smtClean="0">
                <a:solidFill>
                  <a:prstClr val="black"/>
                </a:solidFill>
                <a:latin typeface="Constantia" pitchFamily="18" charset="0"/>
                <a:ea typeface="Calibri"/>
                <a:cs typeface="Times New Roman" pitchFamily="18" charset="0"/>
              </a:rPr>
              <a:t>«</a:t>
            </a:r>
            <a:r>
              <a:rPr lang="ru-RU" sz="2800" dirty="0">
                <a:solidFill>
                  <a:prstClr val="black"/>
                </a:solidFill>
                <a:latin typeface="Constantia" pitchFamily="18" charset="0"/>
                <a:ea typeface="Calibri"/>
                <a:cs typeface="Times New Roman" pitchFamily="18" charset="0"/>
              </a:rPr>
              <a:t>Белой вороны» </a:t>
            </a:r>
            <a:r>
              <a:rPr lang="ru-RU" sz="2800" dirty="0">
                <a:solidFill>
                  <a:srgbClr val="000000"/>
                </a:solidFill>
                <a:latin typeface="Constantia" pitchFamily="18" charset="0"/>
                <a:ea typeface="Times New Roman"/>
                <a:cs typeface="Times New Roman" pitchFamily="18" charset="0"/>
              </a:rPr>
              <a:t>IV </a:t>
            </a:r>
            <a:r>
              <a:rPr lang="ru-RU" sz="2800" dirty="0" err="1">
                <a:solidFill>
                  <a:srgbClr val="000000"/>
                </a:solidFill>
                <a:latin typeface="Constantia" pitchFamily="18" charset="0"/>
                <a:ea typeface="Times New Roman"/>
                <a:cs typeface="Times New Roman" pitchFamily="18" charset="0"/>
              </a:rPr>
              <a:t>cезон</a:t>
            </a:r>
            <a:r>
              <a:rPr lang="ru-RU" sz="2800" dirty="0">
                <a:solidFill>
                  <a:srgbClr val="000000"/>
                </a:solidFill>
                <a:latin typeface="Constantia" pitchFamily="18" charset="0"/>
                <a:ea typeface="Times New Roman"/>
                <a:cs typeface="Times New Roman" pitchFamily="18" charset="0"/>
              </a:rPr>
              <a:t> </a:t>
            </a:r>
          </a:p>
        </p:txBody>
      </p:sp>
      <p:sp>
        <p:nvSpPr>
          <p:cNvPr id="10" name="Прямоугольник 9"/>
          <p:cNvSpPr/>
          <p:nvPr/>
        </p:nvSpPr>
        <p:spPr>
          <a:xfrm>
            <a:off x="4544541" y="4221088"/>
            <a:ext cx="4572000" cy="2308324"/>
          </a:xfrm>
          <a:prstGeom prst="rect">
            <a:avLst/>
          </a:prstGeom>
        </p:spPr>
        <p:txBody>
          <a:bodyPr>
            <a:spAutoFit/>
          </a:bodyPr>
          <a:lstStyle/>
          <a:p>
            <a:r>
              <a:rPr lang="ru-RU" sz="1400" dirty="0" smtClean="0">
                <a:latin typeface="Times New Roman" pitchFamily="18" charset="0"/>
                <a:cs typeface="Times New Roman" pitchFamily="18" charset="0"/>
              </a:rPr>
              <a:t>- Ирина </a:t>
            </a:r>
            <a:r>
              <a:rPr lang="ru-RU" sz="1400" dirty="0">
                <a:latin typeface="Times New Roman" pitchFamily="18" charset="0"/>
                <a:cs typeface="Times New Roman" pitchFamily="18" charset="0"/>
              </a:rPr>
              <a:t>Белоусова «Усы капитана».</a:t>
            </a:r>
          </a:p>
          <a:p>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Сания</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Биккина</a:t>
            </a:r>
            <a:r>
              <a:rPr lang="ru-RU" sz="1400" dirty="0">
                <a:latin typeface="Times New Roman" pitchFamily="18" charset="0"/>
                <a:cs typeface="Times New Roman" pitchFamily="18" charset="0"/>
              </a:rPr>
              <a:t> «Перемещённые».</a:t>
            </a:r>
          </a:p>
          <a:p>
            <a:r>
              <a:rPr lang="ru-RU" sz="1400" dirty="0" smtClean="0">
                <a:latin typeface="Times New Roman" pitchFamily="18" charset="0"/>
                <a:cs typeface="Times New Roman" pitchFamily="18" charset="0"/>
              </a:rPr>
              <a:t>- Галина </a:t>
            </a:r>
            <a:r>
              <a:rPr lang="ru-RU" sz="1400" dirty="0" err="1">
                <a:latin typeface="Times New Roman" pitchFamily="18" charset="0"/>
                <a:cs typeface="Times New Roman" pitchFamily="18" charset="0"/>
              </a:rPr>
              <a:t>Винар</a:t>
            </a:r>
            <a:r>
              <a:rPr lang="ru-RU" sz="1400" dirty="0">
                <a:latin typeface="Times New Roman" pitchFamily="18" charset="0"/>
                <a:cs typeface="Times New Roman" pitchFamily="18" charset="0"/>
              </a:rPr>
              <a:t> «Пока бабушка не видит».</a:t>
            </a:r>
          </a:p>
          <a:p>
            <a:r>
              <a:rPr lang="ru-RU" sz="1400" dirty="0" smtClean="0">
                <a:latin typeface="Times New Roman" pitchFamily="18" charset="0"/>
                <a:cs typeface="Times New Roman" pitchFamily="18" charset="0"/>
              </a:rPr>
              <a:t>- Ася </a:t>
            </a:r>
            <a:r>
              <a:rPr lang="ru-RU" sz="1400" dirty="0" err="1">
                <a:latin typeface="Times New Roman" pitchFamily="18" charset="0"/>
                <a:cs typeface="Times New Roman" pitchFamily="18" charset="0"/>
              </a:rPr>
              <a:t>Горяинова</a:t>
            </a:r>
            <a:r>
              <a:rPr lang="ru-RU" sz="1400" dirty="0">
                <a:latin typeface="Times New Roman" pitchFamily="18" charset="0"/>
                <a:cs typeface="Times New Roman" pitchFamily="18" charset="0"/>
              </a:rPr>
              <a:t> «Ключ жизни».</a:t>
            </a:r>
          </a:p>
          <a:p>
            <a:r>
              <a:rPr lang="ru-RU" sz="1400" dirty="0" smtClean="0">
                <a:latin typeface="Times New Roman" pitchFamily="18" charset="0"/>
                <a:cs typeface="Times New Roman" pitchFamily="18" charset="0"/>
              </a:rPr>
              <a:t>- Хали </a:t>
            </a:r>
            <a:r>
              <a:rPr lang="ru-RU" sz="1400" dirty="0">
                <a:latin typeface="Times New Roman" pitchFamily="18" charset="0"/>
                <a:cs typeface="Times New Roman" pitchFamily="18" charset="0"/>
              </a:rPr>
              <a:t>Кулешова, </a:t>
            </a:r>
            <a:r>
              <a:rPr lang="ru-RU" sz="1400" dirty="0" err="1">
                <a:latin typeface="Times New Roman" pitchFamily="18" charset="0"/>
                <a:cs typeface="Times New Roman" pitchFamily="18" charset="0"/>
              </a:rPr>
              <a:t>Лилит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Мазикина</a:t>
            </a:r>
            <a:r>
              <a:rPr lang="ru-RU" sz="1400" dirty="0">
                <a:latin typeface="Times New Roman" pitchFamily="18" charset="0"/>
                <a:cs typeface="Times New Roman" pitchFamily="18" charset="0"/>
              </a:rPr>
              <a:t> «Ветер встречный».</a:t>
            </a:r>
          </a:p>
          <a:p>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Гюльназ</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Лежнева «</a:t>
            </a:r>
            <a:r>
              <a:rPr lang="ru-RU" sz="1400" dirty="0" err="1">
                <a:latin typeface="Times New Roman" pitchFamily="18" charset="0"/>
                <a:cs typeface="Times New Roman" pitchFamily="18" charset="0"/>
              </a:rPr>
              <a:t>Ляйсан</a:t>
            </a:r>
            <a:r>
              <a:rPr lang="ru-RU" sz="1400" dirty="0">
                <a:latin typeface="Times New Roman" pitchFamily="18" charset="0"/>
                <a:cs typeface="Times New Roman" pitchFamily="18" charset="0"/>
              </a:rPr>
              <a:t>».</a:t>
            </a:r>
          </a:p>
          <a:p>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Гюльназ</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Лежнева «</a:t>
            </a:r>
            <a:r>
              <a:rPr lang="ru-RU" sz="1400" dirty="0" err="1">
                <a:latin typeface="Times New Roman" pitchFamily="18" charset="0"/>
                <a:cs typeface="Times New Roman" pitchFamily="18" charset="0"/>
              </a:rPr>
              <a:t>Тэмук</a:t>
            </a:r>
            <a:r>
              <a:rPr lang="ru-RU" sz="1400" dirty="0">
                <a:latin typeface="Times New Roman" pitchFamily="18" charset="0"/>
                <a:cs typeface="Times New Roman" pitchFamily="18" charset="0"/>
              </a:rPr>
              <a:t>».</a:t>
            </a:r>
          </a:p>
          <a:p>
            <a:r>
              <a:rPr lang="ru-RU" sz="1400" dirty="0" smtClean="0">
                <a:latin typeface="Times New Roman" pitchFamily="18" charset="0"/>
                <a:cs typeface="Times New Roman" pitchFamily="18" charset="0"/>
              </a:rPr>
              <a:t>- Настя </a:t>
            </a:r>
            <a:r>
              <a:rPr lang="ru-RU" sz="1400" dirty="0">
                <a:latin typeface="Times New Roman" pitchFamily="18" charset="0"/>
                <a:cs typeface="Times New Roman" pitchFamily="18" charset="0"/>
              </a:rPr>
              <a:t>Морозовская «Кладбище в кустах».</a:t>
            </a:r>
          </a:p>
          <a:p>
            <a:r>
              <a:rPr lang="ru-RU" sz="1400" dirty="0" smtClean="0">
                <a:latin typeface="Times New Roman" pitchFamily="18" charset="0"/>
                <a:cs typeface="Times New Roman" pitchFamily="18" charset="0"/>
              </a:rPr>
              <a:t>- Валерия </a:t>
            </a:r>
            <a:r>
              <a:rPr lang="ru-RU" sz="1400" dirty="0" err="1">
                <a:latin typeface="Times New Roman" pitchFamily="18" charset="0"/>
                <a:cs typeface="Times New Roman" pitchFamily="18" charset="0"/>
              </a:rPr>
              <a:t>Ошеева</a:t>
            </a:r>
            <a:r>
              <a:rPr lang="ru-RU" sz="1400" dirty="0">
                <a:latin typeface="Times New Roman" pitchFamily="18" charset="0"/>
                <a:cs typeface="Times New Roman" pitchFamily="18" charset="0"/>
              </a:rPr>
              <a:t> «Отголоски любви».</a:t>
            </a:r>
          </a:p>
          <a:p>
            <a:r>
              <a:rPr lang="ru-RU" sz="1400" dirty="0" smtClean="0">
                <a:latin typeface="Times New Roman" pitchFamily="18" charset="0"/>
                <a:cs typeface="Times New Roman" pitchFamily="18" charset="0"/>
              </a:rPr>
              <a:t>- Дмитрий </a:t>
            </a:r>
            <a:r>
              <a:rPr lang="ru-RU" sz="1400" dirty="0">
                <a:latin typeface="Times New Roman" pitchFamily="18" charset="0"/>
                <a:cs typeface="Times New Roman" pitchFamily="18" charset="0"/>
              </a:rPr>
              <a:t>Сиротин «</a:t>
            </a:r>
            <a:r>
              <a:rPr lang="ru-RU" sz="1400" dirty="0" err="1">
                <a:latin typeface="Times New Roman" pitchFamily="18" charset="0"/>
                <a:cs typeface="Times New Roman" pitchFamily="18" charset="0"/>
              </a:rPr>
              <a:t>Крибле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крабле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бумс</a:t>
            </a:r>
            <a:r>
              <a:rPr lang="ru-RU" sz="1400" dirty="0">
                <a:latin typeface="Times New Roman" pitchFamily="18" charset="0"/>
                <a:cs typeface="Times New Roman" pitchFamily="18" charset="0"/>
              </a:rPr>
              <a:t>».</a:t>
            </a:r>
          </a:p>
        </p:txBody>
      </p:sp>
      <p:sp>
        <p:nvSpPr>
          <p:cNvPr id="2" name="Прямоугольник 1"/>
          <p:cNvSpPr/>
          <p:nvPr/>
        </p:nvSpPr>
        <p:spPr>
          <a:xfrm>
            <a:off x="4425855" y="1115082"/>
            <a:ext cx="3827394" cy="615553"/>
          </a:xfrm>
          <a:prstGeom prst="rect">
            <a:avLst/>
          </a:prstGeom>
        </p:spPr>
        <p:txBody>
          <a:bodyPr wrap="none">
            <a:spAutoFit/>
          </a:bodyPr>
          <a:lstStyle/>
          <a:p>
            <a:r>
              <a:rPr lang="en-US" sz="1600" dirty="0">
                <a:hlinkClick r:id="rId4"/>
              </a:rPr>
              <a:t>https://albuscorvus.ru/literaturnyj-konkurs</a:t>
            </a:r>
            <a:r>
              <a:rPr lang="en-US" sz="1600" dirty="0" smtClean="0">
                <a:hlinkClick r:id="rId4"/>
              </a:rPr>
              <a:t>/</a:t>
            </a:r>
            <a:endParaRPr lang="ru-RU" sz="1600" dirty="0" smtClean="0"/>
          </a:p>
          <a:p>
            <a:endParaRPr lang="ru-RU" dirty="0"/>
          </a:p>
        </p:txBody>
      </p:sp>
    </p:spTree>
    <p:extLst>
      <p:ext uri="{BB962C8B-B14F-4D97-AF65-F5344CB8AC3E}">
        <p14:creationId xmlns:p14="http://schemas.microsoft.com/office/powerpoint/2010/main" val="132574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63688" y="188640"/>
            <a:ext cx="6226448" cy="558743"/>
          </a:xfrm>
          <a:prstGeom prst="rect">
            <a:avLst/>
          </a:prstGeom>
        </p:spPr>
        <p:txBody>
          <a:bodyPr wrap="none">
            <a:spAutoFit/>
          </a:bodyPr>
          <a:lstStyle/>
          <a:p>
            <a:pPr>
              <a:lnSpc>
                <a:spcPct val="115000"/>
              </a:lnSpc>
              <a:spcAft>
                <a:spcPts val="120"/>
              </a:spcAft>
            </a:pPr>
            <a:r>
              <a:rPr lang="ru-RU" sz="2800" dirty="0">
                <a:solidFill>
                  <a:srgbClr val="222222"/>
                </a:solidFill>
                <a:latin typeface="Constantia" pitchFamily="18" charset="0"/>
                <a:ea typeface="Times New Roman"/>
                <a:cs typeface="Times New Roman"/>
              </a:rPr>
              <a:t>Книжный конкурс «Обложка супер»</a:t>
            </a:r>
            <a:r>
              <a:rPr lang="ru-RU" sz="2800" dirty="0">
                <a:latin typeface="Constantia" pitchFamily="18" charset="0"/>
                <a:ea typeface="Calibri"/>
                <a:cs typeface="Times New Roman"/>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9" y="0"/>
            <a:ext cx="1127125" cy="11160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120254" y="771419"/>
            <a:ext cx="7848872" cy="1331134"/>
          </a:xfrm>
          <a:prstGeom prst="rect">
            <a:avLst/>
          </a:prstGeom>
        </p:spPr>
        <p:txBody>
          <a:bodyPr wrap="square">
            <a:spAutoFit/>
          </a:bodyPr>
          <a:lstStyle/>
          <a:p>
            <a:pPr algn="just">
              <a:lnSpc>
                <a:spcPct val="115000"/>
              </a:lnSpc>
              <a:spcAft>
                <a:spcPts val="120"/>
              </a:spcAft>
            </a:pPr>
            <a:r>
              <a:rPr lang="ru-RU" sz="1400" dirty="0">
                <a:solidFill>
                  <a:srgbClr val="222222"/>
                </a:solidFill>
                <a:latin typeface="Times New Roman" pitchFamily="18" charset="0"/>
                <a:ea typeface="Calibri"/>
                <a:cs typeface="Times New Roman" pitchFamily="18" charset="0"/>
              </a:rPr>
              <a:t>Вдохновившись успехом своего </a:t>
            </a:r>
            <a:r>
              <a:rPr lang="ru-RU" sz="1400" u="sng" dirty="0">
                <a:solidFill>
                  <a:srgbClr val="EA6057"/>
                </a:solidFill>
                <a:latin typeface="Times New Roman" pitchFamily="18" charset="0"/>
                <a:ea typeface="Calibri"/>
                <a:cs typeface="Times New Roman" pitchFamily="18" charset="0"/>
                <a:hlinkClick r:id="rId3" tooltip="Литературный конкурс "/>
              </a:rPr>
              <a:t>Литературного конкурса</a:t>
            </a:r>
            <a:r>
              <a:rPr lang="ru-RU" sz="1400" dirty="0">
                <a:solidFill>
                  <a:srgbClr val="222222"/>
                </a:solidFill>
                <a:latin typeface="Times New Roman" pitchFamily="18" charset="0"/>
                <a:ea typeface="Calibri"/>
                <a:cs typeface="Times New Roman" pitchFamily="18" charset="0"/>
              </a:rPr>
              <a:t>, </a:t>
            </a:r>
            <a:r>
              <a:rPr lang="ru-RU" sz="1400" u="sng" dirty="0">
                <a:solidFill>
                  <a:srgbClr val="EA6057"/>
                </a:solidFill>
                <a:latin typeface="Times New Roman" pitchFamily="18" charset="0"/>
                <a:ea typeface="Calibri"/>
                <a:cs typeface="Times New Roman" pitchFamily="18" charset="0"/>
                <a:hlinkClick r:id="rId4" tooltip="Белая ворона (издательство)"/>
              </a:rPr>
              <a:t>издательство «Белая ворона»</a:t>
            </a:r>
            <a:r>
              <a:rPr lang="ru-RU" sz="1400" dirty="0">
                <a:solidFill>
                  <a:srgbClr val="222222"/>
                </a:solidFill>
                <a:latin typeface="Times New Roman" pitchFamily="18" charset="0"/>
                <a:ea typeface="Calibri"/>
                <a:cs typeface="Times New Roman" pitchFamily="18" charset="0"/>
              </a:rPr>
              <a:t> решило совместить конкурс литературных произведений с конкурсом обложек. Так появился проект «Обложка супер». Его работу курирует художница </a:t>
            </a:r>
            <a:r>
              <a:rPr lang="ru-RU" sz="1400" u="sng" dirty="0">
                <a:solidFill>
                  <a:srgbClr val="EA6057"/>
                </a:solidFill>
                <a:latin typeface="Times New Roman" pitchFamily="18" charset="0"/>
                <a:ea typeface="Calibri"/>
                <a:cs typeface="Times New Roman" pitchFamily="18" charset="0"/>
                <a:hlinkClick r:id="rId5" tooltip="Кормер Татьяна Владимировна"/>
              </a:rPr>
              <a:t>Татьяна Кормер</a:t>
            </a:r>
            <a:r>
              <a:rPr lang="ru-RU" sz="1400" dirty="0">
                <a:solidFill>
                  <a:srgbClr val="222222"/>
                </a:solidFill>
                <a:latin typeface="Times New Roman" pitchFamily="18" charset="0"/>
                <a:ea typeface="Calibri"/>
                <a:cs typeface="Times New Roman" pitchFamily="18" charset="0"/>
              </a:rPr>
              <a:t>, </a:t>
            </a:r>
            <a:r>
              <a:rPr lang="ru-RU" sz="1400" dirty="0" err="1">
                <a:solidFill>
                  <a:srgbClr val="222222"/>
                </a:solidFill>
                <a:latin typeface="Times New Roman" pitchFamily="18" charset="0"/>
                <a:ea typeface="Calibri"/>
                <a:cs typeface="Times New Roman" pitchFamily="18" charset="0"/>
              </a:rPr>
              <a:t>сооснователь</a:t>
            </a:r>
            <a:r>
              <a:rPr lang="ru-RU" sz="1400" dirty="0">
                <a:solidFill>
                  <a:srgbClr val="222222"/>
                </a:solidFill>
                <a:latin typeface="Times New Roman" pitchFamily="18" charset="0"/>
                <a:ea typeface="Calibri"/>
                <a:cs typeface="Times New Roman" pitchFamily="18" charset="0"/>
              </a:rPr>
              <a:t> и арт-директор издательства «Белая ворона». Первый сезон конкурс проводился с 3 февраля по 28 апреля 2023 года. В его рамках было рассмотрено более семисот работ.</a:t>
            </a:r>
            <a:endParaRPr lang="ru-RU" sz="1400" dirty="0">
              <a:latin typeface="Times New Roman" pitchFamily="18" charset="0"/>
              <a:ea typeface="Calibri"/>
              <a:cs typeface="Times New Roman" pitchFamily="18" charset="0"/>
            </a:endParaRPr>
          </a:p>
        </p:txBody>
      </p:sp>
      <p:sp>
        <p:nvSpPr>
          <p:cNvPr id="6" name="Прямоугольник 5"/>
          <p:cNvSpPr/>
          <p:nvPr/>
        </p:nvSpPr>
        <p:spPr>
          <a:xfrm>
            <a:off x="395536" y="2133748"/>
            <a:ext cx="8496944" cy="3151119"/>
          </a:xfrm>
          <a:prstGeom prst="rect">
            <a:avLst/>
          </a:prstGeom>
        </p:spPr>
        <p:txBody>
          <a:bodyPr wrap="square">
            <a:spAutoFit/>
          </a:bodyPr>
          <a:lstStyle/>
          <a:p>
            <a:pPr>
              <a:lnSpc>
                <a:spcPct val="115000"/>
              </a:lnSpc>
              <a:spcBef>
                <a:spcPts val="600"/>
              </a:spcBef>
              <a:spcAft>
                <a:spcPts val="600"/>
              </a:spcAft>
            </a:pPr>
            <a:r>
              <a:rPr lang="ru-RU" sz="1400" dirty="0" smtClean="0">
                <a:solidFill>
                  <a:srgbClr val="222222"/>
                </a:solidFill>
                <a:latin typeface="Times New Roman" pitchFamily="18" charset="0"/>
                <a:ea typeface="Times New Roman"/>
                <a:cs typeface="Times New Roman" pitchFamily="18" charset="0"/>
              </a:rPr>
              <a:t>На рассмотрение </a:t>
            </a:r>
            <a:r>
              <a:rPr lang="ru-RU" sz="1400" dirty="0">
                <a:solidFill>
                  <a:srgbClr val="222222"/>
                </a:solidFill>
                <a:latin typeface="Times New Roman" pitchFamily="18" charset="0"/>
                <a:ea typeface="Times New Roman"/>
                <a:cs typeface="Times New Roman" pitchFamily="18" charset="0"/>
              </a:rPr>
              <a:t>жюри было представлено 737 работ. В финал конкурса вышли 65 обложек.</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Главный приз: издание книг в обложках-победителях</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Ирина Ефимова — обложка к книге М. Малми «На моём зелёном лице все написано».</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Оксана Ануфриева — обложка к книге К. Афанасьевой «Пазл».</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Мария </a:t>
            </a:r>
            <a:r>
              <a:rPr lang="ru-RU" sz="1400" dirty="0" err="1">
                <a:solidFill>
                  <a:srgbClr val="222222"/>
                </a:solidFill>
                <a:latin typeface="Times New Roman" pitchFamily="18" charset="0"/>
                <a:ea typeface="Times New Roman"/>
                <a:cs typeface="Times New Roman" pitchFamily="18" charset="0"/>
              </a:rPr>
              <a:t>Ветрова</a:t>
            </a:r>
            <a:r>
              <a:rPr lang="ru-RU" sz="1400" dirty="0">
                <a:solidFill>
                  <a:srgbClr val="222222"/>
                </a:solidFill>
                <a:latin typeface="Times New Roman" pitchFamily="18" charset="0"/>
                <a:ea typeface="Times New Roman"/>
                <a:cs typeface="Times New Roman" pitchFamily="18" charset="0"/>
              </a:rPr>
              <a:t> — обложка к книге </a:t>
            </a:r>
            <a:r>
              <a:rPr lang="ru-RU" sz="1400" dirty="0" err="1">
                <a:solidFill>
                  <a:srgbClr val="222222"/>
                </a:solidFill>
                <a:latin typeface="Times New Roman" pitchFamily="18" charset="0"/>
                <a:ea typeface="Times New Roman"/>
                <a:cs typeface="Times New Roman" pitchFamily="18" charset="0"/>
              </a:rPr>
              <a:t>Эйрика</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Годвирдсона</a:t>
            </a:r>
            <a:r>
              <a:rPr lang="ru-RU" sz="1400" dirty="0">
                <a:solidFill>
                  <a:srgbClr val="222222"/>
                </a:solidFill>
                <a:latin typeface="Times New Roman" pitchFamily="18" charset="0"/>
                <a:ea typeface="Times New Roman"/>
                <a:cs typeface="Times New Roman" pitchFamily="18" charset="0"/>
              </a:rPr>
              <a:t> «Мистер Койот и мистер Енот».</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Дарья Рудакова — обложка к книге Т. Павленко «Помогите крокодилу».</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Полина Шандала — обложка к книге Т. Павленко «Рыжий Помпон в зеленой траве».</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Анастасия Ткачёва — обложка к книге О. Васильковой «Сила чёрного мухомора».</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Анна </a:t>
            </a:r>
            <a:r>
              <a:rPr lang="ru-RU" sz="1400" dirty="0" err="1">
                <a:solidFill>
                  <a:srgbClr val="222222"/>
                </a:solidFill>
                <a:latin typeface="Times New Roman" pitchFamily="18" charset="0"/>
                <a:ea typeface="Times New Roman"/>
                <a:cs typeface="Times New Roman" pitchFamily="18" charset="0"/>
              </a:rPr>
              <a:t>Теняева</a:t>
            </a:r>
            <a:r>
              <a:rPr lang="ru-RU" sz="1400" dirty="0">
                <a:solidFill>
                  <a:srgbClr val="222222"/>
                </a:solidFill>
                <a:latin typeface="Times New Roman" pitchFamily="18" charset="0"/>
                <a:ea typeface="Times New Roman"/>
                <a:cs typeface="Times New Roman" pitchFamily="18" charset="0"/>
              </a:rPr>
              <a:t> — обложка к книге Д. Сиротина «Ты просто выйди».</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Анастасия Борисенко — обложка к книге А. </a:t>
            </a:r>
            <a:r>
              <a:rPr lang="ru-RU" sz="1400" dirty="0" err="1">
                <a:solidFill>
                  <a:srgbClr val="222222"/>
                </a:solidFill>
                <a:latin typeface="Times New Roman" pitchFamily="18" charset="0"/>
                <a:ea typeface="Times New Roman"/>
                <a:cs typeface="Times New Roman" pitchFamily="18" charset="0"/>
              </a:rPr>
              <a:t>Вервейко</a:t>
            </a:r>
            <a:r>
              <a:rPr lang="ru-RU" sz="1400" dirty="0">
                <a:solidFill>
                  <a:srgbClr val="222222"/>
                </a:solidFill>
                <a:latin typeface="Times New Roman" pitchFamily="18" charset="0"/>
                <a:ea typeface="Times New Roman"/>
                <a:cs typeface="Times New Roman" pitchFamily="18" charset="0"/>
              </a:rPr>
              <a:t> «Койоты Средней полосы</a:t>
            </a:r>
            <a:r>
              <a:rPr lang="ru-RU" sz="1400" dirty="0" smtClean="0">
                <a:solidFill>
                  <a:srgbClr val="222222"/>
                </a:solidFill>
                <a:latin typeface="Times New Roman" pitchFamily="18" charset="0"/>
                <a:ea typeface="Times New Roman"/>
                <a:cs typeface="Times New Roman" pitchFamily="18" charset="0"/>
              </a:rPr>
              <a:t>».</a:t>
            </a: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Обложка к книге Е. </a:t>
            </a:r>
            <a:r>
              <a:rPr lang="ru-RU" sz="1400" dirty="0" err="1" smtClean="0">
                <a:solidFill>
                  <a:srgbClr val="222222"/>
                </a:solidFill>
                <a:latin typeface="Times New Roman" pitchFamily="18" charset="0"/>
                <a:ea typeface="Times New Roman"/>
                <a:cs typeface="Times New Roman" pitchFamily="18" charset="0"/>
              </a:rPr>
              <a:t>Овчинниковой</a:t>
            </a:r>
            <a:r>
              <a:rPr lang="ru-RU" sz="1400" dirty="0" smtClean="0">
                <a:solidFill>
                  <a:srgbClr val="222222"/>
                </a:solidFill>
                <a:latin typeface="Times New Roman" pitchFamily="18" charset="0"/>
                <a:ea typeface="Times New Roman"/>
                <a:cs typeface="Times New Roman" pitchFamily="18" charset="0"/>
              </a:rPr>
              <a:t> «Сокровища» — победитель не выбран.</a:t>
            </a:r>
            <a:endParaRPr lang="ru-RU" sz="1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10803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14"/>
            <a:ext cx="1127125" cy="11160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907704" y="176608"/>
            <a:ext cx="6912768" cy="587853"/>
          </a:xfrm>
          <a:prstGeom prst="rect">
            <a:avLst/>
          </a:prstGeom>
        </p:spPr>
        <p:txBody>
          <a:bodyPr wrap="square">
            <a:spAutoFit/>
          </a:bodyPr>
          <a:lstStyle/>
          <a:p>
            <a:pPr lvl="0">
              <a:lnSpc>
                <a:spcPct val="115000"/>
              </a:lnSpc>
              <a:spcAft>
                <a:spcPts val="120"/>
              </a:spcAft>
            </a:pPr>
            <a:r>
              <a:rPr lang="ru-RU" sz="2800" dirty="0">
                <a:solidFill>
                  <a:srgbClr val="222222"/>
                </a:solidFill>
                <a:latin typeface="Constantia" pitchFamily="18" charset="0"/>
                <a:ea typeface="Times New Roman"/>
                <a:cs typeface="Times New Roman"/>
              </a:rPr>
              <a:t>Книжный конкурс «Обложка супер»</a:t>
            </a:r>
            <a:r>
              <a:rPr lang="ru-RU" sz="2800" dirty="0">
                <a:solidFill>
                  <a:prstClr val="black"/>
                </a:solidFill>
                <a:latin typeface="Constantia" pitchFamily="18" charset="0"/>
                <a:ea typeface="Calibri"/>
                <a:cs typeface="Times New Roman"/>
              </a:rPr>
              <a:t> </a:t>
            </a:r>
          </a:p>
        </p:txBody>
      </p:sp>
      <p:sp>
        <p:nvSpPr>
          <p:cNvPr id="5" name="Прямоугольник 4"/>
          <p:cNvSpPr/>
          <p:nvPr/>
        </p:nvSpPr>
        <p:spPr>
          <a:xfrm>
            <a:off x="632520" y="1340768"/>
            <a:ext cx="8208912" cy="2749471"/>
          </a:xfrm>
          <a:prstGeom prst="rect">
            <a:avLst/>
          </a:prstGeom>
        </p:spPr>
        <p:txBody>
          <a:bodyPr wrap="square">
            <a:spAutoFit/>
          </a:bodyPr>
          <a:lstStyle/>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Зрительское голосование: </a:t>
            </a:r>
            <a:r>
              <a:rPr lang="ru-RU" sz="1400" b="1" dirty="0" err="1">
                <a:solidFill>
                  <a:srgbClr val="222222"/>
                </a:solidFill>
                <a:latin typeface="Times New Roman" pitchFamily="18" charset="0"/>
                <a:ea typeface="Times New Roman"/>
                <a:cs typeface="Times New Roman" pitchFamily="18" charset="0"/>
              </a:rPr>
              <a:t>спецприз</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Ирина Ефимова — обложка к книге М. Малми «На моём зелёном лице все написано».</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Анастасия Рассказова — обложка к книге К. Афанасьевой «Пазл».</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Сергей Шкуренко — обложка к книге </a:t>
            </a:r>
            <a:r>
              <a:rPr lang="ru-RU" sz="1400" dirty="0" err="1">
                <a:solidFill>
                  <a:srgbClr val="222222"/>
                </a:solidFill>
                <a:latin typeface="Times New Roman" pitchFamily="18" charset="0"/>
                <a:ea typeface="Times New Roman"/>
                <a:cs typeface="Times New Roman" pitchFamily="18" charset="0"/>
              </a:rPr>
              <a:t>Эйрика</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Годвирдсона</a:t>
            </a:r>
            <a:r>
              <a:rPr lang="ru-RU" sz="1400" dirty="0">
                <a:solidFill>
                  <a:srgbClr val="222222"/>
                </a:solidFill>
                <a:latin typeface="Times New Roman" pitchFamily="18" charset="0"/>
                <a:ea typeface="Times New Roman"/>
                <a:cs typeface="Times New Roman" pitchFamily="18" charset="0"/>
              </a:rPr>
              <a:t> «Мистер Койот и мистер Енот».</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Евгения </a:t>
            </a:r>
            <a:r>
              <a:rPr lang="ru-RU" sz="1400" dirty="0" err="1">
                <a:solidFill>
                  <a:srgbClr val="222222"/>
                </a:solidFill>
                <a:latin typeface="Times New Roman" pitchFamily="18" charset="0"/>
                <a:ea typeface="Times New Roman"/>
                <a:cs typeface="Times New Roman" pitchFamily="18" charset="0"/>
              </a:rPr>
              <a:t>Кострова</a:t>
            </a:r>
            <a:r>
              <a:rPr lang="ru-RU" sz="1400" dirty="0">
                <a:solidFill>
                  <a:srgbClr val="222222"/>
                </a:solidFill>
                <a:latin typeface="Times New Roman" pitchFamily="18" charset="0"/>
                <a:ea typeface="Times New Roman"/>
                <a:cs typeface="Times New Roman" pitchFamily="18" charset="0"/>
              </a:rPr>
              <a:t> — обложка к книге Т. Павленко «Помогите крокодилу».</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Ольга Романова — обложка к книге Т. Павленко «Рыжий Помпон в зеленой траве».</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Валерия Руднева — обложка к книге Е. </a:t>
            </a:r>
            <a:r>
              <a:rPr lang="ru-RU" sz="1400" dirty="0" err="1">
                <a:solidFill>
                  <a:srgbClr val="222222"/>
                </a:solidFill>
                <a:latin typeface="Times New Roman" pitchFamily="18" charset="0"/>
                <a:ea typeface="Times New Roman"/>
                <a:cs typeface="Times New Roman" pitchFamily="18" charset="0"/>
              </a:rPr>
              <a:t>Овчинниковой</a:t>
            </a:r>
            <a:r>
              <a:rPr lang="ru-RU" sz="1400" dirty="0">
                <a:solidFill>
                  <a:srgbClr val="222222"/>
                </a:solidFill>
                <a:latin typeface="Times New Roman" pitchFamily="18" charset="0"/>
                <a:ea typeface="Times New Roman"/>
                <a:cs typeface="Times New Roman" pitchFamily="18" charset="0"/>
              </a:rPr>
              <a:t> «Сокровище».</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Анна Жукова — обложка к книге О. Васильковой «Сила черного мухомора».</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Вера Егерева — обложка к книге Д. Сиротина «Ты просто выйди».</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Ксения </a:t>
            </a:r>
            <a:r>
              <a:rPr lang="ru-RU" sz="1400" dirty="0" err="1">
                <a:solidFill>
                  <a:srgbClr val="222222"/>
                </a:solidFill>
                <a:latin typeface="Times New Roman" pitchFamily="18" charset="0"/>
                <a:ea typeface="Times New Roman"/>
                <a:cs typeface="Times New Roman" pitchFamily="18" charset="0"/>
              </a:rPr>
              <a:t>Коротеева</a:t>
            </a:r>
            <a:r>
              <a:rPr lang="ru-RU" sz="1400" dirty="0">
                <a:solidFill>
                  <a:srgbClr val="222222"/>
                </a:solidFill>
                <a:latin typeface="Times New Roman" pitchFamily="18" charset="0"/>
                <a:ea typeface="Times New Roman"/>
                <a:cs typeface="Times New Roman" pitchFamily="18" charset="0"/>
              </a:rPr>
              <a:t> — обложка к книге А. </a:t>
            </a:r>
            <a:r>
              <a:rPr lang="ru-RU" sz="1400" dirty="0" err="1">
                <a:solidFill>
                  <a:srgbClr val="222222"/>
                </a:solidFill>
                <a:latin typeface="Times New Roman" pitchFamily="18" charset="0"/>
                <a:ea typeface="Times New Roman"/>
                <a:cs typeface="Times New Roman" pitchFamily="18" charset="0"/>
              </a:rPr>
              <a:t>Вервейко</a:t>
            </a:r>
            <a:r>
              <a:rPr lang="ru-RU" sz="1400" dirty="0">
                <a:solidFill>
                  <a:srgbClr val="222222"/>
                </a:solidFill>
                <a:latin typeface="Times New Roman" pitchFamily="18" charset="0"/>
                <a:ea typeface="Times New Roman"/>
                <a:cs typeface="Times New Roman" pitchFamily="18" charset="0"/>
              </a:rPr>
              <a:t> «Койоты Средней полосы».</a:t>
            </a:r>
            <a:endParaRPr lang="ru-RU" sz="1400" dirty="0">
              <a:latin typeface="Times New Roman" pitchFamily="18" charset="0"/>
              <a:ea typeface="Calibri"/>
              <a:cs typeface="Times New Roman" pitchFamily="18" charset="0"/>
            </a:endParaRPr>
          </a:p>
        </p:txBody>
      </p:sp>
      <p:sp>
        <p:nvSpPr>
          <p:cNvPr id="6" name="Прямоугольник 5"/>
          <p:cNvSpPr/>
          <p:nvPr/>
        </p:nvSpPr>
        <p:spPr>
          <a:xfrm>
            <a:off x="632520" y="4109574"/>
            <a:ext cx="7467872" cy="2301143"/>
          </a:xfrm>
          <a:prstGeom prst="rect">
            <a:avLst/>
          </a:prstGeom>
        </p:spPr>
        <p:txBody>
          <a:bodyPr wrap="square">
            <a:spAutoFit/>
          </a:bodyPr>
          <a:lstStyle/>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Победитель МОРС</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Анна </a:t>
            </a:r>
            <a:r>
              <a:rPr lang="ru-RU" sz="1400" dirty="0" err="1">
                <a:solidFill>
                  <a:srgbClr val="222222"/>
                </a:solidFill>
                <a:latin typeface="Times New Roman" pitchFamily="18" charset="0"/>
                <a:ea typeface="Times New Roman"/>
                <a:cs typeface="Times New Roman" pitchFamily="18" charset="0"/>
              </a:rPr>
              <a:t>Теняева</a:t>
            </a:r>
            <a:r>
              <a:rPr lang="ru-RU" sz="1400" dirty="0">
                <a:solidFill>
                  <a:srgbClr val="222222"/>
                </a:solidFill>
                <a:latin typeface="Times New Roman" pitchFamily="18" charset="0"/>
                <a:ea typeface="Times New Roman"/>
                <a:cs typeface="Times New Roman" pitchFamily="18" charset="0"/>
              </a:rPr>
              <a:t> — обложка к книге Д. Сиротина «Ты просто выйди».</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Книги с обложками – победительницами конкурса «Обложка супер»</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В 2023 году издательство «Белая ворона»/«Albus corvus» выпустило следующие книги с обложками-победительницами: А. Афанасьева «Пазл», М. Малми «На моем зеленом лице все написано», Е. Овчинникова «Сокровища», Л. </a:t>
            </a:r>
            <a:r>
              <a:rPr lang="ru-RU" sz="1400" dirty="0" err="1">
                <a:solidFill>
                  <a:srgbClr val="222222"/>
                </a:solidFill>
                <a:latin typeface="Times New Roman" pitchFamily="18" charset="0"/>
                <a:ea typeface="Times New Roman"/>
                <a:cs typeface="Times New Roman" pitchFamily="18" charset="0"/>
              </a:rPr>
              <a:t>Потапчук</a:t>
            </a:r>
            <a:r>
              <a:rPr lang="ru-RU" sz="1400" dirty="0">
                <a:solidFill>
                  <a:srgbClr val="222222"/>
                </a:solidFill>
                <a:latin typeface="Times New Roman" pitchFamily="18" charset="0"/>
                <a:ea typeface="Times New Roman"/>
                <a:cs typeface="Times New Roman" pitchFamily="18" charset="0"/>
              </a:rPr>
              <a:t> «Проходите, раздевайтесь».</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Второй сезон конкурса будет объявлен в 2024 году.</a:t>
            </a:r>
            <a:endParaRPr lang="ru-RU" sz="1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72275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0"/>
            <a:ext cx="7704856" cy="587853"/>
          </a:xfrm>
          <a:prstGeom prst="rect">
            <a:avLst/>
          </a:prstGeom>
        </p:spPr>
        <p:txBody>
          <a:bodyPr wrap="square">
            <a:spAutoFit/>
          </a:bodyPr>
          <a:lstStyle/>
          <a:p>
            <a:pPr marL="243840" lvl="0">
              <a:lnSpc>
                <a:spcPct val="115000"/>
              </a:lnSpc>
              <a:spcAft>
                <a:spcPts val="120"/>
              </a:spcAft>
            </a:pPr>
            <a:r>
              <a:rPr lang="ru-RU" sz="2800" dirty="0">
                <a:solidFill>
                  <a:srgbClr val="222222"/>
                </a:solidFill>
                <a:latin typeface="Constantia" pitchFamily="18" charset="0"/>
                <a:ea typeface="Times New Roman"/>
                <a:cs typeface="Times New Roman"/>
              </a:rPr>
              <a:t>Премия «Волки на </a:t>
            </a:r>
            <a:r>
              <a:rPr lang="ru-RU" sz="2800" dirty="0" smtClean="0">
                <a:solidFill>
                  <a:srgbClr val="222222"/>
                </a:solidFill>
                <a:latin typeface="Constantia" pitchFamily="18" charset="0"/>
                <a:ea typeface="Times New Roman"/>
                <a:cs typeface="Times New Roman"/>
              </a:rPr>
              <a:t>парашютах» 2023   1 сезон</a:t>
            </a:r>
            <a:endParaRPr lang="ru-RU" sz="2800" dirty="0">
              <a:solidFill>
                <a:prstClr val="black"/>
              </a:solidFill>
              <a:latin typeface="Constantia" pitchFamily="18" charset="0"/>
              <a:ea typeface="Calibri"/>
              <a:cs typeface="Times New Roman"/>
            </a:endParaRPr>
          </a:p>
        </p:txBody>
      </p:sp>
      <p:sp>
        <p:nvSpPr>
          <p:cNvPr id="5" name="Прямоугольник 4"/>
          <p:cNvSpPr/>
          <p:nvPr/>
        </p:nvSpPr>
        <p:spPr>
          <a:xfrm>
            <a:off x="899592" y="1006439"/>
            <a:ext cx="8244408" cy="4144211"/>
          </a:xfrm>
          <a:prstGeom prst="rect">
            <a:avLst/>
          </a:prstGeom>
        </p:spPr>
        <p:txBody>
          <a:bodyPr wrap="square">
            <a:spAutoFit/>
          </a:bodyPr>
          <a:lstStyle/>
          <a:p>
            <a:pPr marL="243840">
              <a:lnSpc>
                <a:spcPct val="115000"/>
              </a:lnSpc>
              <a:spcAft>
                <a:spcPts val="120"/>
              </a:spcAft>
            </a:pPr>
            <a:r>
              <a:rPr lang="ru-RU" sz="1200" dirty="0">
                <a:solidFill>
                  <a:srgbClr val="222222"/>
                </a:solidFill>
                <a:latin typeface="Times New Roman" pitchFamily="18" charset="0"/>
                <a:ea typeface="Times New Roman"/>
                <a:cs typeface="Times New Roman" pitchFamily="18" charset="0"/>
              </a:rPr>
              <a:t>Премия «Волки на парашютах» — ежегодная премия для писателей, создающих оригинальные художественные произведения высокого качества для детей и подростков.</a:t>
            </a:r>
            <a:endParaRPr lang="ru-RU" sz="1200" dirty="0">
              <a:latin typeface="Times New Roman" pitchFamily="18" charset="0"/>
              <a:ea typeface="Calibri"/>
              <a:cs typeface="Times New Roman" pitchFamily="18" charset="0"/>
            </a:endParaRPr>
          </a:p>
          <a:p>
            <a:pPr marL="243840">
              <a:lnSpc>
                <a:spcPct val="115000"/>
              </a:lnSpc>
              <a:spcAft>
                <a:spcPts val="120"/>
              </a:spcAft>
            </a:pPr>
            <a:r>
              <a:rPr lang="ru-RU" sz="1200" dirty="0">
                <a:solidFill>
                  <a:srgbClr val="222222"/>
                </a:solidFill>
                <a:latin typeface="Times New Roman" pitchFamily="18" charset="0"/>
                <a:ea typeface="Times New Roman"/>
                <a:cs typeface="Times New Roman" pitchFamily="18" charset="0"/>
              </a:rPr>
              <a:t>В 2023 году в издательстве «Чёрная речка» открылась редакция «Волки на парашютах», которую возглавила Ася Петрова — известный детский писатель, признанный переводчик французской литературы, доцент СПбГУ.</a:t>
            </a:r>
            <a:endParaRPr lang="ru-RU" sz="1200" dirty="0">
              <a:latin typeface="Times New Roman" pitchFamily="18" charset="0"/>
              <a:ea typeface="Calibri"/>
              <a:cs typeface="Times New Roman" pitchFamily="18" charset="0"/>
            </a:endParaRPr>
          </a:p>
          <a:p>
            <a:pPr marL="243840">
              <a:lnSpc>
                <a:spcPct val="115000"/>
              </a:lnSpc>
              <a:spcAft>
                <a:spcPts val="120"/>
              </a:spcAft>
            </a:pPr>
            <a:r>
              <a:rPr lang="ru-RU" sz="1200" dirty="0">
                <a:solidFill>
                  <a:srgbClr val="222222"/>
                </a:solidFill>
                <a:latin typeface="Times New Roman" pitchFamily="18" charset="0"/>
                <a:ea typeface="Times New Roman"/>
                <a:cs typeface="Times New Roman" pitchFamily="18" charset="0"/>
              </a:rPr>
              <a:t>Редакция строит свою деятельность вокруг идеи, заложенной Асей Петровой в сборнике рассказов «Волки на парашютах», который увидел свет в 2011 году. Это идея парашюта — помощи родителям и подросткам. Редакция работает в направлениях: развивающие книги для малышей, иллюстрированные сказки, классика детской поэзии, современная детская литература, </a:t>
            </a:r>
            <a:r>
              <a:rPr lang="ru-RU" sz="1200" dirty="0" err="1">
                <a:solidFill>
                  <a:srgbClr val="222222"/>
                </a:solidFill>
                <a:latin typeface="Times New Roman" pitchFamily="18" charset="0"/>
                <a:ea typeface="Times New Roman"/>
                <a:cs typeface="Times New Roman" pitchFamily="18" charset="0"/>
              </a:rPr>
              <a:t>автофикшн</a:t>
            </a:r>
            <a:r>
              <a:rPr lang="ru-RU" sz="1200" dirty="0">
                <a:solidFill>
                  <a:srgbClr val="222222"/>
                </a:solidFill>
                <a:latin typeface="Times New Roman" pitchFamily="18" charset="0"/>
                <a:ea typeface="Times New Roman"/>
                <a:cs typeface="Times New Roman" pitchFamily="18" charset="0"/>
              </a:rPr>
              <a:t> и нон-фикшн для родителей.</a:t>
            </a:r>
            <a:endParaRPr lang="ru-RU" sz="1200" dirty="0">
              <a:latin typeface="Times New Roman" pitchFamily="18" charset="0"/>
              <a:ea typeface="Calibri"/>
              <a:cs typeface="Times New Roman" pitchFamily="18" charset="0"/>
            </a:endParaRPr>
          </a:p>
          <a:p>
            <a:pPr marL="243840">
              <a:lnSpc>
                <a:spcPct val="115000"/>
              </a:lnSpc>
              <a:spcAft>
                <a:spcPts val="120"/>
              </a:spcAft>
            </a:pPr>
            <a:r>
              <a:rPr lang="ru-RU" sz="1200" dirty="0">
                <a:solidFill>
                  <a:srgbClr val="222222"/>
                </a:solidFill>
                <a:latin typeface="Times New Roman" pitchFamily="18" charset="0"/>
                <a:ea typeface="Times New Roman"/>
                <a:cs typeface="Times New Roman" pitchFamily="18" charset="0"/>
              </a:rPr>
              <a:t>В 2023 году коллектив редакции, писатель Елена Черникова, издательство Омега-Л, книжный интернет-магазин bmm.ru, частные спонсоры объявили о проведении ежегодной премии «Волки на парашютах» для детских писателей</a:t>
            </a:r>
            <a:r>
              <a:rPr lang="ru-RU" sz="1200" dirty="0" smtClean="0">
                <a:solidFill>
                  <a:srgbClr val="222222"/>
                </a:solidFill>
                <a:latin typeface="Times New Roman" pitchFamily="18" charset="0"/>
                <a:ea typeface="Times New Roman"/>
                <a:cs typeface="Times New Roman" pitchFamily="18" charset="0"/>
              </a:rPr>
              <a:t>.</a:t>
            </a: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«Самый крутой детский роман, который захотят прочитать </a:t>
            </a:r>
            <a:r>
              <a:rPr lang="ru-RU" sz="1400" b="1" dirty="0" smtClean="0">
                <a:solidFill>
                  <a:srgbClr val="222222"/>
                </a:solidFill>
                <a:latin typeface="Times New Roman" pitchFamily="18" charset="0"/>
                <a:ea typeface="Times New Roman"/>
                <a:cs typeface="Times New Roman" pitchFamily="18" charset="0"/>
              </a:rPr>
              <a:t>все». Лауреаты </a:t>
            </a:r>
          </a:p>
          <a:p>
            <a:pPr>
              <a:spcBef>
                <a:spcPts val="600"/>
              </a:spcBef>
              <a:spcAft>
                <a:spcPts val="600"/>
              </a:spcAft>
            </a:pPr>
            <a:r>
              <a:rPr lang="ru-RU" sz="1400" dirty="0" smtClean="0">
                <a:solidFill>
                  <a:srgbClr val="222222"/>
                </a:solidFill>
                <a:latin typeface="Times New Roman" pitchFamily="18" charset="0"/>
                <a:ea typeface="Times New Roman"/>
                <a:cs typeface="Times New Roman" pitchFamily="18" charset="0"/>
              </a:rPr>
              <a:t>1  место. Сиротин </a:t>
            </a:r>
            <a:r>
              <a:rPr lang="ru-RU" sz="1400" dirty="0">
                <a:solidFill>
                  <a:srgbClr val="222222"/>
                </a:solidFill>
                <a:latin typeface="Times New Roman" pitchFamily="18" charset="0"/>
                <a:ea typeface="Times New Roman"/>
                <a:cs typeface="Times New Roman" pitchFamily="18" charset="0"/>
              </a:rPr>
              <a:t>Дмитрий </a:t>
            </a:r>
            <a:r>
              <a:rPr lang="ru-RU" sz="1400" dirty="0" smtClean="0">
                <a:solidFill>
                  <a:srgbClr val="222222"/>
                </a:solidFill>
                <a:latin typeface="Times New Roman" pitchFamily="18" charset="0"/>
                <a:ea typeface="Times New Roman"/>
                <a:cs typeface="Times New Roman" pitchFamily="18" charset="0"/>
              </a:rPr>
              <a:t>«</a:t>
            </a:r>
            <a:r>
              <a:rPr lang="ru-RU" sz="1400" dirty="0" err="1">
                <a:solidFill>
                  <a:srgbClr val="222222"/>
                </a:solidFill>
                <a:latin typeface="Times New Roman" pitchFamily="18" charset="0"/>
                <a:ea typeface="Times New Roman"/>
                <a:cs typeface="Times New Roman" pitchFamily="18" charset="0"/>
              </a:rPr>
              <a:t>Крибле</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крабле</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бумс</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2  место.  </a:t>
            </a:r>
            <a:r>
              <a:rPr lang="ru-RU" sz="1400" dirty="0">
                <a:solidFill>
                  <a:srgbClr val="222222"/>
                </a:solidFill>
                <a:latin typeface="Times New Roman" pitchFamily="18" charset="0"/>
                <a:ea typeface="Times New Roman"/>
                <a:cs typeface="Times New Roman" pitchFamily="18" charset="0"/>
              </a:rPr>
              <a:t>Евгения Русинова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Лиза и гений из шкафа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3  место.  </a:t>
            </a:r>
            <a:r>
              <a:rPr lang="ru-RU" sz="1400" dirty="0">
                <a:solidFill>
                  <a:srgbClr val="222222"/>
                </a:solidFill>
                <a:latin typeface="Times New Roman" pitchFamily="18" charset="0"/>
                <a:ea typeface="Times New Roman"/>
                <a:cs typeface="Times New Roman" pitchFamily="18" charset="0"/>
              </a:rPr>
              <a:t>Екатерина Сиротина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Водоворот</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endParaRPr lang="ru-RU" sz="1400" b="1" dirty="0">
              <a:latin typeface="Times New Roman" pitchFamily="18" charset="0"/>
              <a:ea typeface="Calibri"/>
              <a:cs typeface="Times New Roman" pitchFamily="18" charset="0"/>
            </a:endParaRPr>
          </a:p>
          <a:p>
            <a:pPr marL="243840">
              <a:lnSpc>
                <a:spcPct val="115000"/>
              </a:lnSpc>
              <a:spcAft>
                <a:spcPts val="120"/>
              </a:spcAft>
            </a:pPr>
            <a:endParaRPr lang="ru-RU" sz="1400" dirty="0">
              <a:latin typeface="Times New Roman" pitchFamily="18" charset="0"/>
              <a:ea typeface="Calibri"/>
              <a:cs typeface="Times New Roman" pitchFamily="18" charset="0"/>
            </a:endParaRPr>
          </a:p>
        </p:txBody>
      </p:sp>
      <p:sp>
        <p:nvSpPr>
          <p:cNvPr id="6" name="Прямоугольник 5"/>
          <p:cNvSpPr/>
          <p:nvPr/>
        </p:nvSpPr>
        <p:spPr>
          <a:xfrm>
            <a:off x="899592" y="4653136"/>
            <a:ext cx="4628306" cy="1967718"/>
          </a:xfrm>
          <a:prstGeom prst="rect">
            <a:avLst/>
          </a:prstGeom>
        </p:spPr>
        <p:txBody>
          <a:bodyPr wrap="square">
            <a:spAutoFit/>
          </a:bodyPr>
          <a:lstStyle/>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Шорт-лист</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Котова Татьяна </a:t>
            </a:r>
            <a:r>
              <a:rPr lang="ru-RU" sz="1400" dirty="0" smtClean="0">
                <a:solidFill>
                  <a:srgbClr val="222222"/>
                </a:solidFill>
                <a:latin typeface="Times New Roman" pitchFamily="18" charset="0"/>
                <a:ea typeface="Times New Roman"/>
                <a:cs typeface="Times New Roman" pitchFamily="18" charset="0"/>
              </a:rPr>
              <a:t>«Опасный </a:t>
            </a:r>
            <a:r>
              <a:rPr lang="ru-RU" sz="1400" dirty="0">
                <a:solidFill>
                  <a:srgbClr val="222222"/>
                </a:solidFill>
                <a:latin typeface="Times New Roman" pitchFamily="18" charset="0"/>
                <a:ea typeface="Times New Roman"/>
                <a:cs typeface="Times New Roman" pitchFamily="18" charset="0"/>
              </a:rPr>
              <a:t>район</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latin typeface="Times New Roman" pitchFamily="18" charset="0"/>
                <a:ea typeface="Times New Roman"/>
                <a:cs typeface="Times New Roman" pitchFamily="18" charset="0"/>
              </a:rPr>
              <a:t>Русинова Евгения</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«Лиза и гений из шкафа</a:t>
            </a:r>
            <a:r>
              <a:rPr lang="ru-RU" sz="1400" dirty="0" smtClean="0">
                <a:solidFill>
                  <a:srgbClr val="222222"/>
                </a:solidFill>
                <a:latin typeface="Times New Roman" pitchFamily="18" charset="0"/>
                <a:ea typeface="Times New Roman"/>
                <a:cs typeface="Times New Roman" pitchFamily="18" charset="0"/>
              </a:rPr>
              <a:t>»</a:t>
            </a:r>
          </a:p>
          <a:p>
            <a:pPr lvl="0">
              <a:lnSpc>
                <a:spcPct val="115000"/>
              </a:lnSpc>
              <a:spcAft>
                <a:spcPts val="120"/>
              </a:spcAft>
              <a:buSzPts val="1000"/>
              <a:tabLst>
                <a:tab pos="457200" algn="l"/>
              </a:tabLst>
            </a:pPr>
            <a:r>
              <a:rPr lang="ru-RU" sz="1400" dirty="0" err="1" smtClean="0">
                <a:solidFill>
                  <a:srgbClr val="222222"/>
                </a:solidFill>
                <a:latin typeface="Times New Roman" pitchFamily="18" charset="0"/>
                <a:ea typeface="Times New Roman"/>
                <a:cs typeface="Times New Roman" pitchFamily="18" charset="0"/>
              </a:rPr>
              <a:t>Райнеш</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Евгения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Феи на твоей стороне</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latin typeface="Times New Roman" pitchFamily="18" charset="0"/>
                <a:ea typeface="Times New Roman"/>
                <a:cs typeface="Times New Roman" pitchFamily="18" charset="0"/>
              </a:rPr>
              <a:t>Сиротин Дмитрий </a:t>
            </a:r>
            <a:r>
              <a:rPr lang="ru-RU" sz="1400" dirty="0" smtClean="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Крибле</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крабле</a:t>
            </a:r>
            <a:r>
              <a:rPr lang="ru-RU" sz="1400" dirty="0">
                <a:solidFill>
                  <a:srgbClr val="222222"/>
                </a:solidFill>
                <a:latin typeface="Times New Roman" pitchFamily="18" charset="0"/>
                <a:ea typeface="Times New Roman"/>
                <a:cs typeface="Times New Roman" pitchFamily="18" charset="0"/>
              </a:rPr>
              <a:t>, </a:t>
            </a:r>
            <a:r>
              <a:rPr lang="ru-RU" sz="1400" dirty="0" err="1">
                <a:solidFill>
                  <a:srgbClr val="222222"/>
                </a:solidFill>
                <a:latin typeface="Times New Roman" pitchFamily="18" charset="0"/>
                <a:ea typeface="Times New Roman"/>
                <a:cs typeface="Times New Roman" pitchFamily="18" charset="0"/>
              </a:rPr>
              <a:t>бумс</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Сиротина Екатерина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Водоворот</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Томах Татьяна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Река другой стороны</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80" t="11464" r="22455" b="12400"/>
          <a:stretch/>
        </p:blipFill>
        <p:spPr bwMode="auto">
          <a:xfrm>
            <a:off x="0" y="96045"/>
            <a:ext cx="1269035" cy="18207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381" y="4229050"/>
            <a:ext cx="3521454" cy="217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63689" y="558314"/>
            <a:ext cx="7128791" cy="584775"/>
          </a:xfrm>
          <a:prstGeom prst="rect">
            <a:avLst/>
          </a:prstGeom>
        </p:spPr>
        <p:txBody>
          <a:bodyPr wrap="square">
            <a:spAutoFit/>
          </a:bodyPr>
          <a:lstStyle/>
          <a:p>
            <a:r>
              <a:rPr lang="en-US" sz="1600" dirty="0">
                <a:hlinkClick r:id="rId4"/>
              </a:rPr>
              <a:t>https://</a:t>
            </a:r>
            <a:r>
              <a:rPr lang="en-US" sz="1600" dirty="0" smtClean="0">
                <a:hlinkClick r:id="rId4"/>
              </a:rPr>
              <a:t>godliteratury.ru/articles/2023/12/03/volki-na-parashiutah-nashli-hoziaev</a:t>
            </a:r>
            <a:endParaRPr lang="ru-RU" sz="1600" dirty="0" smtClean="0"/>
          </a:p>
          <a:p>
            <a:endParaRPr lang="ru-RU" sz="1600" dirty="0"/>
          </a:p>
        </p:txBody>
      </p:sp>
    </p:spTree>
    <p:extLst>
      <p:ext uri="{BB962C8B-B14F-4D97-AF65-F5344CB8AC3E}">
        <p14:creationId xmlns:p14="http://schemas.microsoft.com/office/powerpoint/2010/main" val="3262872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27784" y="198850"/>
            <a:ext cx="5364088" cy="954107"/>
          </a:xfrm>
          <a:prstGeom prst="rect">
            <a:avLst/>
          </a:prstGeom>
        </p:spPr>
        <p:txBody>
          <a:bodyPr wrap="square">
            <a:spAutoFit/>
          </a:bodyPr>
          <a:lstStyle/>
          <a:p>
            <a:pPr algn="ctr"/>
            <a:r>
              <a:rPr lang="ru-RU" sz="2800" dirty="0">
                <a:latin typeface="Constantia" pitchFamily="18" charset="0"/>
                <a:cs typeface="Times New Roman" pitchFamily="18" charset="0"/>
              </a:rPr>
              <a:t>Литературный </a:t>
            </a:r>
            <a:r>
              <a:rPr lang="ru-RU" sz="2800" dirty="0" smtClean="0">
                <a:latin typeface="Constantia" pitchFamily="18" charset="0"/>
                <a:cs typeface="Times New Roman" pitchFamily="18" charset="0"/>
              </a:rPr>
              <a:t>конкурс</a:t>
            </a:r>
          </a:p>
          <a:p>
            <a:pPr algn="ctr"/>
            <a:r>
              <a:rPr lang="ru-RU" sz="2800" dirty="0" smtClean="0">
                <a:latin typeface="Constantia" pitchFamily="18" charset="0"/>
                <a:cs typeface="Times New Roman" pitchFamily="18" charset="0"/>
              </a:rPr>
              <a:t> </a:t>
            </a:r>
            <a:r>
              <a:rPr lang="ru-RU" sz="2800" dirty="0">
                <a:latin typeface="Constantia" pitchFamily="18" charset="0"/>
                <a:cs typeface="Times New Roman" pitchFamily="18" charset="0"/>
              </a:rPr>
              <a:t>«Доживём до понедельника»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9118"/>
            <a:ext cx="2261892" cy="14276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339752" y="1844824"/>
            <a:ext cx="6264696" cy="3200876"/>
          </a:xfrm>
          <a:prstGeom prst="rect">
            <a:avLst/>
          </a:prstGeom>
        </p:spPr>
        <p:txBody>
          <a:bodyPr wrap="square">
            <a:spAutoFit/>
          </a:bodyPr>
          <a:lstStyle/>
          <a:p>
            <a:pPr algn="just">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Литературный конкурс «Доживём до понедельника» учреждён порталом «</a:t>
            </a:r>
            <a:r>
              <a:rPr lang="ru-RU" sz="1400" dirty="0" err="1">
                <a:solidFill>
                  <a:srgbClr val="222222"/>
                </a:solidFill>
                <a:latin typeface="Times New Roman" pitchFamily="18" charset="0"/>
                <a:ea typeface="Times New Roman"/>
                <a:cs typeface="Times New Roman" pitchFamily="18" charset="0"/>
              </a:rPr>
              <a:t>ГодЛитературы.РФ</a:t>
            </a:r>
            <a:r>
              <a:rPr lang="ru-RU" sz="1400" dirty="0">
                <a:solidFill>
                  <a:srgbClr val="222222"/>
                </a:solidFill>
                <a:latin typeface="Times New Roman" pitchFamily="18" charset="0"/>
                <a:ea typeface="Times New Roman"/>
                <a:cs typeface="Times New Roman" pitchFamily="18" charset="0"/>
              </a:rPr>
              <a:t>» и Ассоциацией союзов писателей и издателей России (АСПИР) в 2023-м, указом Президента России объявленном Годом педагога и наставника.</a:t>
            </a:r>
            <a:endParaRPr lang="ru-RU" sz="1400" dirty="0">
              <a:latin typeface="Times New Roman" pitchFamily="18" charset="0"/>
              <a:ea typeface="Times New Roman"/>
              <a:cs typeface="Times New Roman" pitchFamily="18" charset="0"/>
            </a:endParaRPr>
          </a:p>
          <a:p>
            <a:pPr algn="just">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О новом литературном конкурсе было объявлено на международной книжной ярмарке «NON/FICTIO№ ВЕСНА – 2023» (Москва). Презентация состоялась 6 апреля 2023 года. В ней приняли участие писатель, лауреат Государственной премии </a:t>
            </a:r>
            <a:r>
              <a:rPr lang="ru-RU" sz="1400" u="sng" dirty="0">
                <a:solidFill>
                  <a:srgbClr val="EA6057"/>
                </a:solidFill>
                <a:latin typeface="Times New Roman" pitchFamily="18" charset="0"/>
                <a:ea typeface="Times New Roman"/>
                <a:cs typeface="Times New Roman" pitchFamily="18" charset="0"/>
                <a:hlinkClick r:id="rId3" tooltip="Basinskij-Pavel.jpg"/>
              </a:rPr>
              <a:t>Павел </a:t>
            </a:r>
            <a:r>
              <a:rPr lang="ru-RU" sz="1400" u="sng" dirty="0" err="1">
                <a:solidFill>
                  <a:srgbClr val="EA6057"/>
                </a:solidFill>
                <a:latin typeface="Times New Roman" pitchFamily="18" charset="0"/>
                <a:ea typeface="Times New Roman"/>
                <a:cs typeface="Times New Roman" pitchFamily="18" charset="0"/>
                <a:hlinkClick r:id="rId3" tooltip="Basinskij-Pavel.jpg"/>
              </a:rPr>
              <a:t>Басинский</a:t>
            </a:r>
            <a:r>
              <a:rPr lang="ru-RU" sz="1400" dirty="0">
                <a:solidFill>
                  <a:srgbClr val="222222"/>
                </a:solidFill>
                <a:latin typeface="Times New Roman" pitchFamily="18" charset="0"/>
                <a:ea typeface="Times New Roman"/>
                <a:cs typeface="Times New Roman" pitchFamily="18" charset="0"/>
              </a:rPr>
              <a:t>; писатель, председатель АСПИР </a:t>
            </a:r>
            <a:r>
              <a:rPr lang="ru-RU" sz="1400" u="sng" dirty="0">
                <a:solidFill>
                  <a:srgbClr val="EA6057"/>
                </a:solidFill>
                <a:latin typeface="Times New Roman" pitchFamily="18" charset="0"/>
                <a:ea typeface="Times New Roman"/>
                <a:cs typeface="Times New Roman" pitchFamily="18" charset="0"/>
                <a:hlinkClick r:id="rId4" tooltip="Sergej-SHargunov.jpg"/>
              </a:rPr>
              <a:t>Сергей </a:t>
            </a:r>
            <a:r>
              <a:rPr lang="ru-RU" sz="1400" u="sng" dirty="0" err="1">
                <a:solidFill>
                  <a:srgbClr val="EA6057"/>
                </a:solidFill>
                <a:latin typeface="Times New Roman" pitchFamily="18" charset="0"/>
                <a:ea typeface="Times New Roman"/>
                <a:cs typeface="Times New Roman" pitchFamily="18" charset="0"/>
                <a:hlinkClick r:id="rId4" tooltip="Sergej-SHargunov.jpg"/>
              </a:rPr>
              <a:t>Шаргунов</a:t>
            </a:r>
            <a:r>
              <a:rPr lang="ru-RU" sz="1400" dirty="0">
                <a:solidFill>
                  <a:srgbClr val="222222"/>
                </a:solidFill>
                <a:latin typeface="Times New Roman" pitchFamily="18" charset="0"/>
                <a:ea typeface="Times New Roman"/>
                <a:cs typeface="Times New Roman" pitchFamily="18" charset="0"/>
              </a:rPr>
              <a:t>; главный редактор издательства </a:t>
            </a:r>
            <a:r>
              <a:rPr lang="ru-RU" sz="1400" dirty="0" err="1">
                <a:solidFill>
                  <a:srgbClr val="222222"/>
                </a:solidFill>
                <a:latin typeface="Times New Roman" pitchFamily="18" charset="0"/>
                <a:ea typeface="Times New Roman"/>
                <a:cs typeface="Times New Roman" pitchFamily="18" charset="0"/>
              </a:rPr>
              <a:t>Metamorphoses</a:t>
            </a:r>
            <a:r>
              <a:rPr lang="ru-RU" sz="1400" dirty="0">
                <a:solidFill>
                  <a:srgbClr val="222222"/>
                </a:solidFill>
                <a:latin typeface="Times New Roman" pitchFamily="18" charset="0"/>
                <a:ea typeface="Times New Roman"/>
                <a:cs typeface="Times New Roman" pitchFamily="18" charset="0"/>
              </a:rPr>
              <a:t> Инна Моисеева; писатель Людмила Прохорова; писатель, учитель литературы Татьяна Шипилова. Модератором выступил шеф-редактор портала «</a:t>
            </a:r>
            <a:r>
              <a:rPr lang="ru-RU" sz="1400" dirty="0" err="1">
                <a:solidFill>
                  <a:srgbClr val="222222"/>
                </a:solidFill>
                <a:latin typeface="Times New Roman" pitchFamily="18" charset="0"/>
                <a:ea typeface="Times New Roman"/>
                <a:cs typeface="Times New Roman" pitchFamily="18" charset="0"/>
              </a:rPr>
              <a:t>ГодЛитературы.РФ</a:t>
            </a:r>
            <a:r>
              <a:rPr lang="ru-RU" sz="1400" dirty="0">
                <a:solidFill>
                  <a:srgbClr val="222222"/>
                </a:solidFill>
                <a:latin typeface="Times New Roman" pitchFamily="18" charset="0"/>
                <a:ea typeface="Times New Roman"/>
                <a:cs typeface="Times New Roman" pitchFamily="18" charset="0"/>
              </a:rPr>
              <a:t>», писатель и переводчик </a:t>
            </a:r>
            <a:r>
              <a:rPr lang="ru-RU" sz="1400" u="sng" dirty="0">
                <a:solidFill>
                  <a:srgbClr val="EA6057"/>
                </a:solidFill>
                <a:latin typeface="Times New Roman" pitchFamily="18" charset="0"/>
                <a:ea typeface="Times New Roman"/>
                <a:cs typeface="Times New Roman" pitchFamily="18" charset="0"/>
                <a:hlinkClick r:id="rId5" tooltip="Визель Михаил Яковлевич"/>
              </a:rPr>
              <a:t>Михаил </a:t>
            </a:r>
            <a:r>
              <a:rPr lang="ru-RU" sz="1400" u="sng" dirty="0" err="1">
                <a:solidFill>
                  <a:srgbClr val="EA6057"/>
                </a:solidFill>
                <a:latin typeface="Times New Roman" pitchFamily="18" charset="0"/>
                <a:ea typeface="Times New Roman"/>
                <a:cs typeface="Times New Roman" pitchFamily="18" charset="0"/>
                <a:hlinkClick r:id="rId5" tooltip="Визель Михаил Яковлевич"/>
              </a:rPr>
              <a:t>Визель</a:t>
            </a:r>
            <a:r>
              <a:rPr lang="ru-RU" sz="1400" dirty="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Times New Roman"/>
              <a:cs typeface="Times New Roman" pitchFamily="18" charset="0"/>
            </a:endParaRPr>
          </a:p>
          <a:p>
            <a:pPr algn="just">
              <a:spcBef>
                <a:spcPts val="600"/>
              </a:spcBef>
              <a:spcAft>
                <a:spcPts val="600"/>
              </a:spcAft>
            </a:pPr>
            <a:r>
              <a:rPr lang="ru-RU" sz="1400" dirty="0">
                <a:solidFill>
                  <a:srgbClr val="222222"/>
                </a:solidFill>
                <a:latin typeface="Times New Roman" pitchFamily="18" charset="0"/>
                <a:ea typeface="Times New Roman"/>
                <a:cs typeface="Times New Roman" pitchFamily="18" charset="0"/>
              </a:rPr>
              <a:t>Все этапы конкурса освещаются на страницах портала «</a:t>
            </a:r>
            <a:r>
              <a:rPr lang="ru-RU" sz="1400" dirty="0" err="1">
                <a:solidFill>
                  <a:srgbClr val="222222"/>
                </a:solidFill>
                <a:latin typeface="Times New Roman" pitchFamily="18" charset="0"/>
                <a:ea typeface="Times New Roman"/>
                <a:cs typeface="Times New Roman" pitchFamily="18" charset="0"/>
              </a:rPr>
              <a:t>ГодЛитературы.РФ</a:t>
            </a:r>
            <a:r>
              <a:rPr lang="ru-RU" sz="1400" dirty="0">
                <a:solidFill>
                  <a:srgbClr val="222222"/>
                </a:solidFill>
                <a:latin typeface="Times New Roman" pitchFamily="18" charset="0"/>
                <a:ea typeface="Times New Roman"/>
                <a:cs typeface="Times New Roman" pitchFamily="18" charset="0"/>
              </a:rPr>
              <a:t>».</a:t>
            </a:r>
            <a:endParaRPr lang="ru-RU" sz="1400" dirty="0">
              <a:effectLst/>
              <a:latin typeface="Times New Roman" pitchFamily="18" charset="0"/>
              <a:ea typeface="Times New Roman"/>
              <a:cs typeface="Times New Roman" pitchFamily="18" charset="0"/>
            </a:endParaRPr>
          </a:p>
        </p:txBody>
      </p:sp>
      <p:sp>
        <p:nvSpPr>
          <p:cNvPr id="7" name="Прямоугольник 6"/>
          <p:cNvSpPr/>
          <p:nvPr/>
        </p:nvSpPr>
        <p:spPr>
          <a:xfrm>
            <a:off x="3131840" y="1121242"/>
            <a:ext cx="5868652" cy="615553"/>
          </a:xfrm>
          <a:prstGeom prst="rect">
            <a:avLst/>
          </a:prstGeom>
        </p:spPr>
        <p:txBody>
          <a:bodyPr wrap="square">
            <a:spAutoFit/>
          </a:bodyPr>
          <a:lstStyle/>
          <a:p>
            <a:r>
              <a:rPr lang="en-US" sz="1600" dirty="0">
                <a:hlinkClick r:id="rId6"/>
              </a:rPr>
              <a:t>https://aspi-russia.ru/contests/dozhivem-do-ponedelnika</a:t>
            </a:r>
            <a:r>
              <a:rPr lang="en-US" sz="1600" dirty="0" smtClean="0">
                <a:hlinkClick r:id="rId6"/>
              </a:rPr>
              <a:t>/</a:t>
            </a:r>
            <a:endParaRPr lang="ru-RU" sz="1600" dirty="0" smtClean="0"/>
          </a:p>
          <a:p>
            <a:endParaRPr lang="ru-RU" dirty="0"/>
          </a:p>
        </p:txBody>
      </p:sp>
    </p:spTree>
    <p:extLst>
      <p:ext uri="{BB962C8B-B14F-4D97-AF65-F5344CB8AC3E}">
        <p14:creationId xmlns:p14="http://schemas.microsoft.com/office/powerpoint/2010/main" val="3198394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771800" y="332656"/>
            <a:ext cx="6120680" cy="6340197"/>
          </a:xfrm>
          <a:prstGeom prst="rect">
            <a:avLst/>
          </a:prstGeom>
        </p:spPr>
        <p:txBody>
          <a:bodyPr wrap="square">
            <a:spAutoFit/>
          </a:bodyPr>
          <a:lstStyle/>
          <a:p>
            <a:pPr algn="just"/>
            <a:r>
              <a:rPr lang="ru-RU" sz="1400" b="1" dirty="0">
                <a:latin typeface="Times New Roman" pitchFamily="18" charset="0"/>
                <a:cs typeface="Times New Roman" pitchFamily="18" charset="0"/>
              </a:rPr>
              <a:t>Победители </a:t>
            </a:r>
            <a:r>
              <a:rPr lang="ru-RU" sz="1400" b="1" dirty="0" smtClean="0">
                <a:latin typeface="Times New Roman" pitchFamily="18" charset="0"/>
                <a:cs typeface="Times New Roman" pitchFamily="18" charset="0"/>
              </a:rPr>
              <a:t>конкурса</a:t>
            </a:r>
          </a:p>
          <a:p>
            <a:pPr algn="just"/>
            <a:endParaRPr lang="ru-RU" sz="1400" b="1"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1 место </a:t>
            </a: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Валентин </a:t>
            </a:r>
            <a:r>
              <a:rPr lang="ru-RU" sz="1400" b="1" dirty="0" smtClean="0">
                <a:latin typeface="Times New Roman" pitchFamily="18" charset="0"/>
                <a:cs typeface="Times New Roman" pitchFamily="18" charset="0"/>
              </a:rPr>
              <a:t>Юрьев</a:t>
            </a:r>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«Малахитовый </a:t>
            </a:r>
            <a:r>
              <a:rPr lang="ru-RU" sz="1400" b="1" dirty="0">
                <a:latin typeface="Times New Roman" pitchFamily="18" charset="0"/>
                <a:cs typeface="Times New Roman" pitchFamily="18" charset="0"/>
              </a:rPr>
              <a:t>«Кунгур</a:t>
            </a:r>
            <a:r>
              <a:rPr lang="ru-RU" sz="1400" b="1" dirty="0" smtClean="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Э</a:t>
            </a:r>
            <a:r>
              <a:rPr lang="ru-RU" sz="1400" dirty="0" smtClean="0">
                <a:latin typeface="Times New Roman" pitchFamily="18" charset="0"/>
                <a:cs typeface="Times New Roman" pitchFamily="18" charset="0"/>
              </a:rPr>
              <a:t>то</a:t>
            </a:r>
            <a:r>
              <a:rPr lang="ru-RU" sz="1400" dirty="0">
                <a:latin typeface="Times New Roman" pitchFamily="18" charset="0"/>
                <a:cs typeface="Times New Roman" pitchFamily="18" charset="0"/>
              </a:rPr>
              <a:t>, по мнению Алексея Варламова, «мастерски написанный рассказ с достаточно неожиданной кульминацией. Автор ухватывает бытовые подробности, создает зримый вещественный мир. Проработанные образы, завершенная сюжетная целостность</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2 место </a:t>
            </a: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Владимир </a:t>
            </a:r>
            <a:r>
              <a:rPr lang="ru-RU" sz="1400" b="1" dirty="0" smtClean="0">
                <a:latin typeface="Times New Roman" pitchFamily="18" charset="0"/>
                <a:cs typeface="Times New Roman" pitchFamily="18" charset="0"/>
              </a:rPr>
              <a:t>Фиалковский</a:t>
            </a:r>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a:t>
            </a:r>
            <a:r>
              <a:rPr lang="ru-RU" sz="1400" b="1" dirty="0" err="1" smtClean="0">
                <a:latin typeface="Times New Roman" pitchFamily="18" charset="0"/>
                <a:cs typeface="Times New Roman" pitchFamily="18" charset="0"/>
              </a:rPr>
              <a:t>Нестраховой</a:t>
            </a:r>
            <a:r>
              <a:rPr lang="ru-RU" sz="1400" b="1" dirty="0" smtClean="0">
                <a:latin typeface="Times New Roman" pitchFamily="18" charset="0"/>
                <a:cs typeface="Times New Roman" pitchFamily="18" charset="0"/>
              </a:rPr>
              <a:t> </a:t>
            </a:r>
            <a:r>
              <a:rPr lang="ru-RU" sz="1400" b="1" dirty="0">
                <a:latin typeface="Times New Roman" pitchFamily="18" charset="0"/>
                <a:cs typeface="Times New Roman" pitchFamily="18" charset="0"/>
              </a:rPr>
              <a:t>случай кота Моисея» </a:t>
            </a:r>
            <a:endParaRPr lang="ru-RU" sz="1400" b="1" dirty="0" smtClean="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И</a:t>
            </a:r>
            <a:r>
              <a:rPr lang="ru-RU" sz="1400" dirty="0" smtClean="0">
                <a:latin typeface="Times New Roman" pitchFamily="18" charset="0"/>
                <a:cs typeface="Times New Roman" pitchFamily="18" charset="0"/>
              </a:rPr>
              <a:t>стория </a:t>
            </a:r>
            <a:r>
              <a:rPr lang="ru-RU" sz="1400" dirty="0">
                <a:latin typeface="Times New Roman" pitchFamily="18" charset="0"/>
                <a:cs typeface="Times New Roman" pitchFamily="18" charset="0"/>
              </a:rPr>
              <a:t>про современного «географа, глобус пропившего» — только здесь «квартиру спалившего». Очень смешно и немного грустно. Мягкая ирония по отношению к главному герою</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3 место </a:t>
            </a: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Анна </a:t>
            </a:r>
            <a:r>
              <a:rPr lang="ru-RU" sz="1400" b="1" dirty="0" err="1" smtClean="0">
                <a:latin typeface="Times New Roman" pitchFamily="18" charset="0"/>
                <a:cs typeface="Times New Roman" pitchFamily="18" charset="0"/>
              </a:rPr>
              <a:t>Музыкантова</a:t>
            </a:r>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«Мамина </a:t>
            </a:r>
            <a:r>
              <a:rPr lang="ru-RU" sz="1400" b="1" dirty="0">
                <a:latin typeface="Times New Roman" pitchFamily="18" charset="0"/>
                <a:cs typeface="Times New Roman" pitchFamily="18" charset="0"/>
              </a:rPr>
              <a:t>батарейка» </a:t>
            </a:r>
            <a:endParaRPr lang="ru-RU" sz="1400" b="1" dirty="0" smtClean="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Д</a:t>
            </a:r>
            <a:r>
              <a:rPr lang="ru-RU" sz="1400" dirty="0" smtClean="0">
                <a:latin typeface="Times New Roman" pitchFamily="18" charset="0"/>
                <a:cs typeface="Times New Roman" pitchFamily="18" charset="0"/>
              </a:rPr>
              <a:t>инамичный </a:t>
            </a:r>
            <a:r>
              <a:rPr lang="ru-RU" sz="1400" dirty="0">
                <a:latin typeface="Times New Roman" pitchFamily="18" charset="0"/>
                <a:cs typeface="Times New Roman" pitchFamily="18" charset="0"/>
              </a:rPr>
              <a:t>рассказ с жизнеподобными и разнообразными характерами о маме-кардиологе, жертвующей всем ради работы, и о дочери-подростке, которая, преодолев обиду на вечно занятую маму, начинает понимать, насколько важна её работа</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Шестеро победителей стали обладателями путёвки в писательскую резиденцию в «Горки Ленинские». Среди них Виноградова Ирина, Иванова Анастасия, </a:t>
            </a:r>
            <a:r>
              <a:rPr lang="ru-RU" sz="1400" dirty="0" err="1">
                <a:latin typeface="Times New Roman" pitchFamily="18" charset="0"/>
                <a:cs typeface="Times New Roman" pitchFamily="18" charset="0"/>
              </a:rPr>
              <a:t>Кривогорницына</a:t>
            </a:r>
            <a:r>
              <a:rPr lang="ru-RU" sz="1400" dirty="0">
                <a:latin typeface="Times New Roman" pitchFamily="18" charset="0"/>
                <a:cs typeface="Times New Roman" pitchFamily="18" charset="0"/>
              </a:rPr>
              <a:t> Екатерина, Титова Мария, Филина Людмила</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Не выбравшие участие в резиденции победители (три призовых места), получат дипломы и ценные призы от портала «</a:t>
            </a:r>
            <a:r>
              <a:rPr lang="ru-RU" sz="1400" dirty="0" err="1">
                <a:latin typeface="Times New Roman" pitchFamily="18" charset="0"/>
                <a:cs typeface="Times New Roman" pitchFamily="18" charset="0"/>
              </a:rPr>
              <a:t>ГодЛитературы.РФ</a:t>
            </a:r>
            <a:r>
              <a:rPr lang="ru-RU" sz="1400" dirty="0">
                <a:latin typeface="Times New Roman" pitchFamily="18" charset="0"/>
                <a:cs typeface="Times New Roman" pitchFamily="18" charset="0"/>
              </a:rPr>
              <a:t>» и его партнеров.</a:t>
            </a:r>
          </a:p>
          <a:p>
            <a:pPr algn="just"/>
            <a:r>
              <a:rPr lang="ru-RU" sz="1400" dirty="0">
                <a:latin typeface="Times New Roman" pitchFamily="18" charset="0"/>
                <a:cs typeface="Times New Roman" pitchFamily="18" charset="0"/>
              </a:rPr>
              <a:t>Победителем конкурса по итогам </a:t>
            </a:r>
            <a:r>
              <a:rPr lang="ru-RU" sz="1400" b="1" dirty="0">
                <a:latin typeface="Times New Roman" pitchFamily="18" charset="0"/>
                <a:cs typeface="Times New Roman" pitchFamily="18" charset="0"/>
              </a:rPr>
              <a:t>читательского голосования </a:t>
            </a:r>
            <a:r>
              <a:rPr lang="ru-RU" sz="1400" dirty="0">
                <a:latin typeface="Times New Roman" pitchFamily="18" charset="0"/>
                <a:cs typeface="Times New Roman" pitchFamily="18" charset="0"/>
              </a:rPr>
              <a:t>стала </a:t>
            </a:r>
            <a:r>
              <a:rPr lang="ru-RU" sz="1400" b="1" dirty="0">
                <a:latin typeface="Times New Roman" pitchFamily="18" charset="0"/>
                <a:cs typeface="Times New Roman" pitchFamily="18" charset="0"/>
              </a:rPr>
              <a:t>Николаенко Елена из Липецка с рассказом «Номер тринадцать».</a:t>
            </a:r>
          </a:p>
          <a:p>
            <a:pPr algn="just"/>
            <a:endParaRPr lang="ru-RU" sz="1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281674" cy="14401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187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357126" y="555260"/>
            <a:ext cx="5391338" cy="276999"/>
          </a:xfrm>
          <a:prstGeom prst="rect">
            <a:avLst/>
          </a:prstGeom>
          <a:solidFill>
            <a:schemeClr val="bg1">
              <a:alpha val="51000"/>
            </a:schemeClr>
          </a:solidFill>
          <a:effectLst>
            <a:softEdge rad="63500"/>
          </a:effectLst>
        </p:spPr>
        <p:txBody>
          <a:bodyPr wrap="square">
            <a:spAutoFit/>
          </a:bodyPr>
          <a:lstStyle/>
          <a:p>
            <a:endParaRPr lang="ru-RU" sz="1200" dirty="0" smtClean="0"/>
          </a:p>
        </p:txBody>
      </p:sp>
      <p:sp>
        <p:nvSpPr>
          <p:cNvPr id="14" name="Прямоугольник 13"/>
          <p:cNvSpPr/>
          <p:nvPr/>
        </p:nvSpPr>
        <p:spPr>
          <a:xfrm>
            <a:off x="2899904" y="1157796"/>
            <a:ext cx="5848559" cy="3108543"/>
          </a:xfrm>
          <a:prstGeom prst="rect">
            <a:avLst/>
          </a:prstGeom>
          <a:solidFill>
            <a:schemeClr val="bg1">
              <a:alpha val="51000"/>
            </a:schemeClr>
          </a:solidFill>
          <a:effectLst>
            <a:softEdge rad="63500"/>
          </a:effectLst>
        </p:spPr>
        <p:txBody>
          <a:bodyPr wrap="square">
            <a:spAutoFit/>
          </a:bodyPr>
          <a:lstStyle/>
          <a:p>
            <a:pPr algn="just"/>
            <a:r>
              <a:rPr lang="ru-RU" sz="1400" dirty="0">
                <a:latin typeface="Times New Roman" pitchFamily="18" charset="0"/>
                <a:cs typeface="Times New Roman" pitchFamily="18" charset="0"/>
              </a:rPr>
              <a:t>Премия памяти Астрид Линдгрен (швед. </a:t>
            </a:r>
            <a:r>
              <a:rPr lang="ru-RU" sz="1400" dirty="0" err="1">
                <a:latin typeface="Times New Roman" pitchFamily="18" charset="0"/>
                <a:cs typeface="Times New Roman" pitchFamily="18" charset="0"/>
              </a:rPr>
              <a:t>Litteraturpriset</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till</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Astrid</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Lindgrens</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minne</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аббр</a:t>
            </a:r>
            <a:r>
              <a:rPr lang="ru-RU" sz="1400" dirty="0">
                <a:latin typeface="Times New Roman" pitchFamily="18" charset="0"/>
                <a:cs typeface="Times New Roman" pitchFamily="18" charset="0"/>
              </a:rPr>
              <a:t>. ALMA) — шведская литературная премия, самая крупная премия в области детской и юношеской литературы, присуждается наиболее выдающимся авторам, иллюстраторам, специалистам, продвигающим чтение, из разных стран</a:t>
            </a:r>
            <a:r>
              <a:rPr lang="ru-RU" sz="1400" dirty="0" smtClean="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Цель премии памяти Астрид Линдгрен - способствовать возрастанию интереса к детской и юношеской литературе в мире, а также поощрение детских прав на культуру на глобальном уровне. Внимание, которое привлекает премия, влечёт за собой увеличение количества переводов, что делает литературу высокого качества доступной для большего количества детей. Кроме того, список номинантов премии, отобранных профессиональным жюри, становится отличной отправной точкой для всех, кто желает узнать больше о современной детской и юношеской литературе</a:t>
            </a:r>
            <a:r>
              <a:rPr lang="ru-RU" sz="1400" dirty="0" smtClean="0">
                <a:latin typeface="Times New Roman" pitchFamily="18" charset="0"/>
                <a:cs typeface="Times New Roman" pitchFamily="18" charset="0"/>
              </a:rPr>
              <a:t>.</a:t>
            </a:r>
          </a:p>
        </p:txBody>
      </p:sp>
      <p:pic>
        <p:nvPicPr>
          <p:cNvPr id="4098" name="Picture 2" descr="C:\Users\khln\Desktop\22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4"/>
          <a:stretch/>
        </p:blipFill>
        <p:spPr bwMode="auto">
          <a:xfrm>
            <a:off x="221466" y="908718"/>
            <a:ext cx="2449911" cy="14545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2" name="Picture 2" descr="C:\Users\khln\Desktop\22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4"/>
          <a:stretch/>
        </p:blipFill>
        <p:spPr bwMode="auto">
          <a:xfrm>
            <a:off x="0" y="431498"/>
            <a:ext cx="2446620" cy="14525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87824" y="3140968"/>
            <a:ext cx="5904656" cy="461665"/>
          </a:xfrm>
          <a:prstGeom prst="rect">
            <a:avLst/>
          </a:prstGeom>
        </p:spPr>
        <p:txBody>
          <a:bodyPr wrap="square">
            <a:spAutoFit/>
          </a:bodyPr>
          <a:lstStyle/>
          <a:p>
            <a:pPr algn="just"/>
            <a:endParaRPr lang="ru-RU" sz="1200" dirty="0" smtClean="0">
              <a:latin typeface="Times New Roman" pitchFamily="18" charset="0"/>
              <a:cs typeface="Times New Roman" pitchFamily="18" charset="0"/>
            </a:endParaRPr>
          </a:p>
          <a:p>
            <a:pPr algn="just"/>
            <a:endParaRPr lang="ru-RU" sz="1200" dirty="0" smtClean="0">
              <a:latin typeface="Times New Roman" pitchFamily="18" charset="0"/>
              <a:cs typeface="Times New Roman" pitchFamily="18" charset="0"/>
            </a:endParaRPr>
          </a:p>
        </p:txBody>
      </p:sp>
      <p:sp>
        <p:nvSpPr>
          <p:cNvPr id="2" name="Прямоугольник 1"/>
          <p:cNvSpPr/>
          <p:nvPr/>
        </p:nvSpPr>
        <p:spPr>
          <a:xfrm>
            <a:off x="2987824" y="4109195"/>
            <a:ext cx="5832648" cy="738664"/>
          </a:xfrm>
          <a:prstGeom prst="rect">
            <a:avLst/>
          </a:prstGeom>
        </p:spPr>
        <p:txBody>
          <a:bodyPr wrap="square">
            <a:spAutoFit/>
          </a:bodyPr>
          <a:lstStyle/>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Лауреатом премии </a:t>
            </a:r>
            <a:r>
              <a:rPr lang="ru-RU" sz="1400" dirty="0" smtClean="0">
                <a:latin typeface="Times New Roman" pitchFamily="18" charset="0"/>
                <a:cs typeface="Times New Roman" pitchFamily="18" charset="0"/>
              </a:rPr>
              <a:t> 2023 года  стала </a:t>
            </a:r>
            <a:r>
              <a:rPr lang="ru-RU" sz="1400" dirty="0">
                <a:latin typeface="Times New Roman" pitchFamily="18" charset="0"/>
                <a:cs typeface="Times New Roman" pitchFamily="18" charset="0"/>
              </a:rPr>
              <a:t>американская писательница </a:t>
            </a:r>
            <a:r>
              <a:rPr lang="ru-RU" sz="1400" b="1" dirty="0">
                <a:latin typeface="Times New Roman" pitchFamily="18" charset="0"/>
                <a:cs typeface="Times New Roman" pitchFamily="18" charset="0"/>
              </a:rPr>
              <a:t>Лори </a:t>
            </a:r>
            <a:r>
              <a:rPr lang="ru-RU" sz="1400" b="1" dirty="0" err="1">
                <a:latin typeface="Times New Roman" pitchFamily="18" charset="0"/>
                <a:cs typeface="Times New Roman" pitchFamily="18" charset="0"/>
              </a:rPr>
              <a:t>Холс</a:t>
            </a:r>
            <a:r>
              <a:rPr lang="ru-RU" sz="1400" b="1" dirty="0">
                <a:latin typeface="Times New Roman" pitchFamily="18" charset="0"/>
                <a:cs typeface="Times New Roman" pitchFamily="18" charset="0"/>
              </a:rPr>
              <a:t> Андерсон.</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4099" y="2689816"/>
            <a:ext cx="911677" cy="14478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75" t="3460" r="26795" b="3040"/>
          <a:stretch/>
        </p:blipFill>
        <p:spPr bwMode="auto">
          <a:xfrm>
            <a:off x="1644099" y="5051429"/>
            <a:ext cx="996837" cy="14739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38" t="3277" r="25517" b="2432"/>
          <a:stretch/>
        </p:blipFill>
        <p:spPr bwMode="auto">
          <a:xfrm>
            <a:off x="274666" y="5051430"/>
            <a:ext cx="983043" cy="14739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944997" y="4842991"/>
            <a:ext cx="5947483" cy="1785104"/>
          </a:xfrm>
          <a:prstGeom prst="rect">
            <a:avLst/>
          </a:prstGeom>
        </p:spPr>
        <p:txBody>
          <a:bodyPr wrap="square">
            <a:spAutoFit/>
          </a:bodyPr>
          <a:lstStyle/>
          <a:p>
            <a:pPr algn="just"/>
            <a:r>
              <a:rPr lang="ru-RU" sz="1100" dirty="0" smtClean="0">
                <a:latin typeface="Times New Roman" pitchFamily="18" charset="0"/>
                <a:cs typeface="Times New Roman" pitchFamily="18" charset="0"/>
              </a:rPr>
              <a:t>Она одна </a:t>
            </a:r>
            <a:r>
              <a:rPr lang="ru-RU" sz="1100" dirty="0">
                <a:latin typeface="Times New Roman" pitchFamily="18" charset="0"/>
                <a:cs typeface="Times New Roman" pitchFamily="18" charset="0"/>
              </a:rPr>
              <a:t>из ведущих американских писательниц. Ее прорывной роман «Говори» был опубликован в 1999 году, переведен на многие языки, в том числе русский, и экранизирован (в главной роли снялась </a:t>
            </a:r>
            <a:r>
              <a:rPr lang="ru-RU" sz="1100" dirty="0" err="1">
                <a:latin typeface="Times New Roman" pitchFamily="18" charset="0"/>
                <a:cs typeface="Times New Roman" pitchFamily="18" charset="0"/>
              </a:rPr>
              <a:t>Кристен</a:t>
            </a:r>
            <a:r>
              <a:rPr lang="ru-RU" sz="1100" dirty="0">
                <a:latin typeface="Times New Roman" pitchFamily="18" charset="0"/>
                <a:cs typeface="Times New Roman" pitchFamily="18" charset="0"/>
              </a:rPr>
              <a:t> Стюарт). В своих романах она озвучивает подростковый опыт с порой грубой честностью. Стремление к любви, желание быть понятым, поиск смысла, идентичности и правды - постоянные темы книг Андерсон. Их чтение это не увеселительная прогулка, они поднимают острые проблемы социума, открывают взрослым глаза на то, что жизнь подростков действительно тяжела и трудна, не нужно отмахиваться от их проблем.</a:t>
            </a:r>
          </a:p>
          <a:p>
            <a:pPr algn="just"/>
            <a:r>
              <a:rPr lang="ru-RU" sz="1100" dirty="0">
                <a:latin typeface="Times New Roman" pitchFamily="18" charset="0"/>
                <a:cs typeface="Times New Roman" pitchFamily="18" charset="0"/>
              </a:rPr>
              <a:t>У нее есть несколько книг, но на русский переведена только одна - «Говори» (выпущена также в версии графического романа). Это книга об очень сильной травме девочки, но эта травма стигматизирована в обществе, жертва подвергается высмеиванию и остракизму. </a:t>
            </a:r>
          </a:p>
        </p:txBody>
      </p:sp>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56" y="2646229"/>
            <a:ext cx="1341665" cy="14856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04756" y="4324638"/>
            <a:ext cx="2558842" cy="307777"/>
          </a:xfrm>
          <a:prstGeom prst="rect">
            <a:avLst/>
          </a:prstGeom>
        </p:spPr>
        <p:txBody>
          <a:bodyPr wrap="none">
            <a:spAutoFit/>
          </a:bodyPr>
          <a:lstStyle/>
          <a:p>
            <a:r>
              <a:rPr lang="ru-RU" sz="1400" dirty="0">
                <a:latin typeface="Times New Roman" pitchFamily="18" charset="0"/>
                <a:cs typeface="Times New Roman" pitchFamily="18" charset="0"/>
              </a:rPr>
              <a:t>Лори </a:t>
            </a:r>
            <a:r>
              <a:rPr lang="ru-RU" sz="1400" dirty="0" err="1">
                <a:latin typeface="Times New Roman" pitchFamily="18" charset="0"/>
                <a:cs typeface="Times New Roman" pitchFamily="18" charset="0"/>
              </a:rPr>
              <a:t>Холс</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Андерсон «Говори»</a:t>
            </a:r>
            <a:endParaRPr lang="ru-RU" sz="1400" dirty="0">
              <a:latin typeface="Times New Roman" pitchFamily="18" charset="0"/>
              <a:cs typeface="Times New Roman" pitchFamily="18" charset="0"/>
            </a:endParaRPr>
          </a:p>
        </p:txBody>
      </p:sp>
      <p:sp>
        <p:nvSpPr>
          <p:cNvPr id="8" name="TextBox 7"/>
          <p:cNvSpPr txBox="1"/>
          <p:nvPr/>
        </p:nvSpPr>
        <p:spPr>
          <a:xfrm>
            <a:off x="2231926" y="-60294"/>
            <a:ext cx="6480720" cy="1508105"/>
          </a:xfrm>
          <a:prstGeom prst="rect">
            <a:avLst/>
          </a:prstGeom>
          <a:noFill/>
        </p:spPr>
        <p:txBody>
          <a:bodyPr wrap="square" rtlCol="0">
            <a:spAutoFit/>
          </a:bodyPr>
          <a:lstStyle/>
          <a:p>
            <a:pPr algn="ctr"/>
            <a:r>
              <a:rPr lang="ru-RU" sz="2800" dirty="0" smtClean="0">
                <a:latin typeface="Constantia" pitchFamily="18" charset="0"/>
              </a:rPr>
              <a:t>Мемориальная премия имени </a:t>
            </a:r>
          </a:p>
          <a:p>
            <a:pPr algn="ctr"/>
            <a:r>
              <a:rPr lang="ru-RU" sz="2800" dirty="0" smtClean="0">
                <a:latin typeface="Constantia" pitchFamily="18" charset="0"/>
              </a:rPr>
              <a:t>Астрид Линдгрен</a:t>
            </a:r>
          </a:p>
          <a:p>
            <a:pPr algn="ctr"/>
            <a:r>
              <a:rPr lang="en-US" sz="1600" dirty="0">
                <a:latin typeface="Constantia" pitchFamily="18" charset="0"/>
                <a:hlinkClick r:id="rId7"/>
              </a:rPr>
              <a:t>https://alma.se/en</a:t>
            </a:r>
            <a:r>
              <a:rPr lang="en-US" sz="1600" dirty="0" smtClean="0">
                <a:latin typeface="Constantia" pitchFamily="18" charset="0"/>
                <a:hlinkClick r:id="rId7"/>
              </a:rPr>
              <a:t>/</a:t>
            </a:r>
            <a:endParaRPr lang="ru-RU" sz="1600" dirty="0" smtClean="0">
              <a:latin typeface="Constantia" pitchFamily="18" charset="0"/>
            </a:endParaRPr>
          </a:p>
          <a:p>
            <a:pPr algn="ctr"/>
            <a:endParaRPr lang="ru-RU" dirty="0">
              <a:latin typeface="Constantia" pitchFamily="18" charset="0"/>
            </a:endParaRPr>
          </a:p>
        </p:txBody>
      </p:sp>
    </p:spTree>
    <p:extLst>
      <p:ext uri="{BB962C8B-B14F-4D97-AF65-F5344CB8AC3E}">
        <p14:creationId xmlns:p14="http://schemas.microsoft.com/office/powerpoint/2010/main" val="1753864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982738" y="935038"/>
            <a:ext cx="6981750" cy="3970318"/>
          </a:xfrm>
          <a:prstGeom prst="rect">
            <a:avLst/>
          </a:prstGeom>
          <a:solidFill>
            <a:schemeClr val="bg1">
              <a:alpha val="51000"/>
            </a:schemeClr>
          </a:solidFill>
          <a:effectLst>
            <a:softEdge rad="63500"/>
          </a:effectLst>
        </p:spPr>
        <p:txBody>
          <a:bodyPr wrap="square">
            <a:spAutoFit/>
          </a:bodyPr>
          <a:lstStyle/>
          <a:p>
            <a:pPr algn="just"/>
            <a:r>
              <a:rPr lang="ru-RU" sz="1400" dirty="0">
                <a:solidFill>
                  <a:prstClr val="black"/>
                </a:solidFill>
                <a:latin typeface="Times New Roman" pitchFamily="18" charset="0"/>
                <a:cs typeface="Times New Roman" pitchFamily="18" charset="0"/>
              </a:rPr>
              <a:t>Каталог составляется с 1993 г. Он является важнейшим продолжающимся изданием Международной молодежной </a:t>
            </a:r>
            <a:r>
              <a:rPr lang="ru-RU" sz="1400" dirty="0" smtClean="0">
                <a:solidFill>
                  <a:prstClr val="black"/>
                </a:solidFill>
                <a:latin typeface="Times New Roman" pitchFamily="18" charset="0"/>
                <a:cs typeface="Times New Roman" pitchFamily="18" charset="0"/>
              </a:rPr>
              <a:t>библиотеки (</a:t>
            </a:r>
            <a:r>
              <a:rPr lang="ru-RU" sz="1400" dirty="0">
                <a:solidFill>
                  <a:prstClr val="black"/>
                </a:solidFill>
                <a:latin typeface="Times New Roman" pitchFamily="18" charset="0"/>
                <a:cs typeface="Times New Roman" pitchFamily="18" charset="0"/>
              </a:rPr>
              <a:t>International </a:t>
            </a:r>
            <a:r>
              <a:rPr lang="ru-RU" sz="1400" dirty="0" err="1">
                <a:solidFill>
                  <a:prstClr val="black"/>
                </a:solidFill>
                <a:latin typeface="Times New Roman" pitchFamily="18" charset="0"/>
                <a:cs typeface="Times New Roman" pitchFamily="18" charset="0"/>
              </a:rPr>
              <a:t>Youth</a:t>
            </a:r>
            <a:r>
              <a:rPr lang="ru-RU" sz="1400" dirty="0">
                <a:solidFill>
                  <a:prstClr val="black"/>
                </a:solidFill>
                <a:latin typeface="Times New Roman" pitchFamily="18" charset="0"/>
                <a:cs typeface="Times New Roman" pitchFamily="18" charset="0"/>
              </a:rPr>
              <a:t> </a:t>
            </a:r>
            <a:r>
              <a:rPr lang="ru-RU" sz="1400" dirty="0" err="1">
                <a:solidFill>
                  <a:prstClr val="black"/>
                </a:solidFill>
                <a:latin typeface="Times New Roman" pitchFamily="18" charset="0"/>
                <a:cs typeface="Times New Roman" pitchFamily="18" charset="0"/>
              </a:rPr>
              <a:t>Library</a:t>
            </a:r>
            <a:r>
              <a:rPr lang="ru-RU" sz="1400" dirty="0">
                <a:solidFill>
                  <a:prstClr val="black"/>
                </a:solidFill>
                <a:latin typeface="Times New Roman" pitchFamily="18" charset="0"/>
                <a:cs typeface="Times New Roman" pitchFamily="18" charset="0"/>
              </a:rPr>
              <a:t>) (Мюнхен, Германия). Каталог публикуется каждую осень и презентуется на Франкфуртской книжной ярмарке (Франкфурт, Германия), а сами книги представляются весной следующего года на Болонской ярмарке детской книги (Болонья, Италия). Каталог включает книги на 40 языках из 60 стран мира</a:t>
            </a:r>
            <a:r>
              <a:rPr lang="ru-RU" sz="1400" dirty="0" smtClean="0">
                <a:solidFill>
                  <a:prstClr val="black"/>
                </a:solidFill>
                <a:latin typeface="Times New Roman" pitchFamily="18" charset="0"/>
                <a:cs typeface="Times New Roman" pitchFamily="18" charset="0"/>
              </a:rPr>
              <a:t>.</a:t>
            </a:r>
          </a:p>
          <a:p>
            <a:pPr algn="just"/>
            <a:endParaRPr lang="ru-RU" sz="1400" dirty="0">
              <a:solidFill>
                <a:prstClr val="black"/>
              </a:solidFill>
              <a:latin typeface="Times New Roman" pitchFamily="18" charset="0"/>
              <a:cs typeface="Times New Roman" pitchFamily="18" charset="0"/>
            </a:endParaRPr>
          </a:p>
          <a:p>
            <a:pPr algn="just"/>
            <a:r>
              <a:rPr lang="ru-RU" sz="1400" dirty="0">
                <a:solidFill>
                  <a:prstClr val="black"/>
                </a:solidFill>
                <a:latin typeface="Times New Roman" pitchFamily="18" charset="0"/>
                <a:cs typeface="Times New Roman" pitchFamily="18" charset="0"/>
              </a:rPr>
              <a:t>Каталог представляет собой рекомендательный список для детского и юношеского чтения. Он является авторитетным справочным источником для библиотек, книготорговцев и книгоиздателей, а также переводчиков, преподавателей и родителей. По содержанию списка можно судить о динамике современного рынка книжной продукции для детей и новых подходах к детской литературе в разных странах </a:t>
            </a:r>
            <a:r>
              <a:rPr lang="ru-RU" sz="1400" dirty="0" smtClean="0">
                <a:solidFill>
                  <a:prstClr val="black"/>
                </a:solidFill>
                <a:latin typeface="Times New Roman" pitchFamily="18" charset="0"/>
                <a:cs typeface="Times New Roman" pitchFamily="18" charset="0"/>
              </a:rPr>
              <a:t>мира. Каталог </a:t>
            </a:r>
            <a:r>
              <a:rPr lang="ru-RU" sz="1400" dirty="0">
                <a:solidFill>
                  <a:prstClr val="black"/>
                </a:solidFill>
                <a:latin typeface="Times New Roman" pitchFamily="18" charset="0"/>
                <a:cs typeface="Times New Roman" pitchFamily="18" charset="0"/>
              </a:rPr>
              <a:t>имеет специфическую задачу — отразить жанрово-тематическую и возрастную сегментацию национальных литератур для детей</a:t>
            </a:r>
            <a:r>
              <a:rPr lang="ru-RU" sz="1400" dirty="0" smtClean="0">
                <a:solidFill>
                  <a:prstClr val="black"/>
                </a:solidFill>
                <a:latin typeface="Times New Roman" pitchFamily="18" charset="0"/>
                <a:cs typeface="Times New Roman" pitchFamily="18" charset="0"/>
              </a:rPr>
              <a:t>.</a:t>
            </a:r>
          </a:p>
          <a:p>
            <a:pPr algn="just"/>
            <a:endParaRPr lang="ru-RU" sz="1400" dirty="0">
              <a:solidFill>
                <a:prstClr val="black"/>
              </a:solidFill>
              <a:latin typeface="Times New Roman" pitchFamily="18" charset="0"/>
              <a:cs typeface="Times New Roman" pitchFamily="18" charset="0"/>
            </a:endParaRPr>
          </a:p>
          <a:p>
            <a:pPr algn="just"/>
            <a:r>
              <a:rPr lang="ru-RU" sz="1400" dirty="0">
                <a:solidFill>
                  <a:prstClr val="black"/>
                </a:solidFill>
                <a:latin typeface="Times New Roman" pitchFamily="18" charset="0"/>
                <a:cs typeface="Times New Roman" pitchFamily="18" charset="0"/>
              </a:rPr>
              <a:t>В 2023 году в международный список «Белые вороны» попала одна книга из России — </a:t>
            </a:r>
            <a:r>
              <a:rPr lang="ru-RU" sz="1400" b="1" dirty="0">
                <a:solidFill>
                  <a:prstClr val="black"/>
                </a:solidFill>
                <a:latin typeface="Times New Roman" pitchFamily="18" charset="0"/>
                <a:cs typeface="Times New Roman" pitchFamily="18" charset="0"/>
              </a:rPr>
              <a:t>«Зверь 44» Евгения Рудашевского </a:t>
            </a:r>
            <a:r>
              <a:rPr lang="ru-RU" sz="1400" dirty="0">
                <a:solidFill>
                  <a:prstClr val="black"/>
                </a:solidFill>
                <a:latin typeface="Times New Roman" pitchFamily="18" charset="0"/>
                <a:cs typeface="Times New Roman" pitchFamily="18" charset="0"/>
              </a:rPr>
              <a:t>с иллюстрациями Вольги Пранкевич (издательство «КомпасГид</a:t>
            </a:r>
            <a:r>
              <a:rPr lang="ru-RU" sz="1400" dirty="0" smtClean="0">
                <a:solidFill>
                  <a:prstClr val="black"/>
                </a:solidFill>
                <a:latin typeface="Times New Roman" pitchFamily="18" charset="0"/>
                <a:cs typeface="Times New Roman" pitchFamily="18" charset="0"/>
              </a:rPr>
              <a:t>»).</a:t>
            </a:r>
            <a:endParaRPr lang="ru-RU" sz="1400" dirty="0">
              <a:solidFill>
                <a:prstClr val="black"/>
              </a:solidFill>
              <a:latin typeface="Times New Roman" pitchFamily="18" charset="0"/>
              <a:cs typeface="Times New Roman" pitchFamily="18" charset="0"/>
            </a:endParaRP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66" t="4140" r="20766" b="-4140"/>
          <a:stretch/>
        </p:blipFill>
        <p:spPr bwMode="auto">
          <a:xfrm>
            <a:off x="229469" y="908720"/>
            <a:ext cx="1488559" cy="17978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3473"/>
            <a:ext cx="9144000" cy="861774"/>
          </a:xfrm>
          <a:prstGeom prst="rect">
            <a:avLst/>
          </a:prstGeom>
          <a:noFill/>
        </p:spPr>
        <p:txBody>
          <a:bodyPr wrap="square" rtlCol="0">
            <a:spAutoFit/>
          </a:bodyPr>
          <a:lstStyle/>
          <a:p>
            <a:pPr algn="ctr"/>
            <a:r>
              <a:rPr lang="ru-RU" sz="2800" dirty="0" smtClean="0">
                <a:latin typeface="Constantia" pitchFamily="18" charset="0"/>
              </a:rPr>
              <a:t>«Белые вороны»</a:t>
            </a:r>
          </a:p>
          <a:p>
            <a:pPr algn="ctr"/>
            <a:r>
              <a:rPr lang="ru-RU" sz="2200" dirty="0" smtClean="0">
                <a:latin typeface="Constantia" pitchFamily="18" charset="0"/>
              </a:rPr>
              <a:t>Ежегодный список значимых для мировой литературы детских книг</a:t>
            </a:r>
            <a:endParaRPr lang="ru-RU" sz="2200" dirty="0">
              <a:latin typeface="Constant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4916560"/>
            <a:ext cx="1112093" cy="16737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469" y="4797152"/>
            <a:ext cx="1656184" cy="16561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9469" y="6550223"/>
            <a:ext cx="2808312"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Евгений Рудашевский «Зверь 44»</a:t>
            </a:r>
            <a:endParaRPr lang="ru-RU" sz="1400" dirty="0">
              <a:latin typeface="Times New Roman" pitchFamily="18" charset="0"/>
              <a:cs typeface="Times New Roman" pitchFamily="18" charset="0"/>
            </a:endParaRPr>
          </a:p>
        </p:txBody>
      </p:sp>
      <p:sp>
        <p:nvSpPr>
          <p:cNvPr id="8" name="Прямоугольник 7"/>
          <p:cNvSpPr/>
          <p:nvPr/>
        </p:nvSpPr>
        <p:spPr>
          <a:xfrm>
            <a:off x="3419872" y="4866094"/>
            <a:ext cx="4572000" cy="1569660"/>
          </a:xfrm>
          <a:prstGeom prst="rect">
            <a:avLst/>
          </a:prstGeom>
        </p:spPr>
        <p:txBody>
          <a:bodyPr>
            <a:spAutoFit/>
          </a:bodyPr>
          <a:lstStyle/>
          <a:p>
            <a:pPr algn="just"/>
            <a:r>
              <a:rPr lang="ru-RU" sz="1200" dirty="0">
                <a:latin typeface="Times New Roman" pitchFamily="18" charset="0"/>
                <a:cs typeface="Times New Roman" pitchFamily="18" charset="0"/>
              </a:rPr>
              <a:t>В </a:t>
            </a:r>
            <a:r>
              <a:rPr lang="ru-RU" sz="1200" dirty="0" smtClean="0">
                <a:latin typeface="Times New Roman" pitchFamily="18" charset="0"/>
                <a:cs typeface="Times New Roman" pitchFamily="18" charset="0"/>
              </a:rPr>
              <a:t>книге </a:t>
            </a:r>
            <a:r>
              <a:rPr lang="ru-RU" sz="1200" dirty="0">
                <a:latin typeface="Times New Roman" pitchFamily="18" charset="0"/>
                <a:cs typeface="Times New Roman" pitchFamily="18" charset="0"/>
              </a:rPr>
              <a:t>речь идет о безымянной стране, где мирная жизнь превратилась в полузабытое воспоминание, а надежды на событие, которое способно всё перевернуть, практически нет. Разрушенные войной города и смерть стали чем-то обыденным. Одни наступают — другие отступают, а потом они меняются местами. Бивень, Фара, Сивый, Леший, Кирпич, Черпак и другие выполняют свою работу на «Звере». Не самую приятную (да, что уж, тошнотворную), но необходимую.</a:t>
            </a:r>
          </a:p>
        </p:txBody>
      </p:sp>
    </p:spTree>
    <p:extLst>
      <p:ext uri="{BB962C8B-B14F-4D97-AF65-F5344CB8AC3E}">
        <p14:creationId xmlns:p14="http://schemas.microsoft.com/office/powerpoint/2010/main" val="2193820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973522" y="639852"/>
            <a:ext cx="7275152" cy="30777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spc="50" dirty="0" smtClean="0">
                <a:ln w="11430"/>
                <a:solidFill>
                  <a:schemeClr val="tx2"/>
                </a:solidFill>
                <a:latin typeface="Arial" panose="020B0604020202020204" pitchFamily="34" charset="0"/>
                <a:cs typeface="Arial" panose="020B0604020202020204" pitchFamily="34" charset="0"/>
                <a:hlinkClick r:id="rId2"/>
              </a:rPr>
              <a:t>http</a:t>
            </a:r>
            <a:r>
              <a:rPr lang="en-US" sz="1400" spc="50" dirty="0">
                <a:ln w="11430"/>
                <a:solidFill>
                  <a:schemeClr val="tx2"/>
                </a:solidFill>
                <a:latin typeface="Arial" panose="020B0604020202020204" pitchFamily="34" charset="0"/>
                <a:cs typeface="Arial" panose="020B0604020202020204" pitchFamily="34" charset="0"/>
                <a:hlinkClick r:id="rId2"/>
              </a:rPr>
              <a:t>://</a:t>
            </a:r>
            <a:r>
              <a:rPr lang="en-US" sz="1400" spc="50" dirty="0" smtClean="0">
                <a:ln w="11430"/>
                <a:solidFill>
                  <a:schemeClr val="tx2"/>
                </a:solidFill>
                <a:latin typeface="Arial" panose="020B0604020202020204" pitchFamily="34" charset="0"/>
                <a:cs typeface="Arial" panose="020B0604020202020204" pitchFamily="34" charset="0"/>
                <a:hlinkClick r:id="rId2"/>
              </a:rPr>
              <a:t>www.fapmc.ru/rospechat/newsandevents/newsagency/2017/08/item16.html</a:t>
            </a:r>
            <a:endParaRPr lang="ru-RU" sz="1400" spc="50" dirty="0" smtClean="0">
              <a:ln w="11430"/>
              <a:solidFill>
                <a:schemeClr val="tx2"/>
              </a:solidFill>
              <a:latin typeface="Arial" panose="020B0604020202020204" pitchFamily="34" charset="0"/>
              <a:cs typeface="Arial" panose="020B0604020202020204" pitchFamily="34" charset="0"/>
            </a:endParaRPr>
          </a:p>
        </p:txBody>
      </p:sp>
      <p:sp>
        <p:nvSpPr>
          <p:cNvPr id="9" name="Прямоугольник 8"/>
          <p:cNvSpPr/>
          <p:nvPr/>
        </p:nvSpPr>
        <p:spPr>
          <a:xfrm>
            <a:off x="3215263" y="3284984"/>
            <a:ext cx="5763499" cy="338554"/>
          </a:xfrm>
          <a:prstGeom prst="rect">
            <a:avLst/>
          </a:prstGeom>
          <a:solidFill>
            <a:schemeClr val="bg1">
              <a:alpha val="51000"/>
            </a:schemeClr>
          </a:solidFill>
          <a:effectLst>
            <a:softEdge rad="63500"/>
          </a:effectLst>
        </p:spPr>
        <p:txBody>
          <a:bodyPr wrap="square">
            <a:spAutoFit/>
          </a:bodyPr>
          <a:lstStyle/>
          <a:p>
            <a:pPr algn="just"/>
            <a:r>
              <a:rPr lang="ru-RU" sz="16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12" name="Прямоугольник 11"/>
          <p:cNvSpPr/>
          <p:nvPr/>
        </p:nvSpPr>
        <p:spPr>
          <a:xfrm>
            <a:off x="3501686" y="1511493"/>
            <a:ext cx="5642314" cy="307777"/>
          </a:xfrm>
          <a:prstGeom prst="rect">
            <a:avLst/>
          </a:prstGeom>
          <a:solidFill>
            <a:schemeClr val="bg1">
              <a:alpha val="51000"/>
            </a:schemeClr>
          </a:solidFill>
          <a:effectLst>
            <a:softEdge rad="63500"/>
          </a:effectLst>
        </p:spPr>
        <p:txBody>
          <a:bodyPr wrap="square">
            <a:spAutoFit/>
          </a:bodyPr>
          <a:lstStyle/>
          <a:p>
            <a:pPr algn="just"/>
            <a:endParaRPr lang="ru-RU" sz="1400" dirty="0" smtClean="0">
              <a:latin typeface="Times New Roman" pitchFamily="18" charset="0"/>
              <a:cs typeface="Times New Roman" pitchFamily="18" charset="0"/>
            </a:endParaRPr>
          </a:p>
        </p:txBody>
      </p:sp>
      <p:sp>
        <p:nvSpPr>
          <p:cNvPr id="2" name="TextBox 1"/>
          <p:cNvSpPr txBox="1"/>
          <p:nvPr/>
        </p:nvSpPr>
        <p:spPr>
          <a:xfrm>
            <a:off x="287524" y="99259"/>
            <a:ext cx="8280920" cy="523220"/>
          </a:xfrm>
          <a:prstGeom prst="rect">
            <a:avLst/>
          </a:prstGeom>
          <a:noFill/>
        </p:spPr>
        <p:txBody>
          <a:bodyPr wrap="square" rtlCol="0">
            <a:spAutoFit/>
          </a:bodyPr>
          <a:lstStyle/>
          <a:p>
            <a:pPr algn="ctr"/>
            <a:r>
              <a:rPr lang="ru-RU" sz="2800" dirty="0" smtClean="0">
                <a:latin typeface="Constantia" pitchFamily="18" charset="0"/>
              </a:rPr>
              <a:t>Национальный конкурс «Книга года – 2023»</a:t>
            </a:r>
            <a:endParaRPr lang="ru-RU" sz="2800" dirty="0">
              <a:latin typeface="Constantia" pitchFamily="18" charset="0"/>
            </a:endParaRPr>
          </a:p>
        </p:txBody>
      </p:sp>
      <p:sp>
        <p:nvSpPr>
          <p:cNvPr id="4" name="Прямоугольник 3"/>
          <p:cNvSpPr/>
          <p:nvPr/>
        </p:nvSpPr>
        <p:spPr>
          <a:xfrm>
            <a:off x="4211960" y="2586532"/>
            <a:ext cx="4608512" cy="2277547"/>
          </a:xfrm>
          <a:prstGeom prst="rect">
            <a:avLst/>
          </a:prstGeom>
        </p:spPr>
        <p:txBody>
          <a:bodyPr wrap="square">
            <a:spAutoFit/>
          </a:bodyPr>
          <a:lstStyle/>
          <a:p>
            <a:r>
              <a:rPr lang="ru-RU" sz="1600" b="1" dirty="0">
                <a:latin typeface="Times New Roman" pitchFamily="18" charset="0"/>
                <a:cs typeface="Times New Roman" pitchFamily="18" charset="0"/>
              </a:rPr>
              <a:t>Номинация «Детям XXI века»</a:t>
            </a:r>
          </a:p>
          <a:p>
            <a:endParaRPr lang="ru-RU" sz="1400" dirty="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Дёгтева Валентина «Сбежали </a:t>
            </a:r>
            <a:r>
              <a:rPr lang="ru-RU" sz="1400" b="1" dirty="0">
                <a:latin typeface="Times New Roman" pitchFamily="18" charset="0"/>
                <a:cs typeface="Times New Roman" pitchFamily="18" charset="0"/>
              </a:rPr>
              <a:t>шахматы</a:t>
            </a:r>
            <a:r>
              <a:rPr lang="ru-RU" sz="1400" b="1" dirty="0" smtClean="0">
                <a:latin typeface="Times New Roman" pitchFamily="18" charset="0"/>
                <a:cs typeface="Times New Roman" pitchFamily="18" charset="0"/>
              </a:rPr>
              <a:t>!» </a:t>
            </a:r>
          </a:p>
          <a:p>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Специальным </a:t>
            </a:r>
            <a:r>
              <a:rPr lang="ru-RU" sz="1400" dirty="0">
                <a:latin typeface="Times New Roman" pitchFamily="18" charset="0"/>
                <a:cs typeface="Times New Roman" pitchFamily="18" charset="0"/>
              </a:rPr>
              <a:t>дипломом в этой номинации </a:t>
            </a:r>
            <a:r>
              <a:rPr lang="ru-RU" sz="1400" b="1" dirty="0">
                <a:latin typeface="Times New Roman" pitchFamily="18" charset="0"/>
                <a:cs typeface="Times New Roman" pitchFamily="18" charset="0"/>
              </a:rPr>
              <a:t>«За популяризацию научных знаний среди подрастающего поколения»</a:t>
            </a:r>
            <a:r>
              <a:rPr lang="ru-RU" sz="1400" dirty="0">
                <a:latin typeface="Times New Roman" pitchFamily="18" charset="0"/>
                <a:cs typeface="Times New Roman" pitchFamily="18" charset="0"/>
              </a:rPr>
              <a:t> и за серию книг детской энциклопедии «</a:t>
            </a:r>
            <a:r>
              <a:rPr lang="ru-RU" sz="1400" dirty="0" err="1">
                <a:latin typeface="Times New Roman" pitchFamily="18" charset="0"/>
                <a:cs typeface="Times New Roman" pitchFamily="18" charset="0"/>
              </a:rPr>
              <a:t>Чевостик</a:t>
            </a:r>
            <a:r>
              <a:rPr lang="ru-RU" sz="1400" dirty="0">
                <a:latin typeface="Times New Roman" pitchFamily="18" charset="0"/>
                <a:cs typeface="Times New Roman" pitchFamily="18" charset="0"/>
              </a:rPr>
              <a:t>» было отмечено издательство </a:t>
            </a:r>
            <a:r>
              <a:rPr lang="ru-RU" sz="1400" b="1" dirty="0">
                <a:latin typeface="Times New Roman" pitchFamily="18" charset="0"/>
                <a:cs typeface="Times New Roman" pitchFamily="18" charset="0"/>
              </a:rPr>
              <a:t>«Манн, Иванов и Фербер».</a:t>
            </a:r>
          </a:p>
          <a:p>
            <a:endParaRPr lang="ru-RU" sz="1400" dirty="0" smtClean="0">
              <a:latin typeface="Times New Roman" pitchFamily="18" charset="0"/>
              <a:cs typeface="Times New Roman" pitchFamily="18" charset="0"/>
            </a:endParaRPr>
          </a:p>
        </p:txBody>
      </p:sp>
      <p:sp>
        <p:nvSpPr>
          <p:cNvPr id="5" name="Прямоугольник 4"/>
          <p:cNvSpPr/>
          <p:nvPr/>
        </p:nvSpPr>
        <p:spPr>
          <a:xfrm>
            <a:off x="3347864" y="1108772"/>
            <a:ext cx="5544616" cy="1723549"/>
          </a:xfrm>
          <a:prstGeom prst="rect">
            <a:avLst/>
          </a:prstGeom>
        </p:spPr>
        <p:txBody>
          <a:bodyPr wrap="square">
            <a:spAutoFit/>
          </a:bodyPr>
          <a:lstStyle/>
          <a:p>
            <a:endParaRPr lang="ru-RU" dirty="0"/>
          </a:p>
          <a:p>
            <a:r>
              <a:rPr lang="ru-RU" sz="1400" dirty="0">
                <a:latin typeface="Times New Roman" pitchFamily="18" charset="0"/>
                <a:cs typeface="Times New Roman" pitchFamily="18" charset="0"/>
              </a:rPr>
              <a:t>Всего на конкурс поступило более 900 книг от 108 издательств из 23 населённых пунктов России. Из 46 изданий, вошедших в шорт-лист, жюри выбрало 14 победителей.</a:t>
            </a:r>
          </a:p>
          <a:p>
            <a:r>
              <a:rPr lang="ru-RU" sz="1400" dirty="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Лауреатами в номинациях  </a:t>
            </a:r>
            <a:r>
              <a:rPr lang="ru-RU" sz="1400" dirty="0">
                <a:latin typeface="Times New Roman" pitchFamily="18" charset="0"/>
                <a:cs typeface="Times New Roman" pitchFamily="18" charset="0"/>
              </a:rPr>
              <a:t>стали </a:t>
            </a:r>
          </a:p>
          <a:p>
            <a:r>
              <a:rPr lang="ru-RU"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14874"/>
            <a:ext cx="3081487" cy="20414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53" y="3403840"/>
            <a:ext cx="2243137" cy="15113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927" y="3379571"/>
            <a:ext cx="1209660" cy="15989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04987" y="5015896"/>
            <a:ext cx="3396699" cy="307777"/>
          </a:xfrm>
          <a:prstGeom prst="rect">
            <a:avLst/>
          </a:prstGeom>
        </p:spPr>
        <p:txBody>
          <a:bodyPr wrap="none">
            <a:spAutoFit/>
          </a:bodyPr>
          <a:lstStyle/>
          <a:p>
            <a:r>
              <a:rPr lang="ru-RU" sz="1400" dirty="0">
                <a:latin typeface="Times New Roman" pitchFamily="18" charset="0"/>
                <a:cs typeface="Times New Roman" pitchFamily="18" charset="0"/>
              </a:rPr>
              <a:t>Дёгтева Валентина «Сбежали шахматы!» </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9215" y="4774993"/>
            <a:ext cx="2351257" cy="15682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173936" y="6405735"/>
            <a:ext cx="3816424" cy="307777"/>
          </a:xfrm>
          <a:prstGeom prst="rect">
            <a:avLst/>
          </a:prstGeom>
        </p:spPr>
        <p:txBody>
          <a:bodyPr wrap="square">
            <a:spAutoFit/>
          </a:bodyPr>
          <a:lstStyle/>
          <a:p>
            <a:r>
              <a:rPr lang="ru-RU" sz="1400" dirty="0" smtClean="0">
                <a:latin typeface="Times New Roman" pitchFamily="18" charset="0"/>
                <a:cs typeface="Times New Roman" pitchFamily="18" charset="0"/>
              </a:rPr>
              <a:t>Серия </a:t>
            </a:r>
            <a:r>
              <a:rPr lang="ru-RU" sz="1400" dirty="0">
                <a:latin typeface="Times New Roman" pitchFamily="18" charset="0"/>
                <a:cs typeface="Times New Roman" pitchFamily="18" charset="0"/>
              </a:rPr>
              <a:t>книг детской энциклопедии «</a:t>
            </a:r>
            <a:r>
              <a:rPr lang="ru-RU" sz="1400" dirty="0" err="1">
                <a:latin typeface="Times New Roman" pitchFamily="18" charset="0"/>
                <a:cs typeface="Times New Roman" pitchFamily="18" charset="0"/>
              </a:rPr>
              <a:t>Чевостик</a:t>
            </a:r>
            <a:r>
              <a:rPr lang="ru-RU" sz="1400" dirty="0">
                <a:latin typeface="Times New Roman" pitchFamily="18" charset="0"/>
                <a:cs typeface="Times New Roman" pitchFamily="18" charset="0"/>
              </a:rPr>
              <a:t>» </a:t>
            </a: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8426" y="5144607"/>
            <a:ext cx="1025827" cy="10258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84838" y="5328517"/>
            <a:ext cx="5212178" cy="1384995"/>
          </a:xfrm>
          <a:prstGeom prst="rect">
            <a:avLst/>
          </a:prstGeom>
        </p:spPr>
        <p:txBody>
          <a:bodyPr wrap="square">
            <a:spAutoFit/>
          </a:bodyPr>
          <a:lstStyle/>
          <a:p>
            <a:pPr algn="just"/>
            <a:r>
              <a:rPr lang="ru-RU" sz="1200" i="1" dirty="0">
                <a:latin typeface="Times New Roman" pitchFamily="18" charset="0"/>
                <a:cs typeface="Times New Roman" pitchFamily="18" charset="0"/>
              </a:rPr>
              <a:t>Папа вечно сидит за своими шахматами, а на Асю – ноль внимания. Как-то раз не выдержала Ася да как топнет ножкой! Вмиг посыпались фигурки с шахматной доски: кто под лампу закатился, кто плюхнулся в кружку с чаем… Стыдно стало Асе, собрала она все фигурки, вот только две так и не нашла – белого </a:t>
            </a:r>
            <a:r>
              <a:rPr lang="ru-RU" sz="1200" i="1" dirty="0" err="1">
                <a:latin typeface="Times New Roman" pitchFamily="18" charset="0"/>
                <a:cs typeface="Times New Roman" pitchFamily="18" charset="0"/>
              </a:rPr>
              <a:t>Пешкина</a:t>
            </a:r>
            <a:r>
              <a:rPr lang="ru-RU" sz="1200" i="1" dirty="0">
                <a:latin typeface="Times New Roman" pitchFamily="18" charset="0"/>
                <a:cs typeface="Times New Roman" pitchFamily="18" charset="0"/>
              </a:rPr>
              <a:t> и черного </a:t>
            </a:r>
            <a:r>
              <a:rPr lang="ru-RU" sz="1200" i="1" dirty="0" err="1">
                <a:latin typeface="Times New Roman" pitchFamily="18" charset="0"/>
                <a:cs typeface="Times New Roman" pitchFamily="18" charset="0"/>
              </a:rPr>
              <a:t>Лошадкина</a:t>
            </a:r>
            <a:r>
              <a:rPr lang="ru-RU" sz="1200" i="1" dirty="0">
                <a:latin typeface="Times New Roman" pitchFamily="18" charset="0"/>
                <a:cs typeface="Times New Roman" pitchFamily="18" charset="0"/>
              </a:rPr>
              <a:t>. Теперь двух </a:t>
            </a:r>
            <a:r>
              <a:rPr lang="ru-RU" sz="1200" i="1" dirty="0" err="1">
                <a:latin typeface="Times New Roman" pitchFamily="18" charset="0"/>
                <a:cs typeface="Times New Roman" pitchFamily="18" charset="0"/>
              </a:rPr>
              <a:t>потеряшек</a:t>
            </a:r>
            <a:r>
              <a:rPr lang="ru-RU" sz="1200" i="1" dirty="0">
                <a:latin typeface="Times New Roman" pitchFamily="18" charset="0"/>
                <a:cs typeface="Times New Roman" pitchFamily="18" charset="0"/>
              </a:rPr>
              <a:t> ждут удивительные приключения: бегство от кошки, плавание верхом на резиновой уточке и даже сражение с грозным королем Кактусом…</a:t>
            </a:r>
          </a:p>
        </p:txBody>
      </p:sp>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520279" cy="16832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0643" y="1948964"/>
            <a:ext cx="3213720" cy="1769715"/>
          </a:xfrm>
          <a:prstGeom prst="rect">
            <a:avLst/>
          </a:prstGeom>
        </p:spPr>
        <p:txBody>
          <a:bodyPr wrap="square">
            <a:spAutoFit/>
          </a:bodyPr>
          <a:lstStyle/>
          <a:p>
            <a:pPr algn="just"/>
            <a:r>
              <a:rPr lang="ru-RU" sz="1200" i="1" dirty="0" smtClean="0">
                <a:latin typeface="Times New Roman" pitchFamily="18" charset="0"/>
                <a:cs typeface="Times New Roman" pitchFamily="18" charset="0"/>
              </a:rPr>
              <a:t>«Кора </a:t>
            </a:r>
            <a:r>
              <a:rPr lang="ru-RU" sz="1200" i="1" dirty="0">
                <a:latin typeface="Times New Roman" pitchFamily="18" charset="0"/>
                <a:cs typeface="Times New Roman" pitchFamily="18" charset="0"/>
              </a:rPr>
              <a:t>— это фестиваль короткого рассказа, который придумали писатель Алексей Олейников и главный библиотекарь Центральной городской детской библиотеки им. А.П. Гайдара города Москвы Татьяна Рудишина при активном участии директора библиотеки Надежды Эрихман.</a:t>
            </a:r>
          </a:p>
          <a:p>
            <a:pPr algn="just"/>
            <a:r>
              <a:rPr lang="ru-RU" sz="1200" dirty="0" smtClean="0">
                <a:latin typeface="Times New Roman" pitchFamily="18" charset="0"/>
                <a:cs typeface="Times New Roman" pitchFamily="18" charset="0"/>
              </a:rPr>
              <a:t> (Сайт фестиваля).</a:t>
            </a:r>
            <a:endParaRPr lang="ru-RU" sz="1200" dirty="0">
              <a:latin typeface="Times New Roman" pitchFamily="18" charset="0"/>
              <a:cs typeface="Times New Roman" pitchFamily="18" charset="0"/>
            </a:endParaRPr>
          </a:p>
          <a:p>
            <a:pPr algn="just"/>
            <a:endParaRPr lang="ru-RU" sz="1300" dirty="0">
              <a:latin typeface="Times New Roman" pitchFamily="18" charset="0"/>
              <a:cs typeface="Times New Roman" pitchFamily="18" charset="0"/>
            </a:endParaRPr>
          </a:p>
        </p:txBody>
      </p:sp>
      <p:sp>
        <p:nvSpPr>
          <p:cNvPr id="6" name="Прямоугольник 5"/>
          <p:cNvSpPr/>
          <p:nvPr/>
        </p:nvSpPr>
        <p:spPr>
          <a:xfrm>
            <a:off x="4584179" y="548680"/>
            <a:ext cx="1775842" cy="553998"/>
          </a:xfrm>
          <a:prstGeom prst="rect">
            <a:avLst/>
          </a:prstGeom>
        </p:spPr>
        <p:txBody>
          <a:bodyPr wrap="square">
            <a:spAutoFit/>
          </a:bodyPr>
          <a:lstStyle/>
          <a:p>
            <a:pPr lvl="0"/>
            <a:r>
              <a:rPr lang="en-US" sz="1600" dirty="0">
                <a:solidFill>
                  <a:srgbClr val="404040"/>
                </a:solidFill>
                <a:latin typeface="Poppins"/>
                <a:hlinkClick r:id="rId3"/>
              </a:rPr>
              <a:t>http://korafest.ru</a:t>
            </a:r>
            <a:r>
              <a:rPr lang="en-US" sz="1600" dirty="0" smtClean="0">
                <a:solidFill>
                  <a:srgbClr val="404040"/>
                </a:solidFill>
                <a:latin typeface="Poppins"/>
                <a:hlinkClick r:id="rId3"/>
              </a:rPr>
              <a:t>/</a:t>
            </a:r>
            <a:endParaRPr lang="ru-RU" sz="1600" dirty="0" smtClean="0">
              <a:solidFill>
                <a:srgbClr val="404040"/>
              </a:solidFill>
              <a:latin typeface="Poppins"/>
            </a:endParaRPr>
          </a:p>
          <a:p>
            <a:pPr lvl="0"/>
            <a:endParaRPr lang="ru-RU" sz="1400" dirty="0">
              <a:solidFill>
                <a:srgbClr val="404040"/>
              </a:solidFill>
              <a:latin typeface="Open Sans"/>
            </a:endParaRPr>
          </a:p>
        </p:txBody>
      </p:sp>
      <p:sp>
        <p:nvSpPr>
          <p:cNvPr id="5" name="Прямоугольник 4"/>
          <p:cNvSpPr/>
          <p:nvPr/>
        </p:nvSpPr>
        <p:spPr>
          <a:xfrm>
            <a:off x="3516238" y="1556792"/>
            <a:ext cx="5580112" cy="4411464"/>
          </a:xfrm>
          <a:prstGeom prst="rect">
            <a:avLst/>
          </a:prstGeom>
        </p:spPr>
        <p:txBody>
          <a:bodyPr wrap="square">
            <a:spAutoFit/>
          </a:bodyPr>
          <a:lstStyle/>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«Короткий рассказ»</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1 место. Анастасия </a:t>
            </a:r>
            <a:r>
              <a:rPr lang="ru-RU" sz="1400" dirty="0">
                <a:solidFill>
                  <a:srgbClr val="222222"/>
                </a:solidFill>
                <a:latin typeface="Times New Roman" pitchFamily="18" charset="0"/>
                <a:ea typeface="Times New Roman"/>
                <a:cs typeface="Times New Roman" pitchFamily="18" charset="0"/>
              </a:rPr>
              <a:t>Морозовская  </a:t>
            </a:r>
            <a:r>
              <a:rPr lang="ru-RU" sz="1400" dirty="0" smtClean="0">
                <a:solidFill>
                  <a:srgbClr val="222222"/>
                </a:solidFill>
                <a:latin typeface="Times New Roman" pitchFamily="18" charset="0"/>
                <a:ea typeface="Times New Roman"/>
                <a:cs typeface="Times New Roman" pitchFamily="18" charset="0"/>
              </a:rPr>
              <a:t>«Дед»</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1 место. Ольга Серова  </a:t>
            </a:r>
            <a:r>
              <a:rPr lang="ru-RU" sz="1400" dirty="0">
                <a:solidFill>
                  <a:srgbClr val="222222"/>
                </a:solidFill>
                <a:latin typeface="Times New Roman" pitchFamily="18" charset="0"/>
                <a:ea typeface="Times New Roman"/>
                <a:cs typeface="Times New Roman" pitchFamily="18" charset="0"/>
              </a:rPr>
              <a:t>«Под клетчатым шарфом</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2 место. Светлана </a:t>
            </a:r>
            <a:r>
              <a:rPr lang="ru-RU" sz="1400" dirty="0" err="1">
                <a:solidFill>
                  <a:srgbClr val="222222"/>
                </a:solidFill>
                <a:latin typeface="Times New Roman" pitchFamily="18" charset="0"/>
                <a:ea typeface="Times New Roman"/>
                <a:cs typeface="Times New Roman" pitchFamily="18" charset="0"/>
              </a:rPr>
              <a:t>Леднева</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«Синяя </a:t>
            </a:r>
            <a:r>
              <a:rPr lang="ru-RU" sz="1400" dirty="0">
                <a:solidFill>
                  <a:srgbClr val="222222"/>
                </a:solidFill>
                <a:latin typeface="Times New Roman" pitchFamily="18" charset="0"/>
                <a:ea typeface="Times New Roman"/>
                <a:cs typeface="Times New Roman" pitchFamily="18" charset="0"/>
              </a:rPr>
              <a:t>чашка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3 место. Александр </a:t>
            </a:r>
            <a:r>
              <a:rPr lang="ru-RU" sz="1400" dirty="0">
                <a:solidFill>
                  <a:srgbClr val="222222"/>
                </a:solidFill>
                <a:latin typeface="Times New Roman" pitchFamily="18" charset="0"/>
                <a:ea typeface="Times New Roman"/>
                <a:cs typeface="Times New Roman" pitchFamily="18" charset="0"/>
              </a:rPr>
              <a:t>Киселёв —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«Принцесса Дуня и Инопланетянин</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a:t>
            </a:r>
            <a:r>
              <a:rPr lang="ru-RU" sz="1400" b="1" dirty="0" err="1">
                <a:solidFill>
                  <a:srgbClr val="222222"/>
                </a:solidFill>
                <a:latin typeface="Times New Roman" pitchFamily="18" charset="0"/>
                <a:ea typeface="Times New Roman"/>
                <a:cs typeface="Times New Roman" pitchFamily="18" charset="0"/>
              </a:rPr>
              <a:t>Микрорассказ</a:t>
            </a:r>
            <a:r>
              <a:rPr lang="ru-RU" sz="1400" b="1" dirty="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1 место. Ксения Комарова «Яйцекладущие»</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EA6057"/>
                </a:solidFill>
                <a:latin typeface="Times New Roman" pitchFamily="18" charset="0"/>
                <a:ea typeface="Times New Roman"/>
                <a:cs typeface="Times New Roman" pitchFamily="18" charset="0"/>
                <a:hlinkClick r:id="rId4" tooltip="Русинова Евгения Александровна"/>
              </a:rPr>
              <a:t>2 место. Евгения </a:t>
            </a:r>
            <a:r>
              <a:rPr lang="ru-RU" sz="1400" dirty="0">
                <a:solidFill>
                  <a:srgbClr val="EA6057"/>
                </a:solidFill>
                <a:latin typeface="Times New Roman" pitchFamily="18" charset="0"/>
                <a:ea typeface="Times New Roman"/>
                <a:cs typeface="Times New Roman" pitchFamily="18" charset="0"/>
                <a:hlinkClick r:id="rId4" tooltip="Русинова Евгения Александровна"/>
              </a:rPr>
              <a:t>Русинова</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Шуба-дуба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3 место. Дарья </a:t>
            </a:r>
            <a:r>
              <a:rPr lang="ru-RU" sz="1400" dirty="0">
                <a:solidFill>
                  <a:srgbClr val="222222"/>
                </a:solidFill>
                <a:latin typeface="Times New Roman" pitchFamily="18" charset="0"/>
                <a:ea typeface="Times New Roman"/>
                <a:cs typeface="Times New Roman" pitchFamily="18" charset="0"/>
              </a:rPr>
              <a:t>Антошкина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Сломала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«Ветер перемен»</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EA6057"/>
                </a:solidFill>
                <a:latin typeface="Times New Roman" pitchFamily="18" charset="0"/>
                <a:ea typeface="Times New Roman"/>
                <a:cs typeface="Times New Roman" pitchFamily="18" charset="0"/>
                <a:hlinkClick r:id="rId5" tooltip="Дашевская Нина Сергеевна"/>
              </a:rPr>
              <a:t>1 место. Нина </a:t>
            </a:r>
            <a:r>
              <a:rPr lang="ru-RU" sz="1400" dirty="0">
                <a:solidFill>
                  <a:srgbClr val="EA6057"/>
                </a:solidFill>
                <a:latin typeface="Times New Roman" pitchFamily="18" charset="0"/>
                <a:ea typeface="Times New Roman"/>
                <a:cs typeface="Times New Roman" pitchFamily="18" charset="0"/>
                <a:hlinkClick r:id="rId5" tooltip="Дашевская Нина Сергеевна"/>
              </a:rPr>
              <a:t>Дашевская</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Мельница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2 место. Ольга </a:t>
            </a:r>
            <a:r>
              <a:rPr lang="ru-RU" sz="1400" dirty="0">
                <a:solidFill>
                  <a:srgbClr val="222222"/>
                </a:solidFill>
                <a:latin typeface="Times New Roman" pitchFamily="18" charset="0"/>
                <a:ea typeface="Times New Roman"/>
                <a:cs typeface="Times New Roman" pitchFamily="18" charset="0"/>
              </a:rPr>
              <a:t>Серова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Тест</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2 место. Анастасия </a:t>
            </a:r>
            <a:r>
              <a:rPr lang="ru-RU" sz="1400" dirty="0">
                <a:solidFill>
                  <a:srgbClr val="222222"/>
                </a:solidFill>
                <a:latin typeface="Times New Roman" pitchFamily="18" charset="0"/>
                <a:ea typeface="Times New Roman"/>
                <a:cs typeface="Times New Roman" pitchFamily="18" charset="0"/>
              </a:rPr>
              <a:t>Антонова </a:t>
            </a:r>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Игра</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smtClean="0">
                <a:solidFill>
                  <a:srgbClr val="222222"/>
                </a:solidFill>
                <a:latin typeface="Times New Roman" pitchFamily="18" charset="0"/>
                <a:ea typeface="Times New Roman"/>
                <a:cs typeface="Times New Roman" pitchFamily="18" charset="0"/>
              </a:rPr>
              <a:t>3 место. Мария </a:t>
            </a:r>
            <a:r>
              <a:rPr lang="ru-RU" sz="1400" dirty="0">
                <a:solidFill>
                  <a:srgbClr val="222222"/>
                </a:solidFill>
                <a:latin typeface="Times New Roman" pitchFamily="18" charset="0"/>
                <a:ea typeface="Times New Roman"/>
                <a:cs typeface="Times New Roman" pitchFamily="18" charset="0"/>
              </a:rPr>
              <a:t>Гербер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Из-за границы</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endParaRPr lang="ru-RU" sz="1400" dirty="0">
              <a:latin typeface="Times New Roman" pitchFamily="18" charset="0"/>
              <a:ea typeface="Calibri"/>
              <a:cs typeface="Times New Roman" pitchFamily="18" charset="0"/>
            </a:endParaRPr>
          </a:p>
        </p:txBody>
      </p:sp>
      <p:sp>
        <p:nvSpPr>
          <p:cNvPr id="7" name="Прямоугольник 6"/>
          <p:cNvSpPr/>
          <p:nvPr/>
        </p:nvSpPr>
        <p:spPr>
          <a:xfrm>
            <a:off x="124297" y="3501008"/>
            <a:ext cx="3351237" cy="2651495"/>
          </a:xfrm>
          <a:prstGeom prst="rect">
            <a:avLst/>
          </a:prstGeom>
        </p:spPr>
        <p:txBody>
          <a:bodyPr wrap="square">
            <a:spAutoFit/>
          </a:bodyPr>
          <a:lstStyle/>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Итоги народного голосования</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«Короткий рассказ»</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Дарья Сафонова </a:t>
            </a:r>
            <a:r>
              <a:rPr lang="ru-RU" sz="1400" dirty="0" smtClean="0">
                <a:solidFill>
                  <a:srgbClr val="222222"/>
                </a:solidFill>
                <a:latin typeface="Times New Roman" pitchFamily="18" charset="0"/>
                <a:ea typeface="Times New Roman"/>
                <a:cs typeface="Times New Roman" pitchFamily="18" charset="0"/>
              </a:rPr>
              <a:t>«</a:t>
            </a:r>
            <a:r>
              <a:rPr lang="ru-RU" sz="1400" dirty="0" err="1" smtClean="0">
                <a:solidFill>
                  <a:srgbClr val="222222"/>
                </a:solidFill>
                <a:latin typeface="Times New Roman" pitchFamily="18" charset="0"/>
                <a:ea typeface="Times New Roman"/>
                <a:cs typeface="Times New Roman" pitchFamily="18" charset="0"/>
              </a:rPr>
              <a:t>Лагуз</a:t>
            </a:r>
            <a:r>
              <a:rPr lang="ru-RU" sz="1400" dirty="0" smtClean="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EA6057"/>
                </a:solidFill>
                <a:latin typeface="Times New Roman" pitchFamily="18" charset="0"/>
                <a:ea typeface="Times New Roman"/>
                <a:cs typeface="Times New Roman" pitchFamily="18" charset="0"/>
                <a:hlinkClick r:id="rId6" tooltip="Данилова Ирина Борисовна"/>
              </a:rPr>
              <a:t>Ирина Данилова</a:t>
            </a:r>
            <a:r>
              <a:rPr lang="ru-RU" sz="1400" dirty="0">
                <a:solidFill>
                  <a:srgbClr val="222222"/>
                </a:solidFill>
                <a:latin typeface="Times New Roman" pitchFamily="18" charset="0"/>
                <a:ea typeface="Times New Roman"/>
                <a:cs typeface="Times New Roman" pitchFamily="18" charset="0"/>
              </a:rPr>
              <a:t> </a:t>
            </a:r>
            <a:r>
              <a:rPr lang="ru-RU" sz="1400" dirty="0" smtClean="0">
                <a:solidFill>
                  <a:srgbClr val="222222"/>
                </a:solidFill>
                <a:latin typeface="Times New Roman" pitchFamily="18" charset="0"/>
                <a:ea typeface="Times New Roman"/>
                <a:cs typeface="Times New Roman" pitchFamily="18" charset="0"/>
              </a:rPr>
              <a:t>«Жаба»</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a:t>
            </a:r>
            <a:r>
              <a:rPr lang="ru-RU" sz="1400" b="1" dirty="0" err="1">
                <a:solidFill>
                  <a:srgbClr val="222222"/>
                </a:solidFill>
                <a:latin typeface="Times New Roman" pitchFamily="18" charset="0"/>
                <a:ea typeface="Times New Roman"/>
                <a:cs typeface="Times New Roman" pitchFamily="18" charset="0"/>
              </a:rPr>
              <a:t>Микрорассказ</a:t>
            </a:r>
            <a:r>
              <a:rPr lang="ru-RU" sz="1400" b="1" dirty="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Юлия </a:t>
            </a:r>
            <a:r>
              <a:rPr lang="ru-RU" sz="1400" dirty="0" smtClean="0">
                <a:solidFill>
                  <a:srgbClr val="222222"/>
                </a:solidFill>
                <a:latin typeface="Times New Roman" pitchFamily="18" charset="0"/>
                <a:ea typeface="Times New Roman"/>
                <a:cs typeface="Times New Roman" pitchFamily="18" charset="0"/>
              </a:rPr>
              <a:t>Асланова </a:t>
            </a:r>
            <a:r>
              <a:rPr lang="ru-RU" sz="1400" dirty="0">
                <a:solidFill>
                  <a:srgbClr val="222222"/>
                </a:solidFill>
                <a:latin typeface="Times New Roman" pitchFamily="18" charset="0"/>
                <a:ea typeface="Times New Roman"/>
                <a:cs typeface="Times New Roman" pitchFamily="18" charset="0"/>
              </a:rPr>
              <a:t>«Испытание для короля</a:t>
            </a:r>
            <a:r>
              <a:rPr lang="ru-RU" sz="1400" dirty="0" smtClean="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«Ветер перемен»</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Мария Гербер </a:t>
            </a:r>
            <a:r>
              <a:rPr lang="ru-RU" sz="1400" dirty="0" smtClean="0">
                <a:solidFill>
                  <a:srgbClr val="222222"/>
                </a:solidFill>
                <a:latin typeface="Times New Roman" pitchFamily="18" charset="0"/>
                <a:ea typeface="Times New Roman"/>
                <a:cs typeface="Times New Roman" pitchFamily="18" charset="0"/>
              </a:rPr>
              <a:t>«Из-за </a:t>
            </a:r>
            <a:r>
              <a:rPr lang="ru-RU" sz="1400" dirty="0">
                <a:solidFill>
                  <a:srgbClr val="222222"/>
                </a:solidFill>
                <a:latin typeface="Times New Roman" pitchFamily="18" charset="0"/>
                <a:ea typeface="Times New Roman"/>
                <a:cs typeface="Times New Roman" pitchFamily="18" charset="0"/>
              </a:rPr>
              <a:t>границы</a:t>
            </a:r>
            <a:r>
              <a:rPr lang="ru-RU" sz="1400" dirty="0" smtClean="0">
                <a:solidFill>
                  <a:srgbClr val="222222"/>
                </a:solidFill>
                <a:latin typeface="Times New Roman" pitchFamily="18" charset="0"/>
                <a:ea typeface="Times New Roman"/>
                <a:cs typeface="Times New Roman" pitchFamily="18" charset="0"/>
              </a:rPr>
              <a:t>»</a:t>
            </a:r>
            <a:endParaRPr lang="ru-RU" dirty="0"/>
          </a:p>
        </p:txBody>
      </p:sp>
      <p:sp>
        <p:nvSpPr>
          <p:cNvPr id="8" name="TextBox 7"/>
          <p:cNvSpPr txBox="1"/>
          <p:nvPr/>
        </p:nvSpPr>
        <p:spPr>
          <a:xfrm>
            <a:off x="2603426" y="116632"/>
            <a:ext cx="6540574" cy="523220"/>
          </a:xfrm>
          <a:prstGeom prst="rect">
            <a:avLst/>
          </a:prstGeom>
          <a:noFill/>
        </p:spPr>
        <p:txBody>
          <a:bodyPr wrap="square" rtlCol="0">
            <a:spAutoFit/>
          </a:bodyPr>
          <a:lstStyle/>
          <a:p>
            <a:r>
              <a:rPr lang="ru-RU" sz="2800" dirty="0" smtClean="0">
                <a:latin typeface="Constantia" pitchFamily="18" charset="0"/>
              </a:rPr>
              <a:t>Фестиваль короткого рассказа «Кора»</a:t>
            </a:r>
            <a:endParaRPr lang="ru-RU" sz="2800" dirty="0">
              <a:latin typeface="Constantia" pitchFamily="18" charset="0"/>
            </a:endParaRPr>
          </a:p>
        </p:txBody>
      </p:sp>
      <p:sp>
        <p:nvSpPr>
          <p:cNvPr id="10" name="TextBox 9"/>
          <p:cNvSpPr txBox="1"/>
          <p:nvPr/>
        </p:nvSpPr>
        <p:spPr>
          <a:xfrm>
            <a:off x="3707904" y="958275"/>
            <a:ext cx="3240360"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Итоги 2023 сезона</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2047601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83768" y="-65772"/>
            <a:ext cx="6408712" cy="1083374"/>
          </a:xfrm>
          <a:prstGeom prst="rect">
            <a:avLst/>
          </a:prstGeom>
        </p:spPr>
        <p:txBody>
          <a:bodyPr wrap="square">
            <a:spAutoFit/>
          </a:bodyPr>
          <a:lstStyle/>
          <a:p>
            <a:pPr>
              <a:lnSpc>
                <a:spcPct val="115000"/>
              </a:lnSpc>
              <a:spcAft>
                <a:spcPts val="1000"/>
              </a:spcAft>
            </a:pPr>
            <a:r>
              <a:rPr lang="ru-RU" sz="2800" dirty="0">
                <a:latin typeface="Constantia" pitchFamily="18" charset="0"/>
                <a:ea typeface="Calibri"/>
                <a:cs typeface="Times New Roman"/>
              </a:rPr>
              <a:t>Фестиваль эпической поэзии для детей и подростков «Кора-Стих</a:t>
            </a:r>
            <a:r>
              <a:rPr lang="ru-RU" sz="2800" dirty="0" smtClean="0">
                <a:latin typeface="Constantia" pitchFamily="18" charset="0"/>
                <a:ea typeface="Calibri"/>
                <a:cs typeface="Times New Roman"/>
              </a:rPr>
              <a:t>». 2023</a:t>
            </a:r>
            <a:endParaRPr lang="ru-RU" sz="2800" dirty="0">
              <a:latin typeface="Constantia" pitchFamily="18" charset="0"/>
              <a:ea typeface="Calibri"/>
              <a:cs typeface="Times New Roman"/>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 y="0"/>
            <a:ext cx="2260356" cy="12687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85639" y="1340768"/>
            <a:ext cx="8712968" cy="5262979"/>
          </a:xfrm>
          <a:prstGeom prst="rect">
            <a:avLst/>
          </a:prstGeom>
        </p:spPr>
        <p:txBody>
          <a:bodyPr wrap="square">
            <a:spAutoFit/>
          </a:bodyPr>
          <a:lstStyle/>
          <a:p>
            <a:r>
              <a:rPr lang="ru-RU" sz="1400" dirty="0">
                <a:latin typeface="Times New Roman" pitchFamily="18" charset="0"/>
                <a:cs typeface="Times New Roman" pitchFamily="18" charset="0"/>
              </a:rPr>
              <a:t>Фестиваль эпической поэзии для детей и подростков «Кора-Стих» — ежегодный фестиваль, созданный с целью популяризации жанра эпических поэм и поэзии для детей и подростков, поддержки поэтов, работающих в этом жанре.</a:t>
            </a:r>
          </a:p>
          <a:p>
            <a:r>
              <a:rPr lang="ru-RU" sz="1400" dirty="0">
                <a:latin typeface="Times New Roman" pitchFamily="18" charset="0"/>
                <a:cs typeface="Times New Roman" pitchFamily="18" charset="0"/>
              </a:rPr>
              <a:t> </a:t>
            </a:r>
          </a:p>
          <a:p>
            <a:r>
              <a:rPr lang="ru-RU" sz="1400"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Основная номинация</a:t>
            </a:r>
          </a:p>
          <a:p>
            <a:r>
              <a:rPr lang="ru-RU" sz="1400" dirty="0">
                <a:latin typeface="Times New Roman" pitchFamily="18" charset="0"/>
                <a:cs typeface="Times New Roman" pitchFamily="18" charset="0"/>
              </a:rPr>
              <a:t>1</a:t>
            </a:r>
            <a:r>
              <a:rPr lang="ru-RU" sz="1400" dirty="0" smtClean="0">
                <a:latin typeface="Times New Roman" pitchFamily="18" charset="0"/>
                <a:cs typeface="Times New Roman" pitchFamily="18" charset="0"/>
              </a:rPr>
              <a:t> место. Подборка  стихов Марии Дубиковской</a:t>
            </a:r>
          </a:p>
          <a:p>
            <a:r>
              <a:rPr lang="ru-RU" sz="1400" dirty="0" smtClean="0">
                <a:latin typeface="Times New Roman" pitchFamily="18" charset="0"/>
                <a:cs typeface="Times New Roman" pitchFamily="18" charset="0"/>
              </a:rPr>
              <a:t>2 место. Подборка  стихов «Записка </a:t>
            </a:r>
            <a:r>
              <a:rPr lang="ru-RU" sz="1400" dirty="0">
                <a:latin typeface="Times New Roman" pitchFamily="18" charset="0"/>
                <a:cs typeface="Times New Roman" pitchFamily="18" charset="0"/>
              </a:rPr>
              <a:t>в бутылке»  Юлии Весовой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2 место. </a:t>
            </a:r>
            <a:r>
              <a:rPr lang="ru-RU" sz="1400" dirty="0">
                <a:latin typeface="Times New Roman" pitchFamily="18" charset="0"/>
                <a:cs typeface="Times New Roman" pitchFamily="18" charset="0"/>
              </a:rPr>
              <a:t>П</a:t>
            </a:r>
            <a:r>
              <a:rPr lang="ru-RU" sz="1400" dirty="0" smtClean="0">
                <a:latin typeface="Times New Roman" pitchFamily="18" charset="0"/>
                <a:cs typeface="Times New Roman" pitchFamily="18" charset="0"/>
              </a:rPr>
              <a:t>оэма </a:t>
            </a:r>
            <a:r>
              <a:rPr lang="ru-RU" sz="1400" dirty="0">
                <a:latin typeface="Times New Roman" pitchFamily="18" charset="0"/>
                <a:cs typeface="Times New Roman" pitchFamily="18" charset="0"/>
              </a:rPr>
              <a:t>«Поезд Санкт-Петербург – Анапа» Татьяны </a:t>
            </a:r>
            <a:r>
              <a:rPr lang="ru-RU" sz="1400" dirty="0" smtClean="0">
                <a:latin typeface="Times New Roman" pitchFamily="18" charset="0"/>
                <a:cs typeface="Times New Roman" pitchFamily="18" charset="0"/>
              </a:rPr>
              <a:t>Павленко</a:t>
            </a:r>
          </a:p>
          <a:p>
            <a:r>
              <a:rPr lang="ru-RU" sz="1400" dirty="0" smtClean="0">
                <a:latin typeface="Times New Roman" pitchFamily="18" charset="0"/>
                <a:cs typeface="Times New Roman" pitchFamily="18" charset="0"/>
              </a:rPr>
              <a:t>3 место. Подборка стихов «Следы»  Светланы Русановской </a:t>
            </a:r>
          </a:p>
          <a:p>
            <a:r>
              <a:rPr lang="ru-RU" sz="1400" dirty="0" smtClean="0">
                <a:latin typeface="Times New Roman" pitchFamily="18" charset="0"/>
                <a:cs typeface="Times New Roman" pitchFamily="18" charset="0"/>
              </a:rPr>
              <a:t>3 место. Подборка  </a:t>
            </a:r>
            <a:r>
              <a:rPr lang="ru-RU" sz="1400" dirty="0">
                <a:latin typeface="Times New Roman" pitchFamily="18" charset="0"/>
                <a:cs typeface="Times New Roman" pitchFamily="18" charset="0"/>
              </a:rPr>
              <a:t>стихов «Молитва </a:t>
            </a:r>
            <a:r>
              <a:rPr lang="ru-RU" sz="1400" dirty="0" smtClean="0">
                <a:latin typeface="Times New Roman" pitchFamily="18" charset="0"/>
                <a:cs typeface="Times New Roman" pitchFamily="18" charset="0"/>
              </a:rPr>
              <a:t>отличницы» Анастасии Цимбаловой </a:t>
            </a:r>
          </a:p>
          <a:p>
            <a:r>
              <a:rPr lang="ru-RU" sz="1400" dirty="0" smtClean="0">
                <a:latin typeface="Times New Roman" pitchFamily="18" charset="0"/>
                <a:cs typeface="Times New Roman" pitchFamily="18" charset="0"/>
              </a:rPr>
              <a:t>3 место. Подборка </a:t>
            </a:r>
            <a:r>
              <a:rPr lang="ru-RU" sz="1400" dirty="0">
                <a:latin typeface="Times New Roman" pitchFamily="18" charset="0"/>
                <a:cs typeface="Times New Roman" pitchFamily="18" charset="0"/>
              </a:rPr>
              <a:t>стихов «Червяковые </a:t>
            </a:r>
            <a:r>
              <a:rPr lang="ru-RU" sz="1400" dirty="0" smtClean="0">
                <a:latin typeface="Times New Roman" pitchFamily="18" charset="0"/>
                <a:cs typeface="Times New Roman" pitchFamily="18" charset="0"/>
              </a:rPr>
              <a:t>истории» Веры  </a:t>
            </a:r>
            <a:r>
              <a:rPr lang="ru-RU" sz="1400" dirty="0">
                <a:latin typeface="Times New Roman" pitchFamily="18" charset="0"/>
                <a:cs typeface="Times New Roman" pitchFamily="18" charset="0"/>
              </a:rPr>
              <a:t>Федорук </a:t>
            </a:r>
            <a:r>
              <a:rPr lang="ru-RU" sz="1400" dirty="0" smtClean="0">
                <a:latin typeface="Times New Roman" pitchFamily="18" charset="0"/>
                <a:cs typeface="Times New Roman" pitchFamily="18" charset="0"/>
              </a:rPr>
              <a:t>  </a:t>
            </a:r>
          </a:p>
          <a:p>
            <a:r>
              <a:rPr lang="ru-RU" sz="1400" i="1" dirty="0" smtClean="0">
                <a:latin typeface="Times New Roman" pitchFamily="18" charset="0"/>
                <a:cs typeface="Times New Roman" pitchFamily="18" charset="0"/>
              </a:rPr>
              <a:t>Победитель Народного голосования в номинации</a:t>
            </a:r>
          </a:p>
          <a:p>
            <a:r>
              <a:rPr lang="ru-RU" sz="1400" dirty="0" smtClean="0">
                <a:latin typeface="Times New Roman" pitchFamily="18" charset="0"/>
                <a:cs typeface="Times New Roman" pitchFamily="18" charset="0"/>
              </a:rPr>
              <a:t>Подборка  стихов Анастасии Лютиковой</a:t>
            </a:r>
            <a:endParaRPr lang="ru-RU" sz="1400" dirty="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Номинация </a:t>
            </a:r>
            <a:r>
              <a:rPr lang="ru-RU" sz="1400" b="1" dirty="0">
                <a:latin typeface="Times New Roman" pitchFamily="18" charset="0"/>
                <a:cs typeface="Times New Roman" pitchFamily="18" charset="0"/>
              </a:rPr>
              <a:t>«Эксперимент» </a:t>
            </a:r>
            <a:endParaRPr lang="ru-RU" sz="1400" b="1"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1 место</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Подборка </a:t>
            </a:r>
            <a:r>
              <a:rPr lang="ru-RU" sz="1400" dirty="0">
                <a:latin typeface="Times New Roman" pitchFamily="18" charset="0"/>
                <a:cs typeface="Times New Roman" pitchFamily="18" charset="0"/>
              </a:rPr>
              <a:t>стихов Ирины Алымовой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1 место. Графическая </a:t>
            </a:r>
            <a:r>
              <a:rPr lang="ru-RU" sz="1400" dirty="0">
                <a:latin typeface="Times New Roman" pitchFamily="18" charset="0"/>
                <a:cs typeface="Times New Roman" pitchFamily="18" charset="0"/>
              </a:rPr>
              <a:t>драма «В разлуке» Евгении </a:t>
            </a:r>
            <a:r>
              <a:rPr lang="ru-RU" sz="1400" dirty="0" smtClean="0">
                <a:latin typeface="Times New Roman" pitchFamily="18" charset="0"/>
                <a:cs typeface="Times New Roman" pitchFamily="18" charset="0"/>
              </a:rPr>
              <a:t>Русиновой</a:t>
            </a:r>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2 место. Подборка стихов «Управление погодой» Екатерины  Каграмановой</a:t>
            </a:r>
          </a:p>
          <a:p>
            <a:r>
              <a:rPr lang="ru-RU" sz="1400" dirty="0" smtClean="0">
                <a:latin typeface="Times New Roman" pitchFamily="18" charset="0"/>
                <a:cs typeface="Times New Roman" pitchFamily="18" charset="0"/>
              </a:rPr>
              <a:t>2 место. Поэтический дневник «52 мысли на ходу» Ольга </a:t>
            </a:r>
            <a:r>
              <a:rPr lang="ru-RU" sz="1400" dirty="0">
                <a:latin typeface="Times New Roman" pitchFamily="18" charset="0"/>
                <a:cs typeface="Times New Roman" pitchFamily="18" charset="0"/>
              </a:rPr>
              <a:t>Замятина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3 место</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Отрывок  </a:t>
            </a:r>
            <a:r>
              <a:rPr lang="ru-RU" sz="1400" dirty="0">
                <a:latin typeface="Times New Roman" pitchFamily="18" charset="0"/>
                <a:cs typeface="Times New Roman" pitchFamily="18" charset="0"/>
              </a:rPr>
              <a:t>из ритм-романа «Сенсор</a:t>
            </a:r>
            <a:r>
              <a:rPr lang="ru-RU" sz="1400" dirty="0" smtClean="0">
                <a:latin typeface="Times New Roman" pitchFamily="18" charset="0"/>
                <a:cs typeface="Times New Roman" pitchFamily="18" charset="0"/>
              </a:rPr>
              <a:t>»  Евы </a:t>
            </a:r>
            <a:r>
              <a:rPr lang="ru-RU" sz="1400" dirty="0">
                <a:latin typeface="Times New Roman" pitchFamily="18" charset="0"/>
                <a:cs typeface="Times New Roman" pitchFamily="18" charset="0"/>
              </a:rPr>
              <a:t>Немеш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3 место</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Графический </a:t>
            </a:r>
            <a:r>
              <a:rPr lang="ru-RU" sz="1400" dirty="0">
                <a:latin typeface="Times New Roman" pitchFamily="18" charset="0"/>
                <a:cs typeface="Times New Roman" pitchFamily="18" charset="0"/>
              </a:rPr>
              <a:t>стих про </a:t>
            </a:r>
            <a:r>
              <a:rPr lang="ru-RU" sz="1400" dirty="0" smtClean="0">
                <a:latin typeface="Times New Roman" pitchFamily="18" charset="0"/>
                <a:cs typeface="Times New Roman" pitchFamily="18" charset="0"/>
              </a:rPr>
              <a:t>кота Анны Музыкантовой</a:t>
            </a:r>
          </a:p>
          <a:p>
            <a:r>
              <a:rPr lang="ru-RU" sz="1400" dirty="0" smtClean="0">
                <a:latin typeface="Times New Roman" pitchFamily="18" charset="0"/>
                <a:cs typeface="Times New Roman" pitchFamily="18" charset="0"/>
              </a:rPr>
              <a:t>3 место. </a:t>
            </a:r>
            <a:r>
              <a:rPr lang="ru-RU" sz="1400" dirty="0">
                <a:latin typeface="Times New Roman" pitchFamily="18" charset="0"/>
                <a:cs typeface="Times New Roman" pitchFamily="18" charset="0"/>
              </a:rPr>
              <a:t>Поэма «Забывчивая бабушка</a:t>
            </a:r>
            <a:r>
              <a:rPr lang="ru-RU" sz="1400" dirty="0" smtClean="0">
                <a:latin typeface="Times New Roman" pitchFamily="18" charset="0"/>
                <a:cs typeface="Times New Roman" pitchFamily="18" charset="0"/>
              </a:rPr>
              <a:t>». Анастасии Антоновой  </a:t>
            </a:r>
          </a:p>
          <a:p>
            <a:r>
              <a:rPr lang="ru-RU" sz="1400" i="1" dirty="0" smtClean="0">
                <a:latin typeface="Times New Roman" pitchFamily="18" charset="0"/>
                <a:cs typeface="Times New Roman" pitchFamily="18" charset="0"/>
              </a:rPr>
              <a:t>Победитель  </a:t>
            </a:r>
            <a:r>
              <a:rPr lang="ru-RU" sz="1400" i="1" dirty="0">
                <a:latin typeface="Times New Roman" pitchFamily="18" charset="0"/>
                <a:cs typeface="Times New Roman" pitchFamily="18" charset="0"/>
              </a:rPr>
              <a:t>Народного голосования </a:t>
            </a:r>
            <a:r>
              <a:rPr lang="ru-RU" sz="1400" i="1" dirty="0" smtClean="0">
                <a:latin typeface="Times New Roman" pitchFamily="18" charset="0"/>
                <a:cs typeface="Times New Roman" pitchFamily="18" charset="0"/>
              </a:rPr>
              <a:t>в номинации</a:t>
            </a:r>
          </a:p>
          <a:p>
            <a:r>
              <a:rPr lang="ru-RU" sz="1400" dirty="0" smtClean="0">
                <a:latin typeface="Times New Roman" pitchFamily="18" charset="0"/>
                <a:cs typeface="Times New Roman" pitchFamily="18" charset="0"/>
              </a:rPr>
              <a:t>Графический </a:t>
            </a:r>
            <a:r>
              <a:rPr lang="ru-RU" sz="1400" dirty="0">
                <a:latin typeface="Times New Roman" pitchFamily="18" charset="0"/>
                <a:cs typeface="Times New Roman" pitchFamily="18" charset="0"/>
              </a:rPr>
              <a:t>стих </a:t>
            </a:r>
            <a:r>
              <a:rPr lang="ru-RU" sz="1400" dirty="0" smtClean="0">
                <a:latin typeface="Times New Roman" pitchFamily="18" charset="0"/>
                <a:cs typeface="Times New Roman" pitchFamily="18" charset="0"/>
              </a:rPr>
              <a:t>про кота Анны Музыкантовой</a:t>
            </a:r>
            <a:endParaRPr lang="ru-RU" sz="1400" dirty="0">
              <a:latin typeface="Times New Roman" pitchFamily="18" charset="0"/>
              <a:cs typeface="Times New Roman" pitchFamily="18" charset="0"/>
            </a:endParaRPr>
          </a:p>
        </p:txBody>
      </p:sp>
      <p:sp>
        <p:nvSpPr>
          <p:cNvPr id="2" name="Прямоугольник 1"/>
          <p:cNvSpPr/>
          <p:nvPr/>
        </p:nvSpPr>
        <p:spPr>
          <a:xfrm>
            <a:off x="2456656" y="862210"/>
            <a:ext cx="7344816" cy="615553"/>
          </a:xfrm>
          <a:prstGeom prst="rect">
            <a:avLst/>
          </a:prstGeom>
        </p:spPr>
        <p:txBody>
          <a:bodyPr wrap="square">
            <a:spAutoFit/>
          </a:bodyPr>
          <a:lstStyle/>
          <a:p>
            <a:r>
              <a:rPr lang="en-US" sz="1600" dirty="0">
                <a:hlinkClick r:id="rId3"/>
              </a:rPr>
              <a:t>http://korafest.ru/2023/11/07/</a:t>
            </a:r>
            <a:r>
              <a:rPr lang="ru-RU" sz="1600" dirty="0">
                <a:hlinkClick r:id="rId3"/>
              </a:rPr>
              <a:t>объявлены-победители-фестиваля-кора</a:t>
            </a:r>
            <a:r>
              <a:rPr lang="ru-RU" sz="1600" dirty="0" smtClean="0">
                <a:hlinkClick r:id="rId3"/>
              </a:rPr>
              <a:t>/</a:t>
            </a:r>
            <a:endParaRPr lang="ru-RU" sz="1600" dirty="0" smtClean="0"/>
          </a:p>
          <a:p>
            <a:endParaRPr lang="ru-RU" dirty="0"/>
          </a:p>
        </p:txBody>
      </p:sp>
    </p:spTree>
    <p:extLst>
      <p:ext uri="{BB962C8B-B14F-4D97-AF65-F5344CB8AC3E}">
        <p14:creationId xmlns:p14="http://schemas.microsoft.com/office/powerpoint/2010/main" val="3703868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473"/>
            <a:ext cx="8856984" cy="954107"/>
          </a:xfrm>
          <a:prstGeom prst="rect">
            <a:avLst/>
          </a:prstGeom>
          <a:noFill/>
        </p:spPr>
        <p:txBody>
          <a:bodyPr wrap="square" rtlCol="0">
            <a:spAutoFit/>
          </a:bodyPr>
          <a:lstStyle/>
          <a:p>
            <a:pPr algn="ctr"/>
            <a:r>
              <a:rPr lang="ru-RU" sz="2800" dirty="0" smtClean="0">
                <a:latin typeface="Constantia" pitchFamily="18" charset="0"/>
              </a:rPr>
              <a:t>ПроДетЛит. </a:t>
            </a:r>
          </a:p>
          <a:p>
            <a:pPr algn="ctr"/>
            <a:r>
              <a:rPr lang="ru-RU" sz="2800" dirty="0" smtClean="0">
                <a:latin typeface="Constantia" pitchFamily="18" charset="0"/>
              </a:rPr>
              <a:t>Всероссийская энциклопедия детской литературы</a:t>
            </a:r>
            <a:endParaRPr lang="ru-RU" sz="2800" dirty="0">
              <a:latin typeface="Constantia" pitchFamily="18" charset="0"/>
            </a:endParaRPr>
          </a:p>
        </p:txBody>
      </p:sp>
      <p:sp>
        <p:nvSpPr>
          <p:cNvPr id="5" name="Прямоугольник 4"/>
          <p:cNvSpPr/>
          <p:nvPr/>
        </p:nvSpPr>
        <p:spPr>
          <a:xfrm>
            <a:off x="395536" y="1269326"/>
            <a:ext cx="8640960" cy="369332"/>
          </a:xfrm>
          <a:prstGeom prst="rect">
            <a:avLst/>
          </a:prstGeom>
        </p:spPr>
        <p:txBody>
          <a:bodyPr wrap="square">
            <a:spAutoFit/>
          </a:bodyPr>
          <a:lstStyle/>
          <a:p>
            <a:endParaRPr lang="ru-RU" dirty="0"/>
          </a:p>
        </p:txBody>
      </p:sp>
      <p:sp>
        <p:nvSpPr>
          <p:cNvPr id="7" name="Прямоугольник 6"/>
          <p:cNvSpPr/>
          <p:nvPr/>
        </p:nvSpPr>
        <p:spPr>
          <a:xfrm>
            <a:off x="323528" y="991489"/>
            <a:ext cx="8352928" cy="892552"/>
          </a:xfrm>
          <a:prstGeom prst="rect">
            <a:avLst/>
          </a:prstGeom>
        </p:spPr>
        <p:txBody>
          <a:bodyPr wrap="square">
            <a:spAutoFit/>
          </a:bodyPr>
          <a:lstStyle/>
          <a:p>
            <a:pPr algn="ctr"/>
            <a:r>
              <a:rPr lang="en-US" sz="1600" dirty="0" smtClean="0">
                <a:hlinkClick r:id="rId2"/>
              </a:rPr>
              <a:t>https</a:t>
            </a:r>
            <a:r>
              <a:rPr lang="en-US" sz="1600" dirty="0">
                <a:hlinkClick r:id="rId2"/>
              </a:rPr>
              <a:t>://prodetlit.ru/index.php/</a:t>
            </a:r>
            <a:r>
              <a:rPr lang="ru-RU" sz="1600" dirty="0" err="1" smtClean="0">
                <a:hlinkClick r:id="rId2"/>
              </a:rPr>
              <a:t>Категория:Литературные_премии_и_награды</a:t>
            </a:r>
            <a:endParaRPr lang="ru-RU" sz="1600" dirty="0" smtClean="0"/>
          </a:p>
          <a:p>
            <a:r>
              <a:rPr lang="ru-RU" dirty="0"/>
              <a:t/>
            </a:r>
            <a:br>
              <a:rPr lang="ru-RU" dirty="0"/>
            </a:b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02" y="1482196"/>
            <a:ext cx="7012603" cy="54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356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673364"/>
            <a:ext cx="8928992" cy="1196712"/>
          </a:xfrm>
        </p:spPr>
        <p:txBody>
          <a:bodyPr>
            <a:noAutofit/>
          </a:bodyPr>
          <a:lstStyle/>
          <a:p>
            <a:r>
              <a:rPr lang="ru-RU" sz="2800" b="1" dirty="0" smtClean="0">
                <a:solidFill>
                  <a:schemeClr val="accent1"/>
                </a:solidFill>
                <a:effectLst>
                  <a:outerShdw blurRad="38100" dist="38100" dir="2700000" algn="tl">
                    <a:srgbClr val="000000">
                      <a:alpha val="43137"/>
                    </a:srgbClr>
                  </a:outerShdw>
                </a:effectLst>
                <a:latin typeface="Constantia" pitchFamily="18" charset="0"/>
                <a:cs typeface="Arial" pitchFamily="34" charset="0"/>
              </a:rPr>
              <a:t/>
            </a:r>
            <a:br>
              <a:rPr lang="ru-RU" sz="2800" b="1" dirty="0" smtClean="0">
                <a:solidFill>
                  <a:schemeClr val="accent1"/>
                </a:solidFill>
                <a:effectLst>
                  <a:outerShdw blurRad="38100" dist="38100" dir="2700000" algn="tl">
                    <a:srgbClr val="000000">
                      <a:alpha val="43137"/>
                    </a:srgbClr>
                  </a:outerShdw>
                </a:effectLst>
                <a:latin typeface="Constantia" pitchFamily="18" charset="0"/>
                <a:cs typeface="Arial" pitchFamily="34" charset="0"/>
              </a:rPr>
            </a:br>
            <a: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t/>
            </a:r>
            <a:b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br>
            <a:endPar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endParaRPr>
          </a:p>
        </p:txBody>
      </p:sp>
      <p:sp>
        <p:nvSpPr>
          <p:cNvPr id="3" name="TextBox 2"/>
          <p:cNvSpPr txBox="1"/>
          <p:nvPr/>
        </p:nvSpPr>
        <p:spPr>
          <a:xfrm>
            <a:off x="141342" y="0"/>
            <a:ext cx="8928992" cy="954107"/>
          </a:xfrm>
          <a:prstGeom prst="rect">
            <a:avLst/>
          </a:prstGeom>
          <a:noFill/>
        </p:spPr>
        <p:txBody>
          <a:bodyPr wrap="square" rtlCol="0">
            <a:spAutoFit/>
          </a:bodyPr>
          <a:lstStyle/>
          <a:p>
            <a:pPr algn="ctr"/>
            <a:r>
              <a:rPr lang="ru-RU" sz="2800" dirty="0" smtClean="0">
                <a:latin typeface="Constantia" pitchFamily="18" charset="0"/>
              </a:rPr>
              <a:t>Итоговый список Экспертного совета</a:t>
            </a:r>
          </a:p>
          <a:p>
            <a:pPr algn="ctr"/>
            <a:r>
              <a:rPr lang="ru-RU" sz="2800" dirty="0" smtClean="0">
                <a:latin typeface="Constantia" pitchFamily="18" charset="0"/>
              </a:rPr>
              <a:t> по детской литературе 2023 года (РГДБ)</a:t>
            </a:r>
            <a:endParaRPr lang="ru-RU" sz="2800" dirty="0">
              <a:latin typeface="Constantia" pitchFamily="18"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42" t="6302" b="3903"/>
          <a:stretch/>
        </p:blipFill>
        <p:spPr bwMode="auto">
          <a:xfrm>
            <a:off x="3779912" y="2771645"/>
            <a:ext cx="5112357" cy="38513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89" t="7603" b="4601"/>
          <a:stretch/>
        </p:blipFill>
        <p:spPr bwMode="auto">
          <a:xfrm>
            <a:off x="161558" y="1628800"/>
            <a:ext cx="4320481" cy="33160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982593"/>
            <a:ext cx="8712968" cy="800219"/>
          </a:xfrm>
          <a:prstGeom prst="rect">
            <a:avLst/>
          </a:prstGeom>
        </p:spPr>
        <p:txBody>
          <a:bodyPr wrap="square">
            <a:spAutoFit/>
          </a:bodyPr>
          <a:lstStyle/>
          <a:p>
            <a:pPr algn="ctr"/>
            <a:r>
              <a:rPr lang="en-US" sz="1600" dirty="0">
                <a:latin typeface="+mj-lt"/>
                <a:hlinkClick r:id="rId4"/>
              </a:rPr>
              <a:t>https://</a:t>
            </a:r>
            <a:r>
              <a:rPr lang="en-US" sz="1600" dirty="0" smtClean="0">
                <a:latin typeface="+mj-lt"/>
                <a:hlinkClick r:id="rId4"/>
              </a:rPr>
              <a:t>rgdb.ru/professionalam/15666-ekspertnyj-sovet-po-detskoj-literature-podgotovil-itogovyj-rekomendatelnyj-spisok-knig-za-2023-god</a:t>
            </a:r>
            <a:endParaRPr lang="ru-RU" sz="1600" dirty="0" smtClean="0">
              <a:latin typeface="+mj-lt"/>
            </a:endParaRPr>
          </a:p>
          <a:p>
            <a:endParaRPr lang="ru-RU" sz="1400" dirty="0">
              <a:latin typeface="Constantia" pitchFamily="18" charset="0"/>
            </a:endParaRPr>
          </a:p>
        </p:txBody>
      </p:sp>
    </p:spTree>
    <p:extLst>
      <p:ext uri="{BB962C8B-B14F-4D97-AF65-F5344CB8AC3E}">
        <p14:creationId xmlns:p14="http://schemas.microsoft.com/office/powerpoint/2010/main" val="846334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000" y="0"/>
            <a:ext cx="7635144" cy="1143000"/>
          </a:xfrm>
        </p:spPr>
        <p:txBody>
          <a:bodyPr>
            <a:normAutofit/>
          </a:bodyPr>
          <a:lstStyle/>
          <a:p>
            <a:r>
              <a:rPr lang="ru-RU" sz="3200" dirty="0" smtClean="0">
                <a:latin typeface="Times New Roman" pitchFamily="18" charset="0"/>
                <a:cs typeface="Times New Roman" pitchFamily="18" charset="0"/>
              </a:rPr>
              <a:t>Встречаемся в марте</a:t>
            </a:r>
            <a:endParaRPr lang="ru-RU" sz="3200" dirty="0">
              <a:latin typeface="Times New Roman" pitchFamily="18" charset="0"/>
              <a:cs typeface="Times New Roman" pitchFamily="18" charset="0"/>
            </a:endParaRPr>
          </a:p>
        </p:txBody>
      </p:sp>
      <p:sp>
        <p:nvSpPr>
          <p:cNvPr id="3" name="Объект 2"/>
          <p:cNvSpPr>
            <a:spLocks noGrp="1"/>
          </p:cNvSpPr>
          <p:nvPr>
            <p:ph idx="1"/>
          </p:nvPr>
        </p:nvSpPr>
        <p:spPr>
          <a:xfrm>
            <a:off x="4740751" y="1809001"/>
            <a:ext cx="4189988" cy="4525963"/>
          </a:xfrm>
        </p:spPr>
        <p:txBody>
          <a:bodyPr>
            <a:normAutofit fontScale="85000" lnSpcReduction="20000"/>
          </a:bodyPr>
          <a:lstStyle/>
          <a:p>
            <a:r>
              <a:rPr lang="ru-RU" u="sng" dirty="0" smtClean="0"/>
              <a:t>Время:</a:t>
            </a:r>
            <a:r>
              <a:rPr lang="ru-RU" dirty="0" smtClean="0"/>
              <a:t> 25 марта, в 11-00 часов</a:t>
            </a:r>
          </a:p>
          <a:p>
            <a:pPr marL="0" indent="0">
              <a:buNone/>
            </a:pPr>
            <a:endParaRPr lang="ru-RU" dirty="0" smtClean="0"/>
          </a:p>
          <a:p>
            <a:r>
              <a:rPr lang="ru-RU" u="sng" dirty="0" smtClean="0"/>
              <a:t>Место:</a:t>
            </a:r>
            <a:r>
              <a:rPr lang="ru-RU" dirty="0" smtClean="0"/>
              <a:t> </a:t>
            </a:r>
            <a:r>
              <a:rPr lang="en-US" dirty="0" smtClean="0"/>
              <a:t>YouTube</a:t>
            </a:r>
            <a:r>
              <a:rPr lang="ru-RU" dirty="0" smtClean="0"/>
              <a:t>-канал</a:t>
            </a:r>
          </a:p>
          <a:p>
            <a:pPr marL="0" indent="0">
              <a:buNone/>
            </a:pPr>
            <a:endParaRPr lang="ru-RU" dirty="0" smtClean="0"/>
          </a:p>
          <a:p>
            <a:r>
              <a:rPr lang="ru-RU" u="sng" dirty="0"/>
              <a:t>Тема</a:t>
            </a:r>
            <a:r>
              <a:rPr lang="ru-RU" u="sng" dirty="0" smtClean="0"/>
              <a:t>: </a:t>
            </a:r>
            <a:r>
              <a:rPr lang="ru-RU" dirty="0" smtClean="0"/>
              <a:t>Презентация </a:t>
            </a:r>
            <a:r>
              <a:rPr lang="ru-RU" dirty="0"/>
              <a:t>интерактивной </a:t>
            </a:r>
            <a:r>
              <a:rPr lang="ru-RU" dirty="0" smtClean="0"/>
              <a:t>выставки-путеводителя </a:t>
            </a:r>
            <a:r>
              <a:rPr lang="ru-RU" dirty="0"/>
              <a:t>по лучшим книгам 2023 года. </a:t>
            </a:r>
          </a:p>
          <a:p>
            <a:pPr marL="0" indent="0">
              <a:buNone/>
            </a:pPr>
            <a:r>
              <a:rPr lang="ru-RU" dirty="0" smtClean="0"/>
              <a:t>Списки Экспертного </a:t>
            </a:r>
            <a:r>
              <a:rPr lang="ru-RU" dirty="0"/>
              <a:t>совета РГДБ. (к НДЮК)</a:t>
            </a:r>
          </a:p>
          <a:p>
            <a:endParaRPr lang="ru-RU"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88" b="13767"/>
          <a:stretch/>
        </p:blipFill>
        <p:spPr bwMode="auto">
          <a:xfrm>
            <a:off x="251520" y="2209428"/>
            <a:ext cx="4435314" cy="30855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547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2985918"/>
            <a:ext cx="8640960" cy="1477328"/>
          </a:xfrm>
          <a:prstGeom prst="rect">
            <a:avLst/>
          </a:prstGeom>
          <a:no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rPr>
              <a:t>Наш адрес: г. Красноярск, ул. Корнетова,2</a:t>
            </a:r>
            <a:endParaRPr kumimoji="0" lang="en-US"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rPr>
              <a:t>Тел. 201-35-92</a:t>
            </a:r>
            <a:endParaRPr kumimoji="0" lang="ru-RU" b="0" i="0" u="none" strike="noStrike" cap="none" normalizeH="0" dirty="0" smtClean="0">
              <a:ln>
                <a:noFill/>
              </a:ln>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en-US" dirty="0" smtClean="0">
                <a:effectLst>
                  <a:glow rad="101600">
                    <a:schemeClr val="bg1">
                      <a:alpha val="60000"/>
                    </a:schemeClr>
                  </a:glow>
                </a:effectLst>
                <a:latin typeface="Arial" pitchFamily="34" charset="0"/>
                <a:ea typeface="Calibri" pitchFamily="34" charset="0"/>
                <a:cs typeface="Arial" pitchFamily="34" charset="0"/>
              </a:rPr>
              <a:t>E-mail</a:t>
            </a:r>
            <a:r>
              <a:rPr lang="ru-RU" dirty="0" smtClean="0">
                <a:effectLst>
                  <a:glow rad="101600">
                    <a:schemeClr val="bg1">
                      <a:alpha val="60000"/>
                    </a:schemeClr>
                  </a:glow>
                </a:effectLst>
                <a:latin typeface="Arial" pitchFamily="34" charset="0"/>
                <a:ea typeface="Calibri" pitchFamily="34" charset="0"/>
                <a:cs typeface="Arial" pitchFamily="34" charset="0"/>
              </a:rPr>
              <a:t>: </a:t>
            </a:r>
            <a:r>
              <a:rPr lang="en-US" b="1" dirty="0" smtClean="0">
                <a:hlinkClick r:id="rId2"/>
              </a:rPr>
              <a:t>kkdb@mail.ru</a:t>
            </a:r>
            <a:endParaRPr lang="ru-RU" dirty="0" smtClean="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smtClean="0">
                <a:effectLst>
                  <a:glow rad="101600">
                    <a:schemeClr val="bg1">
                      <a:alpha val="60000"/>
                    </a:schemeClr>
                  </a:glow>
                </a:effectLst>
                <a:latin typeface="Arial" pitchFamily="34" charset="0"/>
                <a:ea typeface="Calibri" pitchFamily="34" charset="0"/>
                <a:cs typeface="Arial" pitchFamily="34" charset="0"/>
              </a:rPr>
              <a:t>Сайт: </a:t>
            </a:r>
            <a:r>
              <a:rPr lang="en-US" dirty="0">
                <a:effectLst>
                  <a:glow rad="101600">
                    <a:schemeClr val="bg1">
                      <a:alpha val="60000"/>
                    </a:schemeClr>
                  </a:glow>
                </a:effectLst>
                <a:latin typeface="Arial" pitchFamily="34" charset="0"/>
                <a:ea typeface="Calibri" pitchFamily="34" charset="0"/>
                <a:cs typeface="Arial" pitchFamily="34" charset="0"/>
                <a:hlinkClick r:id="rId3"/>
              </a:rPr>
              <a:t>http://www.kkdb.ru</a:t>
            </a:r>
            <a:r>
              <a:rPr lang="en-US" dirty="0" smtClean="0">
                <a:effectLst>
                  <a:glow rad="101600">
                    <a:schemeClr val="bg1">
                      <a:alpha val="60000"/>
                    </a:schemeClr>
                  </a:glow>
                </a:effectLst>
                <a:latin typeface="Arial" pitchFamily="34" charset="0"/>
                <a:ea typeface="Calibri" pitchFamily="34" charset="0"/>
                <a:cs typeface="Arial" pitchFamily="34" charset="0"/>
                <a:hlinkClick r:id="rId3"/>
              </a:rPr>
              <a:t>/</a:t>
            </a:r>
            <a:endParaRPr lang="ru-RU" dirty="0" smtClean="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smtClean="0">
                <a:effectLst>
                  <a:glow rad="101600">
                    <a:schemeClr val="bg1">
                      <a:alpha val="60000"/>
                    </a:schemeClr>
                  </a:glow>
                </a:effectLst>
                <a:latin typeface="Arial" pitchFamily="34" charset="0"/>
                <a:ea typeface="Calibri" pitchFamily="34" charset="0"/>
                <a:cs typeface="Arial" pitchFamily="34" charset="0"/>
              </a:rPr>
              <a:t>Мы «ВКонтакте»: </a:t>
            </a:r>
            <a:r>
              <a:rPr lang="en-US" b="1" dirty="0" smtClean="0">
                <a:hlinkClick r:id="rId4"/>
              </a:rPr>
              <a:t>https</a:t>
            </a:r>
            <a:r>
              <a:rPr lang="en-US" b="1" dirty="0">
                <a:hlinkClick r:id="rId4"/>
              </a:rPr>
              <a:t>://</a:t>
            </a:r>
            <a:r>
              <a:rPr lang="en-US" b="1" dirty="0" smtClean="0">
                <a:hlinkClick r:id="rId4"/>
              </a:rPr>
              <a:t>vk.com/bibdet</a:t>
            </a:r>
            <a:endParaRPr lang="ru-RU" b="1" dirty="0" smtClean="0">
              <a:effectLst>
                <a:glow rad="101600">
                  <a:schemeClr val="bg1">
                    <a:alpha val="60000"/>
                  </a:schemeClr>
                </a:glow>
              </a:effectLst>
              <a:latin typeface="Arial" pitchFamily="34" charset="0"/>
              <a:ea typeface="Calibri" pitchFamily="34" charset="0"/>
              <a:cs typeface="Arial" pitchFamily="34" charset="0"/>
            </a:endParaRPr>
          </a:p>
        </p:txBody>
      </p:sp>
      <p:sp>
        <p:nvSpPr>
          <p:cNvPr id="4" name="Прямоугольник 3"/>
          <p:cNvSpPr/>
          <p:nvPr/>
        </p:nvSpPr>
        <p:spPr>
          <a:xfrm>
            <a:off x="539552" y="116632"/>
            <a:ext cx="828092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lvl="0" indent="0" algn="ctr" fontAlgn="base">
              <a:lnSpc>
                <a:spcPct val="100000"/>
              </a:lnSpc>
              <a:spcBef>
                <a:spcPct val="0"/>
              </a:spcBef>
              <a:spcAft>
                <a:spcPct val="0"/>
              </a:spcAft>
              <a:buClrTx/>
              <a:buSzTx/>
              <a:tabLst/>
            </a:pP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Отдел электронных ресурсов и справочно-</a:t>
            </a:r>
          </a:p>
          <a:p>
            <a:pPr marR="0" lvl="0" indent="0" algn="ctr" fontAlgn="base">
              <a:lnSpc>
                <a:spcPct val="100000"/>
              </a:lnSpc>
              <a:spcBef>
                <a:spcPct val="0"/>
              </a:spcBef>
              <a:spcAft>
                <a:spcPct val="0"/>
              </a:spcAft>
              <a:buClrTx/>
              <a:buSzTx/>
              <a:tabLst/>
            </a:pP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библиографического обслуживания</a:t>
            </a:r>
          </a:p>
          <a:p>
            <a:pPr marR="0" lvl="0" indent="0" algn="ctr" fontAlgn="base">
              <a:lnSpc>
                <a:spcPct val="100000"/>
              </a:lnSpc>
              <a:spcBef>
                <a:spcPct val="0"/>
              </a:spcBef>
              <a:spcAft>
                <a:spcPct val="0"/>
              </a:spcAft>
              <a:buClrTx/>
              <a:buSzTx/>
              <a:tabLst/>
            </a:pPr>
            <a:r>
              <a:rPr lang="ru-RU" sz="32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ККДБ</a:t>
            </a: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г. Красноярск</a:t>
            </a:r>
            <a:endParaRPr lang="ru-RU" sz="3200" b="1" cap="none"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2915816" y="6237312"/>
            <a:ext cx="3384376" cy="369332"/>
          </a:xfrm>
          <a:prstGeom prst="rect">
            <a:avLst/>
          </a:prstGeom>
          <a:noFill/>
        </p:spPr>
        <p:txBody>
          <a:bodyPr wrap="square" rtlCol="0">
            <a:spAutoFit/>
          </a:bodyPr>
          <a:lstStyle/>
          <a:p>
            <a:r>
              <a:rPr lang="ru-RU" dirty="0"/>
              <a:t>г</a:t>
            </a:r>
            <a:r>
              <a:rPr lang="ru-RU" dirty="0" smtClean="0"/>
              <a:t>. Красноярск, 2024, 26 февраля</a:t>
            </a:r>
            <a:endParaRPr lang="ru-RU" dirty="0"/>
          </a:p>
        </p:txBody>
      </p:sp>
    </p:spTree>
    <p:extLst>
      <p:ext uri="{BB962C8B-B14F-4D97-AF65-F5344CB8AC3E}">
        <p14:creationId xmlns:p14="http://schemas.microsoft.com/office/powerpoint/2010/main" val="21006027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gl-img.rg.ru/resize300x1000/uploads/images/2020/09/02/9d50a5acfda4c4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3" name="AutoShape 6" descr="https://gl-img.rg.ru/resize300x1000/uploads/images/2020/09/02/9d50a5acfda4c4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4" y="3363896"/>
            <a:ext cx="1742671" cy="23562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79" t="5865" r="33410" b="4661"/>
          <a:stretch/>
        </p:blipFill>
        <p:spPr bwMode="auto">
          <a:xfrm>
            <a:off x="2436377" y="3382574"/>
            <a:ext cx="1568240" cy="23623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73893" y="5898852"/>
            <a:ext cx="3357329" cy="307777"/>
          </a:xfrm>
          <a:prstGeom prst="rect">
            <a:avLst/>
          </a:prstGeom>
        </p:spPr>
        <p:txBody>
          <a:bodyPr wrap="none">
            <a:spAutoFit/>
          </a:bodyPr>
          <a:lstStyle/>
          <a:p>
            <a:r>
              <a:rPr lang="ru-RU" sz="1400" dirty="0">
                <a:latin typeface="Times New Roman" pitchFamily="18" charset="0"/>
                <a:cs typeface="Times New Roman" pitchFamily="18" charset="0"/>
              </a:rPr>
              <a:t>Немеш Ева «Белый голубь, чёрный слон»</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002973"/>
            <a:ext cx="2820512" cy="18682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427984" y="1787007"/>
            <a:ext cx="4572000" cy="2492990"/>
          </a:xfrm>
          <a:prstGeom prst="rect">
            <a:avLst/>
          </a:prstGeom>
        </p:spPr>
        <p:txBody>
          <a:bodyPr>
            <a:spAutoFit/>
          </a:bodyPr>
          <a:lstStyle/>
          <a:p>
            <a:r>
              <a:rPr lang="ru-RU" sz="1600" b="1" dirty="0">
                <a:latin typeface="Times New Roman" pitchFamily="18" charset="0"/>
                <a:cs typeface="Times New Roman" pitchFamily="18" charset="0"/>
              </a:rPr>
              <a:t>Номинация «Поколение </a:t>
            </a:r>
            <a:r>
              <a:rPr lang="ru-RU" sz="1600" b="1" dirty="0" err="1">
                <a:latin typeface="Times New Roman" pitchFamily="18" charset="0"/>
                <a:cs typeface="Times New Roman" pitchFamily="18" charset="0"/>
              </a:rPr>
              <a:t>Некст</a:t>
            </a:r>
            <a:r>
              <a:rPr lang="ru-RU" sz="1600" b="1" dirty="0">
                <a:latin typeface="Times New Roman" pitchFamily="18" charset="0"/>
                <a:cs typeface="Times New Roman" pitchFamily="18" charset="0"/>
              </a:rPr>
              <a:t>»</a:t>
            </a:r>
          </a:p>
          <a:p>
            <a:endParaRPr lang="ru-RU" sz="1400" dirty="0">
              <a:latin typeface="Times New Roman" pitchFamily="18" charset="0"/>
              <a:cs typeface="Times New Roman" pitchFamily="18" charset="0"/>
            </a:endParaRPr>
          </a:p>
          <a:p>
            <a:r>
              <a:rPr lang="ru-RU" sz="1400" b="1" dirty="0">
                <a:latin typeface="Times New Roman" pitchFamily="18" charset="0"/>
                <a:cs typeface="Times New Roman" pitchFamily="18" charset="0"/>
              </a:rPr>
              <a:t>Немеш Ева «Белый голубь, чёрный слон»</a:t>
            </a:r>
          </a:p>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Все лауреаты Национального конкурса «Книга года» получили дипломы и бронзовые статуэтки «Идущий с книгой» скульптора Владимира </a:t>
            </a:r>
            <a:r>
              <a:rPr lang="ru-RU" sz="1400" dirty="0" err="1">
                <a:latin typeface="Times New Roman" pitchFamily="18" charset="0"/>
                <a:cs typeface="Times New Roman" pitchFamily="18" charset="0"/>
              </a:rPr>
              <a:t>Трулова</a:t>
            </a:r>
            <a:r>
              <a:rPr lang="ru-RU" sz="1400" dirty="0">
                <a:latin typeface="Times New Roman" pitchFamily="18" charset="0"/>
                <a:cs typeface="Times New Roman" pitchFamily="18" charset="0"/>
              </a:rPr>
              <a:t>. Гран-при конкурса – драгоценное яйцо в деревянном ларце из ювелирной мастерской знаменитого российского ювелира, заслуженного деятеля искусств РФ Андрея </a:t>
            </a:r>
            <a:r>
              <a:rPr lang="ru-RU" sz="1400" dirty="0" err="1">
                <a:latin typeface="Times New Roman" pitchFamily="18" charset="0"/>
                <a:cs typeface="Times New Roman" pitchFamily="18" charset="0"/>
              </a:rPr>
              <a:t>Ананова</a:t>
            </a:r>
            <a:r>
              <a:rPr lang="ru-RU" sz="1400" dirty="0">
                <a:latin typeface="Times New Roman" pitchFamily="18" charset="0"/>
                <a:cs typeface="Times New Roman" pitchFamily="18" charset="0"/>
              </a:rPr>
              <a:t>.</a:t>
            </a:r>
          </a:p>
        </p:txBody>
      </p:sp>
      <p:sp>
        <p:nvSpPr>
          <p:cNvPr id="9" name="Прямоугольник 8"/>
          <p:cNvSpPr/>
          <p:nvPr/>
        </p:nvSpPr>
        <p:spPr>
          <a:xfrm>
            <a:off x="307975" y="160338"/>
            <a:ext cx="8692009" cy="523220"/>
          </a:xfrm>
          <a:prstGeom prst="rect">
            <a:avLst/>
          </a:prstGeom>
        </p:spPr>
        <p:txBody>
          <a:bodyPr wrap="square">
            <a:spAutoFit/>
          </a:bodyPr>
          <a:lstStyle/>
          <a:p>
            <a:pPr lvl="0" algn="ctr"/>
            <a:r>
              <a:rPr lang="ru-RU" sz="2800" dirty="0">
                <a:solidFill>
                  <a:prstClr val="black"/>
                </a:solidFill>
                <a:latin typeface="Constantia" pitchFamily="18" charset="0"/>
              </a:rPr>
              <a:t>Национальный конкурс «Книга года – 2023»</a:t>
            </a:r>
          </a:p>
        </p:txBody>
      </p:sp>
      <p:sp>
        <p:nvSpPr>
          <p:cNvPr id="4" name="Прямоугольник 3"/>
          <p:cNvSpPr/>
          <p:nvPr/>
        </p:nvSpPr>
        <p:spPr>
          <a:xfrm>
            <a:off x="4247356" y="4677787"/>
            <a:ext cx="4572000" cy="1200329"/>
          </a:xfrm>
          <a:prstGeom prst="rect">
            <a:avLst/>
          </a:prstGeom>
        </p:spPr>
        <p:txBody>
          <a:bodyPr>
            <a:spAutoFit/>
          </a:bodyPr>
          <a:lstStyle/>
          <a:p>
            <a:pPr algn="just"/>
            <a:r>
              <a:rPr lang="ru-RU" sz="1200" i="1" dirty="0">
                <a:latin typeface="Times New Roman" pitchFamily="18" charset="0"/>
                <a:cs typeface="Times New Roman" pitchFamily="18" charset="0"/>
              </a:rPr>
              <a:t>Папа дарит тринадцатилетней Лёле невзрачный судовой журнал. Пока девочка с сомнением вертит его в руках, папа рассказывает, что судовой журнал обязательно есть у каждого капитана, чтобы фиксировать всё важное в ходе рейса. «Себе-то ты капитан?» — спрашивает он дочь. С этого вопроса начинается дневник Лёли, который она будет вести сто дней.</a:t>
            </a:r>
          </a:p>
        </p:txBody>
      </p:sp>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115616" y="2806189"/>
            <a:ext cx="8535287" cy="338554"/>
          </a:xfrm>
          <a:prstGeom prst="rect">
            <a:avLst/>
          </a:prstGeom>
          <a:solidFill>
            <a:schemeClr val="bg1">
              <a:alpha val="51000"/>
            </a:schemeClr>
          </a:solidFill>
          <a:effectLst>
            <a:softEdge rad="63500"/>
          </a:effectLst>
        </p:spPr>
        <p:txBody>
          <a:bodyPr wrap="square">
            <a:spAutoFit/>
          </a:bodyPr>
          <a:lstStyle/>
          <a:p>
            <a:pPr algn="just"/>
            <a:endParaRPr lang="ru-RU" sz="1600" dirty="0">
              <a:latin typeface="Times New Roman" pitchFamily="18" charset="0"/>
              <a:cs typeface="Times New Roman" pitchFamily="18" charset="0"/>
            </a:endParaRPr>
          </a:p>
        </p:txBody>
      </p:sp>
      <p:sp>
        <p:nvSpPr>
          <p:cNvPr id="2" name="Прямоугольник 1"/>
          <p:cNvSpPr/>
          <p:nvPr/>
        </p:nvSpPr>
        <p:spPr>
          <a:xfrm>
            <a:off x="3796258" y="3046199"/>
            <a:ext cx="5161309" cy="3754874"/>
          </a:xfrm>
          <a:prstGeom prst="rect">
            <a:avLst/>
          </a:prstGeom>
        </p:spPr>
        <p:txBody>
          <a:bodyPr wrap="square">
            <a:spAutoFit/>
          </a:bodyPr>
          <a:lstStyle/>
          <a:p>
            <a:pPr algn="just"/>
            <a:endParaRPr lang="ru-RU" sz="140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Номинация «Страшно интересно</a:t>
            </a:r>
            <a:r>
              <a:rPr lang="ru-RU" sz="1400" b="1" dirty="0" smtClean="0">
                <a:latin typeface="Times New Roman" pitchFamily="18" charset="0"/>
                <a:cs typeface="Times New Roman" pitchFamily="18" charset="0"/>
              </a:rPr>
              <a:t>»</a:t>
            </a:r>
          </a:p>
          <a:p>
            <a:pPr algn="just"/>
            <a:endParaRPr lang="ru-RU" sz="1400" b="1"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I место: Дмитрий Сиротин «Встретимся во сне</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II место: Наталия и Василий Волковы «Детективные улитки и похититель открыток»</a:t>
            </a:r>
          </a:p>
          <a:p>
            <a:pPr algn="just"/>
            <a:r>
              <a:rPr lang="ru-RU" sz="1400" dirty="0">
                <a:latin typeface="Times New Roman" pitchFamily="18" charset="0"/>
                <a:cs typeface="Times New Roman" pitchFamily="18" charset="0"/>
              </a:rPr>
              <a:t>III место: Евгения Русинова «Тайны </a:t>
            </a:r>
            <a:r>
              <a:rPr lang="ru-RU" sz="1400" dirty="0" err="1">
                <a:latin typeface="Times New Roman" pitchFamily="18" charset="0"/>
                <a:cs typeface="Times New Roman" pitchFamily="18" charset="0"/>
              </a:rPr>
              <a:t>Безупреченска</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Специальные призы </a:t>
            </a:r>
            <a:r>
              <a:rPr lang="ru-RU" sz="1400" b="1" dirty="0" smtClean="0">
                <a:latin typeface="Times New Roman" pitchFamily="18" charset="0"/>
                <a:cs typeface="Times New Roman" pitchFamily="18" charset="0"/>
              </a:rPr>
              <a:t>конкурса</a:t>
            </a:r>
          </a:p>
          <a:p>
            <a:pPr algn="just"/>
            <a:endParaRPr lang="ru-RU" sz="1400" b="1"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Выбор читателей </a:t>
            </a:r>
            <a:r>
              <a:rPr lang="ru-RU" sz="1400" dirty="0">
                <a:latin typeface="Times New Roman" pitchFamily="18" charset="0"/>
                <a:cs typeface="Times New Roman" pitchFamily="18" charset="0"/>
              </a:rPr>
              <a:t>– Дмитрий Сиротин «Встретимся во сне</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Выбор библиотек </a:t>
            </a:r>
            <a:r>
              <a:rPr lang="ru-RU" sz="1400" dirty="0">
                <a:latin typeface="Times New Roman" pitchFamily="18" charset="0"/>
                <a:cs typeface="Times New Roman" pitchFamily="18" charset="0"/>
              </a:rPr>
              <a:t>– Наталия и Василий Волковы «Детективные улитки и похититель открыток»</a:t>
            </a:r>
          </a:p>
          <a:p>
            <a:pPr algn="just"/>
            <a:endParaRPr lang="ru-RU" sz="1400" dirty="0">
              <a:latin typeface="Times New Roman" pitchFamily="18" charset="0"/>
              <a:cs typeface="Times New Roman" pitchFamily="18" charset="0"/>
            </a:endParaRPr>
          </a:p>
        </p:txBody>
      </p:sp>
      <p:sp>
        <p:nvSpPr>
          <p:cNvPr id="3" name="TextBox 2"/>
          <p:cNvSpPr txBox="1"/>
          <p:nvPr/>
        </p:nvSpPr>
        <p:spPr>
          <a:xfrm>
            <a:off x="2731046" y="81450"/>
            <a:ext cx="6480720" cy="954107"/>
          </a:xfrm>
          <a:prstGeom prst="rect">
            <a:avLst/>
          </a:prstGeom>
          <a:noFill/>
        </p:spPr>
        <p:txBody>
          <a:bodyPr wrap="square" rtlCol="0">
            <a:spAutoFit/>
          </a:bodyPr>
          <a:lstStyle/>
          <a:p>
            <a:pPr algn="ctr"/>
            <a:r>
              <a:rPr lang="ru-RU" sz="2800" dirty="0">
                <a:latin typeface="Constantia" pitchFamily="18" charset="0"/>
              </a:rPr>
              <a:t>Всероссийский литературный </a:t>
            </a:r>
            <a:r>
              <a:rPr lang="ru-RU" sz="2800" dirty="0" smtClean="0">
                <a:latin typeface="Constantia" pitchFamily="18" charset="0"/>
              </a:rPr>
              <a:t>конкурс</a:t>
            </a:r>
          </a:p>
          <a:p>
            <a:pPr algn="ctr"/>
            <a:r>
              <a:rPr lang="ru-RU" sz="2800" dirty="0" smtClean="0">
                <a:latin typeface="Constantia" pitchFamily="18" charset="0"/>
              </a:rPr>
              <a:t> </a:t>
            </a:r>
            <a:r>
              <a:rPr lang="ru-RU" sz="2800" dirty="0">
                <a:latin typeface="Constantia" pitchFamily="18" charset="0"/>
              </a:rPr>
              <a:t>«Новая детская книга». 14 сезон</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2" y="2085980"/>
            <a:ext cx="1712913" cy="11652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21" y="3605923"/>
            <a:ext cx="1712913" cy="11890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01" y="5325913"/>
            <a:ext cx="1712913" cy="11334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3297402"/>
            <a:ext cx="3235950" cy="307777"/>
          </a:xfrm>
          <a:prstGeom prst="rect">
            <a:avLst/>
          </a:prstGeom>
        </p:spPr>
        <p:txBody>
          <a:bodyPr wrap="none">
            <a:spAutoFit/>
          </a:bodyPr>
          <a:lstStyle/>
          <a:p>
            <a:r>
              <a:rPr lang="ru-RU" sz="1400" dirty="0">
                <a:latin typeface="Times New Roman" pitchFamily="18" charset="0"/>
                <a:cs typeface="Times New Roman" pitchFamily="18" charset="0"/>
              </a:rPr>
              <a:t>Дмитрий Сиротин «Встретимся во сне»</a:t>
            </a:r>
          </a:p>
        </p:txBody>
      </p:sp>
      <p:sp>
        <p:nvSpPr>
          <p:cNvPr id="5" name="Прямоугольник 4"/>
          <p:cNvSpPr/>
          <p:nvPr/>
        </p:nvSpPr>
        <p:spPr>
          <a:xfrm>
            <a:off x="30882" y="4798154"/>
            <a:ext cx="5148064" cy="523220"/>
          </a:xfrm>
          <a:prstGeom prst="rect">
            <a:avLst/>
          </a:prstGeom>
        </p:spPr>
        <p:txBody>
          <a:bodyPr wrap="square">
            <a:spAutoFit/>
          </a:bodyPr>
          <a:lstStyle/>
          <a:p>
            <a:r>
              <a:rPr lang="ru-RU" sz="1400" dirty="0" smtClean="0">
                <a:latin typeface="Times New Roman" pitchFamily="18" charset="0"/>
                <a:cs typeface="Times New Roman" pitchFamily="18" charset="0"/>
              </a:rPr>
              <a:t>               Наталия </a:t>
            </a:r>
            <a:r>
              <a:rPr lang="ru-RU" sz="1400" dirty="0">
                <a:latin typeface="Times New Roman" pitchFamily="18" charset="0"/>
                <a:cs typeface="Times New Roman" pitchFamily="18" charset="0"/>
              </a:rPr>
              <a:t>и Василий Волковы </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Детективные улитки и похититель открыток»</a:t>
            </a:r>
          </a:p>
        </p:txBody>
      </p:sp>
      <p:sp>
        <p:nvSpPr>
          <p:cNvPr id="7" name="Прямоугольник 6"/>
          <p:cNvSpPr/>
          <p:nvPr/>
        </p:nvSpPr>
        <p:spPr>
          <a:xfrm>
            <a:off x="75702" y="6485235"/>
            <a:ext cx="3411768" cy="307777"/>
          </a:xfrm>
          <a:prstGeom prst="rect">
            <a:avLst/>
          </a:prstGeom>
        </p:spPr>
        <p:txBody>
          <a:bodyPr wrap="none">
            <a:spAutoFit/>
          </a:bodyPr>
          <a:lstStyle/>
          <a:p>
            <a:r>
              <a:rPr lang="ru-RU" sz="1400" dirty="0">
                <a:latin typeface="Times New Roman" pitchFamily="18" charset="0"/>
                <a:cs typeface="Times New Roman" pitchFamily="18" charset="0"/>
              </a:rPr>
              <a:t>Евгения Русинова «Тайны </a:t>
            </a:r>
            <a:r>
              <a:rPr lang="ru-RU" sz="1400" dirty="0" err="1">
                <a:latin typeface="Times New Roman" pitchFamily="18" charset="0"/>
                <a:cs typeface="Times New Roman" pitchFamily="18" charset="0"/>
              </a:rPr>
              <a:t>Безупреченска</a:t>
            </a:r>
            <a:r>
              <a:rPr lang="ru-RU" sz="1400" dirty="0">
                <a:latin typeface="Times New Roman" pitchFamily="18" charset="0"/>
                <a:cs typeface="Times New Roman" pitchFamily="18" charset="0"/>
              </a:rPr>
              <a:t>»</a:t>
            </a: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400" y="113676"/>
            <a:ext cx="2557464" cy="17084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392996" y="1488863"/>
            <a:ext cx="5382344" cy="1815882"/>
          </a:xfrm>
          <a:prstGeom prst="rect">
            <a:avLst/>
          </a:prstGeom>
        </p:spPr>
        <p:txBody>
          <a:bodyPr wrap="square">
            <a:spAutoFit/>
          </a:bodyPr>
          <a:lstStyle/>
          <a:p>
            <a:pPr algn="just"/>
            <a:r>
              <a:rPr lang="ru-RU" sz="1400" dirty="0">
                <a:latin typeface="Times New Roman" pitchFamily="18" charset="0"/>
                <a:cs typeface="Times New Roman" pitchFamily="18" charset="0"/>
              </a:rPr>
              <a:t>На ежегодном конкурсе издательства «Росмэн» в </a:t>
            </a:r>
            <a:r>
              <a:rPr lang="ru-RU" sz="1400" dirty="0" smtClean="0">
                <a:latin typeface="Times New Roman" pitchFamily="18" charset="0"/>
                <a:cs typeface="Times New Roman" pitchFamily="18" charset="0"/>
              </a:rPr>
              <a:t>2023 </a:t>
            </a:r>
            <a:r>
              <a:rPr lang="ru-RU" sz="1400" dirty="0">
                <a:latin typeface="Times New Roman" pitchFamily="18" charset="0"/>
                <a:cs typeface="Times New Roman" pitchFamily="18" charset="0"/>
              </a:rPr>
              <a:t>году отбирали тексты, написанные в жанре детектива или мистической повести и адресованные детям от 7 до 12 лет. Потому и название основной номинации – «Страшно интересно». Рукопись автора, занявшего первое место, будет опубликована в издательстве. Некоторые участники также получили специальные призы в номинациях «Выбор читателей» и «Выбор библиотек». В этом сезоне лауреаты и обладатели специальных призов совпали.</a:t>
            </a:r>
          </a:p>
        </p:txBody>
      </p:sp>
      <p:sp>
        <p:nvSpPr>
          <p:cNvPr id="6" name="Прямоугольник 5"/>
          <p:cNvSpPr/>
          <p:nvPr/>
        </p:nvSpPr>
        <p:spPr>
          <a:xfrm>
            <a:off x="4788024" y="1002308"/>
            <a:ext cx="2487027" cy="584775"/>
          </a:xfrm>
          <a:prstGeom prst="rect">
            <a:avLst/>
          </a:prstGeom>
        </p:spPr>
        <p:txBody>
          <a:bodyPr wrap="none">
            <a:spAutoFit/>
          </a:bodyPr>
          <a:lstStyle/>
          <a:p>
            <a:r>
              <a:rPr lang="en-US" sz="1600" dirty="0">
                <a:hlinkClick r:id="rId6"/>
              </a:rPr>
              <a:t>http://newbook-awards.ru</a:t>
            </a:r>
            <a:r>
              <a:rPr lang="en-US" sz="1600" dirty="0" smtClean="0">
                <a:hlinkClick r:id="rId6"/>
              </a:rPr>
              <a:t>/</a:t>
            </a:r>
            <a:endParaRPr lang="ru-RU" sz="1600" dirty="0" smtClean="0"/>
          </a:p>
          <a:p>
            <a:endParaRPr lang="ru-RU" sz="1600" dirty="0"/>
          </a:p>
        </p:txBody>
      </p:sp>
    </p:spTree>
    <p:extLst>
      <p:ext uri="{BB962C8B-B14F-4D97-AF65-F5344CB8AC3E}">
        <p14:creationId xmlns:p14="http://schemas.microsoft.com/office/powerpoint/2010/main" val="1909030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3608" y="-26384"/>
            <a:ext cx="8001644" cy="954107"/>
          </a:xfrm>
          <a:prstGeom prst="rect">
            <a:avLst/>
          </a:prstGeom>
        </p:spPr>
        <p:txBody>
          <a:bodyPr wrap="square">
            <a:spAutoFit/>
          </a:bodyPr>
          <a:lstStyle/>
          <a:p>
            <a:pPr lvl="0" algn="ctr"/>
            <a:r>
              <a:rPr lang="ru-RU" sz="2800" dirty="0">
                <a:solidFill>
                  <a:prstClr val="black"/>
                </a:solidFill>
                <a:latin typeface="Constantia" pitchFamily="18" charset="0"/>
              </a:rPr>
              <a:t>Всероссийский литературный конкурс</a:t>
            </a:r>
          </a:p>
          <a:p>
            <a:pPr lvl="0" algn="ctr"/>
            <a:r>
              <a:rPr lang="ru-RU" sz="2800" dirty="0">
                <a:solidFill>
                  <a:prstClr val="black"/>
                </a:solidFill>
                <a:latin typeface="Constantia" pitchFamily="18" charset="0"/>
              </a:rPr>
              <a:t> «Новая детская книга». </a:t>
            </a:r>
            <a:r>
              <a:rPr lang="ru-RU" sz="2800" b="1" dirty="0" smtClean="0">
                <a:solidFill>
                  <a:prstClr val="black"/>
                </a:solidFill>
                <a:latin typeface="Constantia" pitchFamily="18" charset="0"/>
              </a:rPr>
              <a:t>Импринт </a:t>
            </a:r>
            <a:r>
              <a:rPr lang="ru-RU" sz="2800" b="1" dirty="0">
                <a:solidFill>
                  <a:prstClr val="black"/>
                </a:solidFill>
                <a:latin typeface="Constantia" pitchFamily="18" charset="0"/>
              </a:rPr>
              <a:t>«Кислород»</a:t>
            </a:r>
          </a:p>
        </p:txBody>
      </p:sp>
      <p:sp>
        <p:nvSpPr>
          <p:cNvPr id="6" name="Прямоугольник 5"/>
          <p:cNvSpPr/>
          <p:nvPr/>
        </p:nvSpPr>
        <p:spPr>
          <a:xfrm>
            <a:off x="3565426" y="954107"/>
            <a:ext cx="5184576" cy="2462213"/>
          </a:xfrm>
          <a:prstGeom prst="rect">
            <a:avLst/>
          </a:prstGeom>
        </p:spPr>
        <p:txBody>
          <a:bodyPr wrap="square">
            <a:spAutoFit/>
          </a:bodyPr>
          <a:lstStyle/>
          <a:p>
            <a:pPr lvl="0" algn="just"/>
            <a:r>
              <a:rPr lang="ru-RU" sz="1400" dirty="0">
                <a:latin typeface="Times New Roman" pitchFamily="18" charset="0"/>
                <a:cs typeface="Times New Roman" pitchFamily="18" charset="0"/>
              </a:rPr>
              <a:t>В 2023 году издательство «РОСМЭН» запустило </a:t>
            </a:r>
            <a:r>
              <a:rPr lang="ru-RU" sz="1400" b="1" dirty="0">
                <a:latin typeface="Times New Roman" pitchFamily="18" charset="0"/>
                <a:cs typeface="Times New Roman" pitchFamily="18" charset="0"/>
              </a:rPr>
              <a:t>импринт «Кислород», </a:t>
            </a:r>
            <a:r>
              <a:rPr lang="ru-RU" sz="1400" dirty="0">
                <a:latin typeface="Times New Roman" pitchFamily="18" charset="0"/>
                <a:cs typeface="Times New Roman" pitchFamily="18" charset="0"/>
              </a:rPr>
              <a:t>в котором будет издавать </a:t>
            </a:r>
            <a:r>
              <a:rPr lang="ru-RU" sz="1400" b="1" dirty="0">
                <a:latin typeface="Times New Roman" pitchFamily="18" charset="0"/>
                <a:cs typeface="Times New Roman" pitchFamily="18" charset="0"/>
              </a:rPr>
              <a:t>young </a:t>
            </a:r>
            <a:r>
              <a:rPr lang="ru-RU" sz="1400" b="1" dirty="0" err="1">
                <a:latin typeface="Times New Roman" pitchFamily="18" charset="0"/>
                <a:cs typeface="Times New Roman" pitchFamily="18" charset="0"/>
              </a:rPr>
              <a:t>adult</a:t>
            </a:r>
            <a:r>
              <a:rPr lang="ru-RU" sz="1400" dirty="0">
                <a:latin typeface="Times New Roman" pitchFamily="18" charset="0"/>
                <a:cs typeface="Times New Roman" pitchFamily="18" charset="0"/>
              </a:rPr>
              <a:t> литературу. Для поддержки авторов этого направления и открытия новых имен издательство учредило новый конкурс «Кислород». Задача конкурса – ускорить путь хорошей книги от писателя к </a:t>
            </a:r>
            <a:r>
              <a:rPr lang="ru-RU" sz="1400" dirty="0" smtClean="0">
                <a:latin typeface="Times New Roman" pitchFamily="18" charset="0"/>
                <a:cs typeface="Times New Roman" pitchFamily="18" charset="0"/>
              </a:rPr>
              <a:t>читателю, </a:t>
            </a:r>
            <a:r>
              <a:rPr lang="ru-RU" sz="1400" dirty="0">
                <a:solidFill>
                  <a:prstClr val="black"/>
                </a:solidFill>
                <a:latin typeface="Times New Roman" pitchFamily="18" charset="0"/>
                <a:cs typeface="Times New Roman" pitchFamily="18" charset="0"/>
              </a:rPr>
              <a:t>запустить волну качественной молодежной литературы от русскоязычных авторов.</a:t>
            </a:r>
          </a:p>
          <a:p>
            <a:pPr algn="just"/>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Писатели и художники, чьи работы отметит жюри конкурса, могут получить предложение заключить контракт с издательством «Росмэн» до окончания приема работ и формирования финального списка победителей.</a:t>
            </a:r>
          </a:p>
        </p:txBody>
      </p:sp>
      <p:sp>
        <p:nvSpPr>
          <p:cNvPr id="7" name="Прямоугольник 6"/>
          <p:cNvSpPr/>
          <p:nvPr/>
        </p:nvSpPr>
        <p:spPr>
          <a:xfrm>
            <a:off x="3203848" y="3438818"/>
            <a:ext cx="5688632" cy="2893100"/>
          </a:xfrm>
          <a:prstGeom prst="rect">
            <a:avLst/>
          </a:prstGeom>
        </p:spPr>
        <p:txBody>
          <a:bodyPr wrap="square">
            <a:spAutoFit/>
          </a:bodyPr>
          <a:lstStyle/>
          <a:p>
            <a:pPr algn="just"/>
            <a:r>
              <a:rPr lang="ru-RU" sz="1400" b="1" dirty="0" smtClean="0">
                <a:latin typeface="Times New Roman" pitchFamily="18" charset="0"/>
                <a:cs typeface="Times New Roman" pitchFamily="18" charset="0"/>
              </a:rPr>
              <a:t>Номинация </a:t>
            </a:r>
            <a:r>
              <a:rPr lang="ru-RU" sz="1400" b="1" dirty="0">
                <a:latin typeface="Times New Roman" pitchFamily="18" charset="0"/>
                <a:cs typeface="Times New Roman" pitchFamily="18" charset="0"/>
              </a:rPr>
              <a:t>«Кислород. Текст»</a:t>
            </a:r>
          </a:p>
          <a:p>
            <a:r>
              <a:rPr lang="ru-RU" sz="1400" dirty="0">
                <a:latin typeface="Times New Roman" pitchFamily="18" charset="0"/>
                <a:cs typeface="Times New Roman" pitchFamily="18" charset="0"/>
              </a:rPr>
              <a:t>I место: Вероника и Ангелина Максимовы «Канашибари. Пока не погаснет последний фонарь»</a:t>
            </a:r>
          </a:p>
          <a:p>
            <a:r>
              <a:rPr lang="ru-RU" sz="1400" dirty="0">
                <a:latin typeface="Times New Roman" pitchFamily="18" charset="0"/>
                <a:cs typeface="Times New Roman" pitchFamily="18" charset="0"/>
              </a:rPr>
              <a:t>II место: Ирина Родионова «Мертвые воспоминания»</a:t>
            </a:r>
          </a:p>
          <a:p>
            <a:r>
              <a:rPr lang="ru-RU" sz="1400" dirty="0">
                <a:latin typeface="Times New Roman" pitchFamily="18" charset="0"/>
                <a:cs typeface="Times New Roman" pitchFamily="18" charset="0"/>
              </a:rPr>
              <a:t>III место: Мери Ли «Мир Мэроу»</a:t>
            </a:r>
          </a:p>
          <a:p>
            <a:r>
              <a:rPr lang="ru-RU" sz="1400" b="1" dirty="0">
                <a:latin typeface="Times New Roman" pitchFamily="18" charset="0"/>
                <a:cs typeface="Times New Roman" pitchFamily="18" charset="0"/>
              </a:rPr>
              <a:t>Номинация «Кислород. Арт»</a:t>
            </a:r>
          </a:p>
          <a:p>
            <a:r>
              <a:rPr lang="ru-RU" sz="1400" dirty="0">
                <a:latin typeface="Times New Roman" pitchFamily="18" charset="0"/>
                <a:cs typeface="Times New Roman" pitchFamily="18" charset="0"/>
              </a:rPr>
              <a:t>I место: Степан Разорёнов</a:t>
            </a:r>
          </a:p>
          <a:p>
            <a:r>
              <a:rPr lang="ru-RU" sz="1400" dirty="0">
                <a:latin typeface="Times New Roman" pitchFamily="18" charset="0"/>
                <a:cs typeface="Times New Roman" pitchFamily="18" charset="0"/>
              </a:rPr>
              <a:t>II место: Иван Сергеев</a:t>
            </a:r>
          </a:p>
          <a:p>
            <a:r>
              <a:rPr lang="ru-RU" sz="1400" dirty="0">
                <a:latin typeface="Times New Roman" pitchFamily="18" charset="0"/>
                <a:cs typeface="Times New Roman" pitchFamily="18" charset="0"/>
              </a:rPr>
              <a:t>III место: Екатерина Карамаликова</a:t>
            </a:r>
          </a:p>
          <a:p>
            <a:r>
              <a:rPr lang="ru-RU" sz="1400" b="1" dirty="0">
                <a:latin typeface="Times New Roman" pitchFamily="18" charset="0"/>
                <a:cs typeface="Times New Roman" pitchFamily="18" charset="0"/>
              </a:rPr>
              <a:t>Специальные призы конкурса</a:t>
            </a:r>
          </a:p>
          <a:p>
            <a:r>
              <a:rPr lang="ru-RU" sz="1400" dirty="0">
                <a:latin typeface="Times New Roman" pitchFamily="18" charset="0"/>
                <a:cs typeface="Times New Roman" pitchFamily="18" charset="0"/>
              </a:rPr>
              <a:t>Выбор читателей – Ольга Валентеева «Тюремщик»</a:t>
            </a:r>
          </a:p>
          <a:p>
            <a:r>
              <a:rPr lang="ru-RU" sz="1400" dirty="0">
                <a:latin typeface="Times New Roman" pitchFamily="18" charset="0"/>
                <a:cs typeface="Times New Roman" pitchFamily="18" charset="0"/>
              </a:rPr>
              <a:t>Выбор журнала «Мир фантастики» – Максим Смогов «Один плюс N»</a:t>
            </a:r>
          </a:p>
          <a:p>
            <a:r>
              <a:rPr lang="ru-RU" sz="1400" dirty="0">
                <a:latin typeface="Times New Roman" pitchFamily="18" charset="0"/>
                <a:cs typeface="Times New Roman" pitchFamily="18" charset="0"/>
              </a:rPr>
              <a:t>Выбор LiveLib – Ольга Валентеева «Тюремщик</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31" y="5238745"/>
            <a:ext cx="1633913" cy="10711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933136" y="6375192"/>
            <a:ext cx="1554465" cy="307777"/>
          </a:xfrm>
          <a:prstGeom prst="rect">
            <a:avLst/>
          </a:prstGeom>
        </p:spPr>
        <p:txBody>
          <a:bodyPr wrap="none">
            <a:spAutoFit/>
          </a:bodyPr>
          <a:lstStyle/>
          <a:p>
            <a:r>
              <a:rPr lang="ru-RU" sz="1400" dirty="0">
                <a:latin typeface="Times New Roman" pitchFamily="18" charset="0"/>
                <a:cs typeface="Times New Roman" pitchFamily="18" charset="0"/>
              </a:rPr>
              <a:t>Ольга Валентеева</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01" y="865428"/>
            <a:ext cx="1714500" cy="11811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83" t="7337" r="16584" b="5695"/>
          <a:stretch/>
        </p:blipFill>
        <p:spPr bwMode="auto">
          <a:xfrm>
            <a:off x="64368" y="45463"/>
            <a:ext cx="856001" cy="81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06836" y="2058050"/>
            <a:ext cx="2799228" cy="307777"/>
          </a:xfrm>
          <a:prstGeom prst="rect">
            <a:avLst/>
          </a:prstGeom>
        </p:spPr>
        <p:txBody>
          <a:bodyPr wrap="none">
            <a:spAutoFit/>
          </a:bodyPr>
          <a:lstStyle/>
          <a:p>
            <a:r>
              <a:rPr lang="ru-RU" sz="1400" dirty="0">
                <a:latin typeface="Times New Roman" pitchFamily="18" charset="0"/>
                <a:cs typeface="Times New Roman" pitchFamily="18" charset="0"/>
              </a:rPr>
              <a:t>Вероника и Ангелина Максимовы</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137" y="3805480"/>
            <a:ext cx="1714500" cy="11049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126082" y="4930968"/>
            <a:ext cx="3077766" cy="307777"/>
          </a:xfrm>
          <a:prstGeom prst="rect">
            <a:avLst/>
          </a:prstGeom>
        </p:spPr>
        <p:txBody>
          <a:bodyPr wrap="none">
            <a:spAutoFit/>
          </a:bodyPr>
          <a:lstStyle/>
          <a:p>
            <a:r>
              <a:rPr lang="ru-RU" sz="1400" dirty="0">
                <a:latin typeface="Times New Roman" pitchFamily="18" charset="0"/>
                <a:cs typeface="Times New Roman" pitchFamily="18" charset="0"/>
              </a:rPr>
              <a:t>Степан Разорёнов с братом Василием</a:t>
            </a: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15" y="2365827"/>
            <a:ext cx="1714500" cy="11525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196578" y="3518009"/>
            <a:ext cx="867545" cy="307777"/>
          </a:xfrm>
          <a:prstGeom prst="rect">
            <a:avLst/>
          </a:prstGeom>
        </p:spPr>
        <p:txBody>
          <a:bodyPr wrap="none">
            <a:spAutoFit/>
          </a:bodyPr>
          <a:lstStyle/>
          <a:p>
            <a:r>
              <a:rPr lang="ru-RU" sz="1400" dirty="0">
                <a:latin typeface="Times New Roman" pitchFamily="18" charset="0"/>
                <a:cs typeface="Times New Roman" pitchFamily="18" charset="0"/>
              </a:rPr>
              <a:t>Мери Ли</a:t>
            </a:r>
          </a:p>
        </p:txBody>
      </p:sp>
    </p:spTree>
    <p:extLst>
      <p:ext uri="{BB962C8B-B14F-4D97-AF65-F5344CB8AC3E}">
        <p14:creationId xmlns:p14="http://schemas.microsoft.com/office/powerpoint/2010/main" val="286529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34525" y="41251"/>
            <a:ext cx="6217995" cy="954107"/>
          </a:xfrm>
          <a:prstGeom prst="rect">
            <a:avLst/>
          </a:prstGeom>
        </p:spPr>
        <p:txBody>
          <a:bodyPr wrap="square">
            <a:spAutoFit/>
          </a:bodyPr>
          <a:lstStyle/>
          <a:p>
            <a:pPr algn="ctr"/>
            <a:r>
              <a:rPr lang="ru-RU" sz="2800" dirty="0">
                <a:latin typeface="Constantia" pitchFamily="18" charset="0"/>
              </a:rPr>
              <a:t>Национальная премия в области детской и подростковой литературы</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58" b="16474"/>
          <a:stretch/>
        </p:blipFill>
        <p:spPr bwMode="auto">
          <a:xfrm>
            <a:off x="18539" y="-14776"/>
            <a:ext cx="3015986" cy="10661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067944" y="1426246"/>
            <a:ext cx="4572000" cy="5181611"/>
          </a:xfrm>
          <a:prstGeom prst="rect">
            <a:avLst/>
          </a:prstGeom>
        </p:spPr>
        <p:txBody>
          <a:bodyPr>
            <a:spAutoFit/>
          </a:bodyPr>
          <a:lstStyle/>
          <a:p>
            <a:pPr algn="just">
              <a:lnSpc>
                <a:spcPct val="115000"/>
              </a:lnSpc>
              <a:spcBef>
                <a:spcPts val="600"/>
              </a:spcBef>
              <a:spcAft>
                <a:spcPts val="600"/>
              </a:spcAft>
            </a:pPr>
            <a:r>
              <a:rPr lang="ru-RU" sz="1400" dirty="0" smtClean="0">
                <a:solidFill>
                  <a:srgbClr val="222222"/>
                </a:solidFill>
                <a:latin typeface="Times New Roman" pitchFamily="18" charset="0"/>
                <a:ea typeface="Times New Roman"/>
                <a:cs typeface="Times New Roman" pitchFamily="18" charset="0"/>
              </a:rPr>
              <a:t>В марте 2022 года министр культуры Российской Федерации Ольга Борисовна Любимова провела рабочее совещание в ходе визита в </a:t>
            </a:r>
            <a:r>
              <a:rPr lang="ru-RU" sz="1400" dirty="0" smtClean="0">
                <a:solidFill>
                  <a:srgbClr val="EA6057"/>
                </a:solidFill>
                <a:latin typeface="Times New Roman" pitchFamily="18" charset="0"/>
                <a:ea typeface="Times New Roman"/>
                <a:cs typeface="Times New Roman" pitchFamily="18" charset="0"/>
                <a:hlinkClick r:id="rId3" tooltip="Российская государственная детская библиотека"/>
              </a:rPr>
              <a:t>Российскую государственную детскую библиотеку</a:t>
            </a:r>
            <a:r>
              <a:rPr lang="ru-RU" sz="1400" dirty="0" smtClean="0">
                <a:solidFill>
                  <a:srgbClr val="222222"/>
                </a:solidFill>
                <a:latin typeface="Times New Roman" pitchFamily="18" charset="0"/>
                <a:ea typeface="Times New Roman"/>
                <a:cs typeface="Times New Roman" pitchFamily="18" charset="0"/>
              </a:rPr>
              <a:t>. Она поддержала предложение детского писателя, председателя Попечительского совета РГДБ </a:t>
            </a:r>
            <a:r>
              <a:rPr lang="ru-RU" sz="1400" dirty="0" smtClean="0">
                <a:solidFill>
                  <a:srgbClr val="EA6057"/>
                </a:solidFill>
                <a:latin typeface="Times New Roman" pitchFamily="18" charset="0"/>
                <a:ea typeface="Times New Roman"/>
                <a:cs typeface="Times New Roman" pitchFamily="18" charset="0"/>
                <a:hlinkClick r:id="rId4" tooltip="Усачев Андрей Алексеевич"/>
              </a:rPr>
              <a:t>Андрея Усачева</a:t>
            </a:r>
            <a:r>
              <a:rPr lang="ru-RU" sz="1400" dirty="0" smtClean="0">
                <a:solidFill>
                  <a:srgbClr val="222222"/>
                </a:solidFill>
                <a:latin typeface="Times New Roman" pitchFamily="18" charset="0"/>
                <a:ea typeface="Times New Roman"/>
                <a:cs typeface="Times New Roman" pitchFamily="18" charset="0"/>
              </a:rPr>
              <a:t> и правнука </a:t>
            </a:r>
            <a:r>
              <a:rPr lang="ru-RU" sz="1400" dirty="0" smtClean="0">
                <a:solidFill>
                  <a:srgbClr val="EA6057"/>
                </a:solidFill>
                <a:latin typeface="Times New Roman" pitchFamily="18" charset="0"/>
                <a:ea typeface="Times New Roman"/>
                <a:cs typeface="Times New Roman" pitchFamily="18" charset="0"/>
                <a:hlinkClick r:id="rId5" tooltip="Чуковский Корней Иванович"/>
              </a:rPr>
              <a:t>К.И. Чуковского</a:t>
            </a:r>
            <a:r>
              <a:rPr lang="ru-RU" sz="1400" dirty="0" smtClean="0">
                <a:solidFill>
                  <a:srgbClr val="222222"/>
                </a:solidFill>
                <a:latin typeface="Times New Roman" pitchFamily="18" charset="0"/>
                <a:ea typeface="Times New Roman"/>
                <a:cs typeface="Times New Roman" pitchFamily="18" charset="0"/>
              </a:rPr>
              <a:t> Дмитрия Чуковского об учреждении национальной премии в области детской литературы. О. Б. Любимова подчеркнула необходимость создания специальной номинации для художников-графиков и дизайнеров книги, поскольку «иллюстрация является неотъемлемой и крайне важной частью детской книги». Проект премии в области детской литературы был вынесен на общественное обсуждение.</a:t>
            </a:r>
            <a:endParaRPr lang="ru-RU" sz="1400" dirty="0" smtClean="0">
              <a:latin typeface="Times New Roman" pitchFamily="18" charset="0"/>
              <a:ea typeface="Calibri"/>
              <a:cs typeface="Times New Roman" pitchFamily="18" charset="0"/>
            </a:endParaRPr>
          </a:p>
          <a:p>
            <a:pPr algn="just">
              <a:lnSpc>
                <a:spcPct val="115000"/>
              </a:lnSpc>
              <a:spcBef>
                <a:spcPts val="600"/>
              </a:spcBef>
              <a:spcAft>
                <a:spcPts val="600"/>
              </a:spcAft>
            </a:pPr>
            <a:r>
              <a:rPr lang="ru-RU" sz="1400" dirty="0" smtClean="0">
                <a:solidFill>
                  <a:srgbClr val="222222"/>
                </a:solidFill>
                <a:latin typeface="Times New Roman" pitchFamily="18" charset="0"/>
                <a:ea typeface="Times New Roman"/>
                <a:cs typeface="Times New Roman" pitchFamily="18" charset="0"/>
              </a:rPr>
              <a:t>1 августа 2023 года был опубликован приказ об учреждении Национальной премии в области детской и подростковой литературы. Учредителями премии стали Министерство цифрового развития, связи и массовых коммуникаций Российской Федерации и Министерство культуры Российской Федерации.</a:t>
            </a:r>
            <a:endParaRPr lang="ru-RU" sz="1400" dirty="0">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067" y="1772816"/>
            <a:ext cx="2108458" cy="14401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067" y="3873971"/>
            <a:ext cx="2158846" cy="14272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46039" y="3226193"/>
            <a:ext cx="3068513" cy="523220"/>
          </a:xfrm>
          <a:prstGeom prst="rect">
            <a:avLst/>
          </a:prstGeom>
        </p:spPr>
        <p:txBody>
          <a:bodyPr wrap="square">
            <a:spAutoFit/>
          </a:bodyPr>
          <a:lstStyle/>
          <a:p>
            <a:pPr algn="ctr"/>
            <a:r>
              <a:rPr lang="ru-RU" sz="1400" dirty="0">
                <a:latin typeface="Times New Roman" pitchFamily="18" charset="0"/>
                <a:cs typeface="Times New Roman" pitchFamily="18" charset="0"/>
              </a:rPr>
              <a:t>Дмитрий Чуковский, </a:t>
            </a: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Андрей Усачев, Ольга </a:t>
            </a:r>
            <a:r>
              <a:rPr lang="ru-RU" sz="1400" dirty="0">
                <a:latin typeface="Times New Roman" pitchFamily="18" charset="0"/>
                <a:cs typeface="Times New Roman" pitchFamily="18" charset="0"/>
              </a:rPr>
              <a:t>Любимова</a:t>
            </a:r>
          </a:p>
        </p:txBody>
      </p:sp>
      <p:sp>
        <p:nvSpPr>
          <p:cNvPr id="3" name="Прямоугольник 2"/>
          <p:cNvSpPr/>
          <p:nvPr/>
        </p:nvSpPr>
        <p:spPr>
          <a:xfrm>
            <a:off x="1308995" y="5349294"/>
            <a:ext cx="1701941" cy="523220"/>
          </a:xfrm>
          <a:prstGeom prst="rect">
            <a:avLst/>
          </a:prstGeom>
        </p:spPr>
        <p:txBody>
          <a:bodyPr wrap="none">
            <a:spAutoFit/>
          </a:bodyPr>
          <a:lstStyle/>
          <a:p>
            <a:r>
              <a:rPr lang="ru-RU" sz="1400" dirty="0">
                <a:latin typeface="Times New Roman" pitchFamily="18" charset="0"/>
                <a:cs typeface="Times New Roman" pitchFamily="18" charset="0"/>
              </a:rPr>
              <a:t>Мария </a:t>
            </a:r>
            <a:r>
              <a:rPr lang="ru-RU" sz="1400" dirty="0" smtClean="0">
                <a:latin typeface="Times New Roman" pitchFamily="18" charset="0"/>
                <a:cs typeface="Times New Roman" pitchFamily="18" charset="0"/>
              </a:rPr>
              <a:t>Веденяпина,</a:t>
            </a:r>
          </a:p>
          <a:p>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Ольга Любимова</a:t>
            </a:r>
          </a:p>
        </p:txBody>
      </p:sp>
      <p:sp>
        <p:nvSpPr>
          <p:cNvPr id="6" name="Прямоугольник 5"/>
          <p:cNvSpPr/>
          <p:nvPr/>
        </p:nvSpPr>
        <p:spPr>
          <a:xfrm>
            <a:off x="5063739" y="878951"/>
            <a:ext cx="2159566" cy="615553"/>
          </a:xfrm>
          <a:prstGeom prst="rect">
            <a:avLst/>
          </a:prstGeom>
        </p:spPr>
        <p:txBody>
          <a:bodyPr wrap="none">
            <a:spAutoFit/>
          </a:bodyPr>
          <a:lstStyle/>
          <a:p>
            <a:r>
              <a:rPr lang="en-US" sz="1600" dirty="0">
                <a:hlinkClick r:id="rId8"/>
              </a:rPr>
              <a:t>https://detlitpremia.ru</a:t>
            </a:r>
            <a:r>
              <a:rPr lang="en-US" sz="1600" dirty="0" smtClean="0">
                <a:hlinkClick r:id="rId8"/>
              </a:rPr>
              <a:t>/</a:t>
            </a:r>
            <a:endParaRPr lang="ru-RU" sz="1600" dirty="0" smtClean="0"/>
          </a:p>
          <a:p>
            <a:endParaRPr lang="ru-RU" dirty="0"/>
          </a:p>
        </p:txBody>
      </p:sp>
    </p:spTree>
    <p:extLst>
      <p:ext uri="{BB962C8B-B14F-4D97-AF65-F5344CB8AC3E}">
        <p14:creationId xmlns:p14="http://schemas.microsoft.com/office/powerpoint/2010/main" val="303821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64421" y="983451"/>
            <a:ext cx="5584254" cy="2796150"/>
          </a:xfrm>
          <a:prstGeom prst="rect">
            <a:avLst/>
          </a:prstGeom>
        </p:spPr>
        <p:txBody>
          <a:bodyPr wrap="square">
            <a:spAutoFit/>
          </a:bodyPr>
          <a:lstStyle/>
          <a:p>
            <a:pPr>
              <a:lnSpc>
                <a:spcPct val="200000"/>
              </a:lnSpc>
              <a:spcBef>
                <a:spcPts val="1200"/>
              </a:spcBef>
              <a:spcAft>
                <a:spcPts val="300"/>
              </a:spcAft>
            </a:pPr>
            <a:r>
              <a:rPr lang="ru-RU" sz="1400" b="1" dirty="0" smtClean="0">
                <a:solidFill>
                  <a:srgbClr val="222222"/>
                </a:solidFill>
                <a:latin typeface="Times New Roman" pitchFamily="18" charset="0"/>
                <a:ea typeface="Times New Roman"/>
                <a:cs typeface="Times New Roman" pitchFamily="18" charset="0"/>
              </a:rPr>
              <a:t>Номинация </a:t>
            </a:r>
            <a:r>
              <a:rPr lang="ru-RU" sz="1400" b="1" dirty="0">
                <a:solidFill>
                  <a:srgbClr val="222222"/>
                </a:solidFill>
                <a:latin typeface="Times New Roman" pitchFamily="18" charset="0"/>
                <a:ea typeface="Times New Roman"/>
                <a:cs typeface="Times New Roman" pitchFamily="18" charset="0"/>
              </a:rPr>
              <a:t>«За вклад в развитие детской литературы»</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Андрей Усачёв</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«Лучшее прозаическое произведение для детей»</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Анастасия Орлова за книгу «Грузовик, а где прицеп?»</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«Лучшее прозаическое произведение для подростков»</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Юлия Линде за книгу «Гула </a:t>
            </a:r>
            <a:r>
              <a:rPr lang="ru-RU" sz="1400" dirty="0" err="1">
                <a:solidFill>
                  <a:srgbClr val="222222"/>
                </a:solidFill>
                <a:latin typeface="Times New Roman" pitchFamily="18" charset="0"/>
                <a:ea typeface="Times New Roman"/>
                <a:cs typeface="Times New Roman" pitchFamily="18" charset="0"/>
              </a:rPr>
              <a:t>Камакри</a:t>
            </a:r>
            <a:r>
              <a:rPr lang="ru-RU" sz="1400" dirty="0">
                <a:solidFill>
                  <a:srgbClr val="222222"/>
                </a:solidFill>
                <a:latin typeface="Times New Roman" pitchFamily="18" charset="0"/>
                <a:ea typeface="Times New Roman"/>
                <a:cs typeface="Times New Roman" pitchFamily="18" charset="0"/>
              </a:rPr>
              <a:t>. Легенда о проклятом таборе»</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«Лучшее поэтическое произведение для детей»</a:t>
            </a:r>
            <a:endParaRPr lang="ru-RU" sz="1400" dirty="0">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Марина Тараненко за книгу «Собачье такси</a:t>
            </a:r>
            <a:r>
              <a:rPr lang="ru-RU" sz="1400" dirty="0" smtClean="0">
                <a:solidFill>
                  <a:srgbClr val="222222"/>
                </a:solidFill>
                <a:latin typeface="Times New Roman" pitchFamily="18" charset="0"/>
                <a:ea typeface="Times New Roman"/>
                <a:cs typeface="Times New Roman" pitchFamily="18" charset="0"/>
              </a:rPr>
              <a:t>»</a:t>
            </a:r>
            <a:endParaRPr lang="ru-RU" sz="1400" dirty="0">
              <a:latin typeface="Times New Roman" pitchFamily="18" charset="0"/>
              <a:ea typeface="Calibri"/>
              <a:cs typeface="Times New Roman" pitchFamily="18" charset="0"/>
            </a:endParaRPr>
          </a:p>
        </p:txBody>
      </p:sp>
      <p:sp>
        <p:nvSpPr>
          <p:cNvPr id="6" name="Прямоугольник 5"/>
          <p:cNvSpPr/>
          <p:nvPr/>
        </p:nvSpPr>
        <p:spPr>
          <a:xfrm>
            <a:off x="2549303" y="29344"/>
            <a:ext cx="6594697" cy="954107"/>
          </a:xfrm>
          <a:prstGeom prst="rect">
            <a:avLst/>
          </a:prstGeom>
        </p:spPr>
        <p:txBody>
          <a:bodyPr wrap="square">
            <a:spAutoFit/>
          </a:bodyPr>
          <a:lstStyle/>
          <a:p>
            <a:pPr lvl="0" algn="ctr"/>
            <a:r>
              <a:rPr lang="ru-RU" sz="2800" dirty="0">
                <a:solidFill>
                  <a:prstClr val="black"/>
                </a:solidFill>
                <a:latin typeface="Constantia" pitchFamily="18" charset="0"/>
              </a:rPr>
              <a:t>Национальная премия в области детской и подростковой литературы</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02" y="108930"/>
            <a:ext cx="2670530" cy="9438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692" y="1667648"/>
            <a:ext cx="1479147" cy="15459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04" r="18096"/>
          <a:stretch/>
        </p:blipFill>
        <p:spPr bwMode="auto">
          <a:xfrm>
            <a:off x="242271" y="1772072"/>
            <a:ext cx="1210546" cy="13371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142628" y="3291960"/>
            <a:ext cx="2286000" cy="523220"/>
          </a:xfrm>
          <a:prstGeom prst="rect">
            <a:avLst/>
          </a:prstGeom>
        </p:spPr>
        <p:txBody>
          <a:bodyPr wrap="square">
            <a:spAutoFit/>
          </a:bodyPr>
          <a:lstStyle/>
          <a:p>
            <a:pPr algn="ctr"/>
            <a:r>
              <a:rPr lang="ru-RU" sz="1400" dirty="0">
                <a:latin typeface="Times New Roman" pitchFamily="18" charset="0"/>
                <a:cs typeface="Times New Roman" pitchFamily="18" charset="0"/>
              </a:rPr>
              <a:t>Анастасия Орлова </a:t>
            </a: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Грузовик, а где прицеп?»</a:t>
            </a:r>
          </a:p>
        </p:txBody>
      </p:sp>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148" y="4005064"/>
            <a:ext cx="1206959" cy="18320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135" y="3988409"/>
            <a:ext cx="1189837" cy="18487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99889" y="6093296"/>
            <a:ext cx="3824039" cy="523220"/>
          </a:xfrm>
          <a:prstGeom prst="rect">
            <a:avLst/>
          </a:prstGeom>
        </p:spPr>
        <p:txBody>
          <a:bodyPr wrap="square">
            <a:spAutoFit/>
          </a:bodyPr>
          <a:lstStyle/>
          <a:p>
            <a:pPr algn="ctr"/>
            <a:r>
              <a:rPr lang="ru-RU" sz="1400" dirty="0">
                <a:latin typeface="Times New Roman" pitchFamily="18" charset="0"/>
                <a:cs typeface="Times New Roman" pitchFamily="18" charset="0"/>
              </a:rPr>
              <a:t>Юлия Линде </a:t>
            </a:r>
          </a:p>
          <a:p>
            <a:pPr algn="ctr"/>
            <a:r>
              <a:rPr lang="ru-RU" sz="1400" dirty="0" smtClean="0">
                <a:latin typeface="Times New Roman" pitchFamily="18" charset="0"/>
                <a:cs typeface="Times New Roman" pitchFamily="18" charset="0"/>
              </a:rPr>
              <a:t>«Гула </a:t>
            </a:r>
            <a:r>
              <a:rPr lang="ru-RU" sz="1400" dirty="0" err="1">
                <a:latin typeface="Times New Roman" pitchFamily="18" charset="0"/>
                <a:cs typeface="Times New Roman" pitchFamily="18" charset="0"/>
              </a:rPr>
              <a:t>Камакри</a:t>
            </a:r>
            <a:r>
              <a:rPr lang="ru-RU" sz="1400" dirty="0">
                <a:latin typeface="Times New Roman" pitchFamily="18" charset="0"/>
                <a:cs typeface="Times New Roman" pitchFamily="18" charset="0"/>
              </a:rPr>
              <a:t>. Легенда о проклятом таборе»</a:t>
            </a:r>
          </a:p>
        </p:txBody>
      </p:sp>
      <p:pic>
        <p:nvPicPr>
          <p:cNvPr id="205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3988409"/>
            <a:ext cx="1440756" cy="18376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4810" y="4099547"/>
            <a:ext cx="1601738" cy="16134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454810" y="6003885"/>
            <a:ext cx="2941190" cy="320280"/>
          </a:xfrm>
          <a:prstGeom prst="rect">
            <a:avLst/>
          </a:prstGeom>
        </p:spPr>
        <p:txBody>
          <a:bodyPr wrap="none">
            <a:spAutoFit/>
          </a:bodyPr>
          <a:lstStyle/>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Марина Тараненко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Собачье такси»</a:t>
            </a:r>
            <a:endParaRPr lang="ru-RU" sz="14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11328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43808" y="116632"/>
            <a:ext cx="6300192" cy="954107"/>
          </a:xfrm>
          <a:prstGeom prst="rect">
            <a:avLst/>
          </a:prstGeom>
        </p:spPr>
        <p:txBody>
          <a:bodyPr wrap="square">
            <a:spAutoFit/>
          </a:bodyPr>
          <a:lstStyle/>
          <a:p>
            <a:pPr lvl="0" algn="ctr"/>
            <a:r>
              <a:rPr lang="ru-RU" sz="2800" dirty="0">
                <a:solidFill>
                  <a:prstClr val="black"/>
                </a:solidFill>
                <a:latin typeface="Constantia" pitchFamily="18" charset="0"/>
              </a:rPr>
              <a:t>Национальная премия в области детской и подростковой литературы</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709356" cy="95410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414539" y="1138377"/>
            <a:ext cx="5472608" cy="2732543"/>
          </a:xfrm>
          <a:prstGeom prst="rect">
            <a:avLst/>
          </a:prstGeom>
        </p:spPr>
        <p:txBody>
          <a:bodyPr wrap="square">
            <a:spAutoFit/>
          </a:bodyPr>
          <a:lstStyle/>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«Лучшее поэтическое произведение для подростков»</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Ирина Ермакова за книгу «Медное зеркало»</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«Лучшая иллюстрированная книга для детей и подростков»</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Варвара </a:t>
            </a:r>
            <a:r>
              <a:rPr lang="ru-RU" sz="1400" dirty="0" err="1">
                <a:solidFill>
                  <a:srgbClr val="222222"/>
                </a:solidFill>
                <a:latin typeface="Times New Roman" pitchFamily="18" charset="0"/>
                <a:ea typeface="Times New Roman"/>
                <a:cs typeface="Times New Roman" pitchFamily="18" charset="0"/>
              </a:rPr>
              <a:t>Больдт</a:t>
            </a:r>
            <a:r>
              <a:rPr lang="ru-RU" sz="1400" dirty="0">
                <a:solidFill>
                  <a:srgbClr val="222222"/>
                </a:solidFill>
                <a:latin typeface="Times New Roman" pitchFamily="18" charset="0"/>
                <a:ea typeface="Times New Roman"/>
                <a:cs typeface="Times New Roman" pitchFamily="18" charset="0"/>
              </a:rPr>
              <a:t> и Анна Кендель за книгу «Смотри: Байкал!»</a:t>
            </a:r>
            <a:endParaRPr lang="ru-RU" sz="1400" dirty="0">
              <a:solidFill>
                <a:prstClr val="black"/>
              </a:solidFill>
              <a:latin typeface="Times New Roman" pitchFamily="18" charset="0"/>
              <a:ea typeface="Calibri"/>
              <a:cs typeface="Times New Roman" pitchFamily="18" charset="0"/>
            </a:endParaRPr>
          </a:p>
          <a:p>
            <a:pPr lvl="0">
              <a:lnSpc>
                <a:spcPct val="115000"/>
              </a:lnSpc>
              <a:spcBef>
                <a:spcPts val="600"/>
              </a:spcBef>
              <a:spcAft>
                <a:spcPts val="600"/>
              </a:spcAft>
            </a:pPr>
            <a:r>
              <a:rPr lang="ru-RU" sz="1400" b="1" dirty="0">
                <a:solidFill>
                  <a:srgbClr val="222222"/>
                </a:solidFill>
                <a:latin typeface="Times New Roman" pitchFamily="18" charset="0"/>
                <a:ea typeface="Times New Roman"/>
                <a:cs typeface="Times New Roman" pitchFamily="18" charset="0"/>
              </a:rPr>
              <a:t>Номинация «Лучший издательский проект для детей и подростков»</a:t>
            </a:r>
            <a:endParaRPr lang="ru-RU" sz="1400" dirty="0">
              <a:solidFill>
                <a:prstClr val="black"/>
              </a:solidFill>
              <a:latin typeface="Times New Roman" pitchFamily="18" charset="0"/>
              <a:ea typeface="Calibri"/>
              <a:cs typeface="Times New Roman" pitchFamily="18" charset="0"/>
            </a:endParaRPr>
          </a:p>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«Наши комиксы 1911–2021. По страницам 13 российских и советских детских журналов». Издательство «</a:t>
            </a:r>
            <a:r>
              <a:rPr lang="ru-RU" sz="1400" dirty="0" err="1">
                <a:solidFill>
                  <a:srgbClr val="222222"/>
                </a:solidFill>
                <a:latin typeface="Times New Roman" pitchFamily="18" charset="0"/>
                <a:ea typeface="Times New Roman"/>
                <a:cs typeface="Times New Roman" pitchFamily="18" charset="0"/>
              </a:rPr>
              <a:t>ТриМаг</a:t>
            </a:r>
            <a:r>
              <a:rPr lang="ru-RU" sz="1400" dirty="0">
                <a:solidFill>
                  <a:srgbClr val="222222"/>
                </a:solidFill>
                <a:latin typeface="Times New Roman" pitchFamily="18" charset="0"/>
                <a:ea typeface="Times New Roman"/>
                <a:cs typeface="Times New Roman" pitchFamily="18" charset="0"/>
              </a:rPr>
              <a:t>».</a:t>
            </a:r>
            <a:endParaRPr lang="ru-RU" sz="1400" dirty="0">
              <a:solidFill>
                <a:prstClr val="black"/>
              </a:solidFill>
              <a:latin typeface="Times New Roman" pitchFamily="18" charset="0"/>
              <a:ea typeface="Calibri"/>
              <a:cs typeface="Times New Roman" pitchFamily="18" charset="0"/>
            </a:endParaRP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98" y="1484784"/>
            <a:ext cx="1440756" cy="20003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345893" y="3563143"/>
            <a:ext cx="2930259" cy="307777"/>
          </a:xfrm>
          <a:prstGeom prst="rect">
            <a:avLst/>
          </a:prstGeom>
        </p:spPr>
        <p:txBody>
          <a:bodyPr wrap="square">
            <a:spAutoFit/>
          </a:bodyPr>
          <a:lstStyle/>
          <a:p>
            <a:pPr algn="ctr"/>
            <a:r>
              <a:rPr lang="ru-RU" sz="1400" dirty="0">
                <a:latin typeface="Times New Roman" pitchFamily="18" charset="0"/>
                <a:cs typeface="Times New Roman" pitchFamily="18" charset="0"/>
              </a:rPr>
              <a:t>Ирина Ермакова </a:t>
            </a:r>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Медное зеркало»</a:t>
            </a:r>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92635"/>
            <a:ext cx="1381324" cy="13846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122" y="4464228"/>
            <a:ext cx="2163877" cy="143042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0" y="6093296"/>
            <a:ext cx="4283968" cy="340093"/>
          </a:xfrm>
          <a:prstGeom prst="rect">
            <a:avLst/>
          </a:prstGeom>
        </p:spPr>
        <p:txBody>
          <a:bodyPr wrap="square">
            <a:spAutoFit/>
          </a:bodyPr>
          <a:lstStyle/>
          <a:p>
            <a:pPr lvl="0">
              <a:lnSpc>
                <a:spcPct val="115000"/>
              </a:lnSpc>
              <a:spcAft>
                <a:spcPts val="120"/>
              </a:spcAft>
              <a:buSzPts val="1000"/>
              <a:tabLst>
                <a:tab pos="457200" algn="l"/>
              </a:tabLst>
            </a:pPr>
            <a:r>
              <a:rPr lang="ru-RU" sz="1400" dirty="0">
                <a:solidFill>
                  <a:srgbClr val="222222"/>
                </a:solidFill>
                <a:latin typeface="Times New Roman" pitchFamily="18" charset="0"/>
                <a:ea typeface="Times New Roman"/>
                <a:cs typeface="Times New Roman" pitchFamily="18" charset="0"/>
              </a:rPr>
              <a:t>Варвара </a:t>
            </a:r>
            <a:r>
              <a:rPr lang="ru-RU" sz="1400" dirty="0" err="1">
                <a:solidFill>
                  <a:srgbClr val="222222"/>
                </a:solidFill>
                <a:latin typeface="Times New Roman" pitchFamily="18" charset="0"/>
                <a:ea typeface="Times New Roman"/>
                <a:cs typeface="Times New Roman" pitchFamily="18" charset="0"/>
              </a:rPr>
              <a:t>Больдт</a:t>
            </a:r>
            <a:r>
              <a:rPr lang="ru-RU" sz="1400" dirty="0">
                <a:solidFill>
                  <a:srgbClr val="222222"/>
                </a:solidFill>
                <a:latin typeface="Times New Roman" pitchFamily="18" charset="0"/>
                <a:ea typeface="Times New Roman"/>
                <a:cs typeface="Times New Roman" pitchFamily="18" charset="0"/>
              </a:rPr>
              <a:t> и Анна Кендель </a:t>
            </a:r>
            <a:r>
              <a:rPr lang="ru-RU" sz="1400" dirty="0" smtClean="0">
                <a:solidFill>
                  <a:srgbClr val="222222"/>
                </a:solidFill>
                <a:latin typeface="Times New Roman" pitchFamily="18" charset="0"/>
                <a:ea typeface="Times New Roman"/>
                <a:cs typeface="Times New Roman" pitchFamily="18" charset="0"/>
              </a:rPr>
              <a:t>«</a:t>
            </a:r>
            <a:r>
              <a:rPr lang="ru-RU" sz="1400" dirty="0">
                <a:solidFill>
                  <a:srgbClr val="222222"/>
                </a:solidFill>
                <a:latin typeface="Times New Roman" pitchFamily="18" charset="0"/>
                <a:ea typeface="Times New Roman"/>
                <a:cs typeface="Times New Roman" pitchFamily="18" charset="0"/>
              </a:rPr>
              <a:t>Смотри: Байкал!»</a:t>
            </a:r>
            <a:endParaRPr lang="ru-RU" sz="1400" dirty="0">
              <a:solidFill>
                <a:prstClr val="black"/>
              </a:solidFill>
              <a:latin typeface="Times New Roman" pitchFamily="18" charset="0"/>
              <a:ea typeface="Calibri"/>
              <a:cs typeface="Times New Roman" pitchFamily="18" charset="0"/>
            </a:endParaRPr>
          </a:p>
        </p:txBody>
      </p:sp>
      <p:pic>
        <p:nvPicPr>
          <p:cNvPr id="3081"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95" r="12873"/>
          <a:stretch/>
        </p:blipFill>
        <p:spPr bwMode="auto">
          <a:xfrm>
            <a:off x="2555776" y="4137475"/>
            <a:ext cx="1440160" cy="19453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476" r="6444"/>
          <a:stretch/>
        </p:blipFill>
        <p:spPr bwMode="auto">
          <a:xfrm>
            <a:off x="5306144" y="3910333"/>
            <a:ext cx="2726779" cy="19903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5220072" y="5995459"/>
            <a:ext cx="3168352" cy="738664"/>
          </a:xfrm>
          <a:prstGeom prst="rect">
            <a:avLst/>
          </a:prstGeom>
        </p:spPr>
        <p:txBody>
          <a:bodyPr wrap="square">
            <a:spAutoFit/>
          </a:bodyPr>
          <a:lstStyle/>
          <a:p>
            <a:r>
              <a:rPr lang="ru-RU" sz="1400" dirty="0">
                <a:solidFill>
                  <a:srgbClr val="222222"/>
                </a:solidFill>
                <a:latin typeface="Times New Roman" pitchFamily="18" charset="0"/>
                <a:ea typeface="Times New Roman"/>
                <a:cs typeface="Times New Roman" pitchFamily="18" charset="0"/>
              </a:rPr>
              <a:t>«Наши комиксы 1911–2021. </a:t>
            </a:r>
            <a:endParaRPr lang="ru-RU" sz="1400" dirty="0" smtClean="0">
              <a:solidFill>
                <a:srgbClr val="222222"/>
              </a:solidFill>
              <a:latin typeface="Times New Roman" pitchFamily="18" charset="0"/>
              <a:ea typeface="Times New Roman"/>
              <a:cs typeface="Times New Roman" pitchFamily="18" charset="0"/>
            </a:endParaRPr>
          </a:p>
          <a:p>
            <a:r>
              <a:rPr lang="ru-RU" sz="1400" dirty="0" smtClean="0">
                <a:solidFill>
                  <a:srgbClr val="222222"/>
                </a:solidFill>
                <a:latin typeface="Times New Roman" pitchFamily="18" charset="0"/>
                <a:ea typeface="Times New Roman"/>
                <a:cs typeface="Times New Roman" pitchFamily="18" charset="0"/>
              </a:rPr>
              <a:t>По </a:t>
            </a:r>
            <a:r>
              <a:rPr lang="ru-RU" sz="1400" dirty="0">
                <a:solidFill>
                  <a:srgbClr val="222222"/>
                </a:solidFill>
                <a:latin typeface="Times New Roman" pitchFamily="18" charset="0"/>
                <a:ea typeface="Times New Roman"/>
                <a:cs typeface="Times New Roman" pitchFamily="18" charset="0"/>
              </a:rPr>
              <a:t>страницам 13 российских </a:t>
            </a:r>
            <a:r>
              <a:rPr lang="ru-RU" sz="1400" dirty="0" smtClean="0">
                <a:solidFill>
                  <a:srgbClr val="222222"/>
                </a:solidFill>
                <a:latin typeface="Times New Roman" pitchFamily="18" charset="0"/>
                <a:ea typeface="Times New Roman"/>
                <a:cs typeface="Times New Roman" pitchFamily="18" charset="0"/>
              </a:rPr>
              <a:t>и</a:t>
            </a:r>
          </a:p>
          <a:p>
            <a:r>
              <a:rPr lang="ru-RU" sz="1400" dirty="0" smtClean="0">
                <a:solidFill>
                  <a:srgbClr val="222222"/>
                </a:solidFill>
                <a:latin typeface="Times New Roman" pitchFamily="18" charset="0"/>
                <a:ea typeface="Times New Roman"/>
                <a:cs typeface="Times New Roman" pitchFamily="18" charset="0"/>
              </a:rPr>
              <a:t> </a:t>
            </a:r>
            <a:r>
              <a:rPr lang="ru-RU" sz="1400" dirty="0">
                <a:solidFill>
                  <a:srgbClr val="222222"/>
                </a:solidFill>
                <a:latin typeface="Times New Roman" pitchFamily="18" charset="0"/>
                <a:ea typeface="Times New Roman"/>
                <a:cs typeface="Times New Roman" pitchFamily="18" charset="0"/>
              </a:rPr>
              <a:t>советских детских журналов</a:t>
            </a:r>
            <a:r>
              <a:rPr lang="ru-RU" sz="1400" dirty="0" smtClean="0">
                <a:solidFill>
                  <a:srgbClr val="222222"/>
                </a:solidFill>
                <a:latin typeface="Times New Roman" pitchFamily="18" charset="0"/>
                <a:ea typeface="Times New Roman"/>
                <a:cs typeface="Times New Roman" pitchFamily="18" charset="0"/>
              </a:rPr>
              <a:t>». В 4-х т.</a:t>
            </a:r>
            <a:endParaRPr lang="ru-RU" dirty="0"/>
          </a:p>
        </p:txBody>
      </p:sp>
    </p:spTree>
    <p:extLst>
      <p:ext uri="{BB962C8B-B14F-4D97-AF65-F5344CB8AC3E}">
        <p14:creationId xmlns:p14="http://schemas.microsoft.com/office/powerpoint/2010/main" val="26259690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8279</TotalTime>
  <Words>5047</Words>
  <Application>Microsoft Office PowerPoint</Application>
  <PresentationFormat>Экран (4:3)</PresentationFormat>
  <Paragraphs>486</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Литературная премия «Большая сказка»  им. Эдуарда Успенского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Встречаемся в марте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Хомицкая Любовь Николаевна</cp:lastModifiedBy>
  <cp:revision>604</cp:revision>
  <cp:lastPrinted>2024-02-25T10:26:04Z</cp:lastPrinted>
  <dcterms:created xsi:type="dcterms:W3CDTF">2016-01-18T02:35:00Z</dcterms:created>
  <dcterms:modified xsi:type="dcterms:W3CDTF">2024-02-26T02:45:03Z</dcterms:modified>
</cp:coreProperties>
</file>