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4"/>
  </p:handoutMasterIdLst>
  <p:sldIdLst>
    <p:sldId id="256" r:id="rId2"/>
    <p:sldId id="262" r:id="rId3"/>
    <p:sldId id="278" r:id="rId4"/>
    <p:sldId id="279" r:id="rId5"/>
    <p:sldId id="280" r:id="rId6"/>
    <p:sldId id="281" r:id="rId7"/>
    <p:sldId id="272" r:id="rId8"/>
    <p:sldId id="273" r:id="rId9"/>
    <p:sldId id="274" r:id="rId10"/>
    <p:sldId id="275" r:id="rId11"/>
    <p:sldId id="257" r:id="rId12"/>
    <p:sldId id="258" r:id="rId13"/>
    <p:sldId id="259" r:id="rId14"/>
    <p:sldId id="260" r:id="rId15"/>
    <p:sldId id="263" r:id="rId16"/>
    <p:sldId id="271" r:id="rId17"/>
    <p:sldId id="270" r:id="rId18"/>
    <p:sldId id="276" r:id="rId19"/>
    <p:sldId id="277" r:id="rId20"/>
    <p:sldId id="269" r:id="rId21"/>
    <p:sldId id="261" r:id="rId22"/>
    <p:sldId id="268" r:id="rId2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6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2B2A0E8-820F-442A-BCCE-1D3030B3FDF4}" type="datetimeFigureOut">
              <a:rPr lang="ru-RU" smtClean="0"/>
              <a:t>28.01.2024</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ABF8994-E865-4CA4-B755-A3E4742C6704}" type="slidenum">
              <a:rPr lang="ru-RU" smtClean="0"/>
              <a:t>‹#›</a:t>
            </a:fld>
            <a:endParaRPr lang="ru-RU"/>
          </a:p>
        </p:txBody>
      </p:sp>
    </p:spTree>
    <p:extLst>
      <p:ext uri="{BB962C8B-B14F-4D97-AF65-F5344CB8AC3E}">
        <p14:creationId xmlns:p14="http://schemas.microsoft.com/office/powerpoint/2010/main" val="20376720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t>28.01.2024</a:t>
            </a:fld>
            <a:endParaRPr lang="ru-RU"/>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19B0651-EE4F-4900-A07F-96A6BFA9D0F0}" type="slidenum">
              <a:rPr lang="ru-RU" smtClean="0"/>
              <a:t>‹#›</a:t>
            </a:fld>
            <a:endParaRPr lang="ru-RU"/>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ru-RU"/>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28.01.2024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 name="Date Placeholder 8"/>
          <p:cNvSpPr>
            <a:spLocks noGrp="1"/>
          </p:cNvSpPr>
          <p:nvPr>
            <p:ph type="dt" sz="half" idx="10"/>
          </p:nvPr>
        </p:nvSpPr>
        <p:spPr/>
        <p:txBody>
          <a:bodyPr/>
          <a:lstStyle>
            <a:lvl1pPr>
              <a:defRPr>
                <a:solidFill>
                  <a:srgbClr val="FFFFFF"/>
                </a:solidFill>
              </a:defRPr>
            </a:lvl1pPr>
          </a:lstStyle>
          <a:p>
            <a:fld id="{B4C71EC6-210F-42DE-9C53-41977AD35B3D}" type="datetimeFigureOut">
              <a:rPr lang="ru-RU" smtClean="0"/>
              <a:t>28.01.2024</a:t>
            </a:fld>
            <a:endParaRPr lang="ru-RU"/>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19B0651-EE4F-4900-A07F-96A6BFA9D0F0}" type="slidenum">
              <a:rPr lang="ru-RU" smtClean="0"/>
              <a:t>‹#›</a:t>
            </a:fld>
            <a:endParaRPr lang="ru-RU"/>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ru-RU"/>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28.01.2024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28.01.2024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C71EC6-210F-42DE-9C53-41977AD35B3D}" type="datetimeFigureOut">
              <a:rPr lang="ru-RU" smtClean="0"/>
              <a:t>28.01.2024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
        <p:nvSpPr>
          <p:cNvPr id="6" name="Title 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28.01.2024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28.01.2024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19B0651-EE4F-4900-A07F-96A6BFA9D0F0}" type="slidenum">
              <a:rPr lang="ru-RU" smtClean="0"/>
              <a:t>‹#›</a:t>
            </a:fld>
            <a:endParaRPr lang="ru-RU"/>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ru-RU" smtClean="0"/>
              <a:t>Образец заголовка</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28.01.2024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ru-RU" smtClean="0"/>
              <a:t>Образец 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4C71EC6-210F-42DE-9C53-41977AD35B3D}" type="datetimeFigureOut">
              <a:rPr lang="ru-RU" smtClean="0"/>
              <a:t>28.01.2024</a:t>
            </a:fld>
            <a:endParaRPr lang="ru-RU"/>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ru-RU"/>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9.jpe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knigki-pro.ru/knigi-pro/130-knigi-pro-doma.html"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023985" y="2276872"/>
            <a:ext cx="1981200" cy="576064"/>
          </a:xfrm>
        </p:spPr>
        <p:txBody>
          <a:bodyPr/>
          <a:lstStyle/>
          <a:p>
            <a:pPr algn="ctr"/>
            <a:r>
              <a:rPr lang="ru-RU" sz="1600" b="1" dirty="0" smtClean="0">
                <a:solidFill>
                  <a:schemeClr val="bg1"/>
                </a:solidFill>
                <a:latin typeface="Comic Sans MS" pitchFamily="66" charset="0"/>
              </a:rPr>
              <a:t>(цикл обзоров)</a:t>
            </a:r>
            <a:endParaRPr lang="ru-RU" sz="1600" b="1" dirty="0">
              <a:solidFill>
                <a:schemeClr val="bg1"/>
              </a:solidFill>
              <a:latin typeface="Comic Sans MS" pitchFamily="66" charset="0"/>
            </a:endParaRPr>
          </a:p>
        </p:txBody>
      </p:sp>
      <p:sp>
        <p:nvSpPr>
          <p:cNvPr id="2" name="Заголовок 1"/>
          <p:cNvSpPr>
            <a:spLocks noGrp="1"/>
          </p:cNvSpPr>
          <p:nvPr>
            <p:ph type="title"/>
          </p:nvPr>
        </p:nvSpPr>
        <p:spPr>
          <a:xfrm>
            <a:off x="251520" y="1988840"/>
            <a:ext cx="6602288" cy="1828800"/>
          </a:xfrm>
        </p:spPr>
        <p:txBody>
          <a:bodyPr/>
          <a:lstStyle/>
          <a:p>
            <a:pPr algn="ctr"/>
            <a:r>
              <a:rPr lang="ru-RU" sz="6600" dirty="0" smtClean="0"/>
              <a:t>Дом </a:t>
            </a:r>
            <a:br>
              <a:rPr lang="ru-RU" sz="6600" dirty="0" smtClean="0"/>
            </a:br>
            <a:r>
              <a:rPr lang="ru-RU" sz="6600" dirty="0" smtClean="0"/>
              <a:t>как оберег </a:t>
            </a:r>
            <a:br>
              <a:rPr lang="ru-RU" sz="6600" dirty="0" smtClean="0"/>
            </a:br>
            <a:r>
              <a:rPr lang="ru-RU" sz="6600" dirty="0" smtClean="0"/>
              <a:t>семьи</a:t>
            </a:r>
            <a:endParaRPr lang="ru-RU" sz="6600" dirty="0"/>
          </a:p>
        </p:txBody>
      </p:sp>
      <p:pic>
        <p:nvPicPr>
          <p:cNvPr id="1028" name="Picture 4" descr="C:\Users\khln\Desktop\MN-13-02-800x8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0" y="0"/>
            <a:ext cx="1728192" cy="17281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3728" y="5908630"/>
            <a:ext cx="3456384" cy="369332"/>
          </a:xfrm>
          <a:prstGeom prst="rect">
            <a:avLst/>
          </a:prstGeom>
          <a:noFill/>
        </p:spPr>
        <p:txBody>
          <a:bodyPr wrap="square" rtlCol="0">
            <a:spAutoFit/>
          </a:bodyPr>
          <a:lstStyle/>
          <a:p>
            <a:r>
              <a:rPr lang="ru-RU" dirty="0" smtClean="0">
                <a:solidFill>
                  <a:schemeClr val="bg1"/>
                </a:solidFill>
              </a:rPr>
              <a:t>г. Красноярск, 2024, 29 </a:t>
            </a:r>
            <a:r>
              <a:rPr lang="ru-RU" dirty="0" smtClean="0">
                <a:solidFill>
                  <a:schemeClr val="bg1"/>
                </a:solidFill>
              </a:rPr>
              <a:t>января</a:t>
            </a:r>
            <a:endParaRPr lang="ru-RU"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357" y="1157915"/>
            <a:ext cx="1955123" cy="12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3673006"/>
            <a:ext cx="1800200" cy="119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583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Ольга Замятина</a:t>
            </a:r>
            <a:br>
              <a:rPr lang="ru-RU" dirty="0" smtClean="0"/>
            </a:br>
            <a:r>
              <a:rPr lang="ru-RU" dirty="0" smtClean="0"/>
              <a:t>           «Ничья»      12+</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2376264" cy="34108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4329100"/>
            <a:ext cx="1471535" cy="19620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595" y="4313107"/>
            <a:ext cx="1483530" cy="197803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5257" y="4338015"/>
            <a:ext cx="1458162" cy="19442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15133"/>
            <a:ext cx="1487487" cy="1487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23528" y="5430637"/>
            <a:ext cx="3096344" cy="1015663"/>
          </a:xfrm>
          <a:prstGeom prst="rect">
            <a:avLst/>
          </a:prstGeom>
        </p:spPr>
        <p:txBody>
          <a:bodyPr wrap="square">
            <a:spAutoFit/>
          </a:bodyPr>
          <a:lstStyle/>
          <a:p>
            <a:pPr algn="just"/>
            <a:r>
              <a:rPr lang="ru-RU" sz="1200" dirty="0"/>
              <a:t>Замятина, Ольга Александровна </a:t>
            </a:r>
            <a:endParaRPr lang="ru-RU" sz="1200" dirty="0" smtClean="0"/>
          </a:p>
          <a:p>
            <a:pPr algn="just"/>
            <a:r>
              <a:rPr lang="ru-RU" sz="1200" dirty="0" smtClean="0"/>
              <a:t>Ничья: </a:t>
            </a:r>
            <a:r>
              <a:rPr lang="ru-RU" sz="1200" dirty="0"/>
              <a:t>[повесть] / Ольга </a:t>
            </a:r>
            <a:r>
              <a:rPr lang="ru-RU" sz="1200" dirty="0" smtClean="0"/>
              <a:t>Замятина; </a:t>
            </a:r>
            <a:r>
              <a:rPr lang="ru-RU" sz="1200" dirty="0"/>
              <a:t>[художник </a:t>
            </a:r>
            <a:r>
              <a:rPr lang="ru-RU" sz="1200" dirty="0" err="1"/>
              <a:t>Greta</a:t>
            </a:r>
            <a:r>
              <a:rPr lang="ru-RU" sz="1200" dirty="0"/>
              <a:t> </a:t>
            </a:r>
            <a:r>
              <a:rPr lang="ru-RU" sz="1200" dirty="0" err="1"/>
              <a:t>Berlin</a:t>
            </a:r>
            <a:r>
              <a:rPr lang="ru-RU" sz="1200" dirty="0"/>
              <a:t>]. - </a:t>
            </a:r>
            <a:r>
              <a:rPr lang="ru-RU" sz="1200" dirty="0" smtClean="0"/>
              <a:t>Москва: </a:t>
            </a:r>
            <a:r>
              <a:rPr lang="ru-RU" sz="1200" dirty="0"/>
              <a:t>Пять четвертей, 2022. - 152 с</a:t>
            </a:r>
            <a:r>
              <a:rPr lang="ru-RU" sz="1200" dirty="0" smtClean="0"/>
              <a:t>.: </a:t>
            </a:r>
            <a:r>
              <a:rPr lang="ru-RU" sz="1200" dirty="0"/>
              <a:t>ил. - (Само собой). </a:t>
            </a:r>
            <a:r>
              <a:rPr lang="ru-RU" sz="1200" dirty="0" smtClean="0"/>
              <a:t>– Текст: непосредственный.</a:t>
            </a:r>
            <a:endParaRPr lang="ru-RU" sz="1200" dirty="0"/>
          </a:p>
        </p:txBody>
      </p:sp>
      <p:sp>
        <p:nvSpPr>
          <p:cNvPr id="2" name="TextBox 1"/>
          <p:cNvSpPr txBox="1"/>
          <p:nvPr/>
        </p:nvSpPr>
        <p:spPr>
          <a:xfrm>
            <a:off x="3203848" y="1844824"/>
            <a:ext cx="5616624" cy="2308324"/>
          </a:xfrm>
          <a:prstGeom prst="rect">
            <a:avLst/>
          </a:prstGeom>
          <a:noFill/>
        </p:spPr>
        <p:txBody>
          <a:bodyPr wrap="square" rtlCol="0">
            <a:spAutoFit/>
          </a:bodyPr>
          <a:lstStyle/>
          <a:p>
            <a:pPr algn="just"/>
            <a:r>
              <a:rPr lang="ru-RU" sz="1200" i="1" dirty="0" smtClean="0"/>
              <a:t>«Ксюхина семья классная. Такая, знаете, которой все вокруг завидуют. Молодые весёлые родители, сами не ссорятся, детей не ругают. Мне нравилось бывать у них в гостях. Хотя их квартира была совсем маленькая, однокомнатная. Представляете? И там они умудрялись мирно жить вчетвером…</a:t>
            </a:r>
          </a:p>
          <a:p>
            <a:pPr algn="just"/>
            <a:endParaRPr lang="ru-RU" sz="1200" i="1" dirty="0"/>
          </a:p>
          <a:p>
            <a:pPr algn="just"/>
            <a:r>
              <a:rPr lang="ru-RU" sz="1200" i="1" dirty="0" smtClean="0"/>
              <a:t>У нас, наоборот, квартира просторная. Двухэтажная. Кухня, гостиная и холл на первом этаже. Две спальни, моя и родителей, - на втором. Ксюха обожала у меня бывать. Говорила, что чувствует у нас себя принцессой во дворце…</a:t>
            </a:r>
          </a:p>
          <a:p>
            <a:pPr algn="just"/>
            <a:endParaRPr lang="ru-RU" sz="1200" i="1" dirty="0"/>
          </a:p>
          <a:p>
            <a:pPr algn="just"/>
            <a:r>
              <a:rPr lang="ru-RU" sz="1200" i="1" dirty="0" smtClean="0"/>
              <a:t>Все мы чересчур эмоциональные: чуть что – сразу на крик переходим, особенно мы с мамой. Поэтому и ссоримся часто. А потом миримся быстро. Наши соседи наверняка считают, что мы убиваем друг друга».</a:t>
            </a:r>
            <a:endParaRPr lang="ru-RU" sz="1200" i="1" dirty="0"/>
          </a:p>
        </p:txBody>
      </p:sp>
    </p:spTree>
    <p:extLst>
      <p:ext uri="{BB962C8B-B14F-4D97-AF65-F5344CB8AC3E}">
        <p14:creationId xmlns:p14="http://schemas.microsoft.com/office/powerpoint/2010/main" val="110095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19672" y="332656"/>
            <a:ext cx="6638532" cy="1054394"/>
          </a:xfrm>
        </p:spPr>
        <p:txBody>
          <a:bodyPr/>
          <a:lstStyle/>
          <a:p>
            <a:r>
              <a:rPr lang="ru-RU" dirty="0" smtClean="0"/>
              <a:t>Юлия Симбирская </a:t>
            </a:r>
            <a:br>
              <a:rPr lang="ru-RU" dirty="0" smtClean="0"/>
            </a:br>
            <a:r>
              <a:rPr lang="ru-RU" dirty="0" smtClean="0"/>
              <a:t>           «Жил-был дом»         0+</a:t>
            </a:r>
            <a:endParaRPr lang="ru-R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84784" cy="14847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43" t="7266" b="3653"/>
          <a:stretch/>
        </p:blipFill>
        <p:spPr bwMode="auto">
          <a:xfrm rot="21285863">
            <a:off x="440961" y="1946015"/>
            <a:ext cx="3509549" cy="34237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5677265"/>
            <a:ext cx="3888432" cy="1015663"/>
          </a:xfrm>
          <a:prstGeom prst="rect">
            <a:avLst/>
          </a:prstGeom>
        </p:spPr>
        <p:txBody>
          <a:bodyPr wrap="square">
            <a:spAutoFit/>
          </a:bodyPr>
          <a:lstStyle/>
          <a:p>
            <a:r>
              <a:rPr lang="ru-RU" sz="1200" dirty="0"/>
              <a:t>Симбирская, Юлия </a:t>
            </a:r>
            <a:r>
              <a:rPr lang="ru-RU" sz="1200" dirty="0" smtClean="0"/>
              <a:t>Станиславовна. </a:t>
            </a:r>
            <a:endParaRPr lang="ru-RU" sz="1200" dirty="0"/>
          </a:p>
          <a:p>
            <a:r>
              <a:rPr lang="ru-RU" sz="1200" dirty="0"/>
              <a:t>Жил-был </a:t>
            </a:r>
            <a:r>
              <a:rPr lang="ru-RU" sz="1200" dirty="0" smtClean="0"/>
              <a:t>Дом </a:t>
            </a:r>
            <a:r>
              <a:rPr lang="ru-RU" sz="1200" dirty="0"/>
              <a:t>/ </a:t>
            </a:r>
            <a:r>
              <a:rPr lang="ru-RU" sz="1200" dirty="0" smtClean="0"/>
              <a:t>Юлия Станиславовна Симбирская; художник </a:t>
            </a:r>
            <a:r>
              <a:rPr lang="ru-RU" sz="1200" dirty="0"/>
              <a:t>Т. П. Бетехтина. - </a:t>
            </a:r>
            <a:r>
              <a:rPr lang="ru-RU" sz="1200" dirty="0" smtClean="0"/>
              <a:t>Москва: </a:t>
            </a:r>
            <a:r>
              <a:rPr lang="ru-RU" sz="1200" dirty="0"/>
              <a:t>Нигма, 2018. - 20 с</a:t>
            </a:r>
            <a:r>
              <a:rPr lang="ru-RU" sz="1200" dirty="0" smtClean="0"/>
              <a:t>.: </a:t>
            </a:r>
            <a:r>
              <a:rPr lang="ru-RU" sz="1200" dirty="0"/>
              <a:t>цв. ил. - (Я уже большой!). </a:t>
            </a:r>
            <a:r>
              <a:rPr lang="ru-RU" sz="1200" dirty="0" smtClean="0"/>
              <a:t>– Текст: непосредственный.</a:t>
            </a:r>
            <a:endParaRPr lang="ru-RU" sz="1200" dirty="0"/>
          </a:p>
        </p:txBody>
      </p:sp>
      <p:sp>
        <p:nvSpPr>
          <p:cNvPr id="5" name="TextBox 4"/>
          <p:cNvSpPr txBox="1"/>
          <p:nvPr/>
        </p:nvSpPr>
        <p:spPr>
          <a:xfrm>
            <a:off x="3869289" y="1628800"/>
            <a:ext cx="5051818" cy="1754326"/>
          </a:xfrm>
          <a:prstGeom prst="rect">
            <a:avLst/>
          </a:prstGeom>
          <a:noFill/>
        </p:spPr>
        <p:txBody>
          <a:bodyPr wrap="square" rtlCol="0">
            <a:spAutoFit/>
          </a:bodyPr>
          <a:lstStyle/>
          <a:p>
            <a:pPr algn="just"/>
            <a:r>
              <a:rPr lang="ru-RU" sz="1200" i="1" dirty="0" smtClean="0"/>
              <a:t>«Однажды Экскаватор в большом городе вырыл яму. Потом приехали его друзья: Подъёмный кран, Грузовик, Бетономешалка и маленькая Тележка.</a:t>
            </a:r>
          </a:p>
          <a:p>
            <a:pPr marL="171450" indent="-171450" algn="just">
              <a:buFontTx/>
              <a:buChar char="-"/>
            </a:pPr>
            <a:r>
              <a:rPr lang="ru-RU" sz="1200" i="1" dirty="0" smtClean="0"/>
              <a:t>А давайте посадим дом! – предложила маленькая Тележка.</a:t>
            </a:r>
          </a:p>
          <a:p>
            <a:pPr algn="just"/>
            <a:r>
              <a:rPr lang="ru-RU" sz="1200" i="1" dirty="0" smtClean="0"/>
              <a:t>И посадили.</a:t>
            </a:r>
          </a:p>
          <a:p>
            <a:pPr algn="just"/>
            <a:r>
              <a:rPr lang="ru-RU" sz="1200" i="1" dirty="0" smtClean="0"/>
              <a:t>Дом рос красивый, многоэтажный. На День рождения Дома пришли гости – дети и их родители. Они подарили ему блестящую водосточную трубу и сверкающие окна. Друзья водили хоровод и пели: «Каравай, каравай, кого хочешь, выбирай». Дом выбрал всех</a:t>
            </a:r>
            <a:r>
              <a:rPr lang="ru-RU" sz="1200" i="1" dirty="0" smtClean="0"/>
              <a:t>».</a:t>
            </a:r>
            <a:endParaRPr lang="ru-RU" sz="1200" i="1" dirty="0"/>
          </a:p>
        </p:txBody>
      </p:sp>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8634"/>
          <a:stretch/>
        </p:blipFill>
        <p:spPr bwMode="auto">
          <a:xfrm rot="21008125">
            <a:off x="6863156" y="3458719"/>
            <a:ext cx="1888165" cy="183793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420"/>
          <a:stretch/>
        </p:blipFill>
        <p:spPr bwMode="auto">
          <a:xfrm>
            <a:off x="5510153" y="4857939"/>
            <a:ext cx="1777175" cy="17707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847" r="47893" b="11900"/>
          <a:stretch/>
        </p:blipFill>
        <p:spPr bwMode="auto">
          <a:xfrm rot="306676">
            <a:off x="4431083" y="3600817"/>
            <a:ext cx="1810100" cy="17668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0000"/>
          <a:stretch/>
        </p:blipFill>
        <p:spPr bwMode="auto">
          <a:xfrm rot="20880742">
            <a:off x="3993438" y="5225179"/>
            <a:ext cx="1293064" cy="13312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874" r="50000" b="12945"/>
          <a:stretch/>
        </p:blipFill>
        <p:spPr bwMode="auto">
          <a:xfrm>
            <a:off x="7402832" y="5085701"/>
            <a:ext cx="1518275" cy="15429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704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835696" y="332656"/>
            <a:ext cx="6467641" cy="1054394"/>
          </a:xfrm>
        </p:spPr>
        <p:txBody>
          <a:bodyPr/>
          <a:lstStyle/>
          <a:p>
            <a:r>
              <a:rPr lang="ru-RU" dirty="0" smtClean="0"/>
              <a:t>Тони Миттон</a:t>
            </a:r>
            <a:br>
              <a:rPr lang="ru-RU" dirty="0" smtClean="0"/>
            </a:br>
            <a:r>
              <a:rPr lang="ru-RU" dirty="0" smtClean="0"/>
              <a:t>      «Снежный призрак»   0+ </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 y="0"/>
            <a:ext cx="1487487" cy="1487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23468">
            <a:off x="683568" y="1988034"/>
            <a:ext cx="3096344" cy="33131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5589240"/>
            <a:ext cx="3816424" cy="1015663"/>
          </a:xfrm>
          <a:prstGeom prst="rect">
            <a:avLst/>
          </a:prstGeom>
        </p:spPr>
        <p:txBody>
          <a:bodyPr wrap="square">
            <a:spAutoFit/>
          </a:bodyPr>
          <a:lstStyle/>
          <a:p>
            <a:pPr algn="just"/>
            <a:r>
              <a:rPr lang="ru-RU" sz="1200" dirty="0"/>
              <a:t>Миттон, Тони. </a:t>
            </a:r>
          </a:p>
          <a:p>
            <a:pPr algn="just"/>
            <a:r>
              <a:rPr lang="ru-RU" sz="1200" dirty="0"/>
              <a:t>Снежный призрак / Тони </a:t>
            </a:r>
            <a:r>
              <a:rPr lang="ru-RU" sz="1200" dirty="0" smtClean="0"/>
              <a:t>Миттон; </a:t>
            </a:r>
            <a:r>
              <a:rPr lang="ru-RU" sz="1200" dirty="0"/>
              <a:t>иллюстрации Дайаны </a:t>
            </a:r>
            <a:r>
              <a:rPr lang="ru-RU" sz="1200" dirty="0" smtClean="0"/>
              <a:t>Мэйо; </a:t>
            </a:r>
            <a:r>
              <a:rPr lang="ru-RU" sz="1200" dirty="0"/>
              <a:t>перевела с английского Нина Фрейман. - </a:t>
            </a:r>
            <a:r>
              <a:rPr lang="ru-RU" sz="1200" dirty="0" smtClean="0"/>
              <a:t>Санкт-Петербург: </a:t>
            </a:r>
            <a:r>
              <a:rPr lang="ru-RU" sz="1200" dirty="0"/>
              <a:t>Поляндрия, 2021. - 32 с</a:t>
            </a:r>
            <a:r>
              <a:rPr lang="ru-RU" sz="1200" dirty="0" smtClean="0"/>
              <a:t>.: </a:t>
            </a:r>
            <a:r>
              <a:rPr lang="ru-RU" sz="1200" dirty="0"/>
              <a:t>цв. ил. </a:t>
            </a:r>
            <a:r>
              <a:rPr lang="ru-RU" sz="1200" dirty="0" smtClean="0"/>
              <a:t>– Текст: непосредственный.</a:t>
            </a:r>
            <a:endParaRPr lang="ru-RU" sz="1200" dirty="0"/>
          </a:p>
        </p:txBody>
      </p:sp>
      <p:sp>
        <p:nvSpPr>
          <p:cNvPr id="5" name="TextBox 4"/>
          <p:cNvSpPr txBox="1"/>
          <p:nvPr/>
        </p:nvSpPr>
        <p:spPr>
          <a:xfrm>
            <a:off x="4932040" y="1844824"/>
            <a:ext cx="3024336" cy="1384995"/>
          </a:xfrm>
          <a:prstGeom prst="rect">
            <a:avLst/>
          </a:prstGeom>
          <a:noFill/>
        </p:spPr>
        <p:txBody>
          <a:bodyPr wrap="square" rtlCol="0">
            <a:spAutoFit/>
          </a:bodyPr>
          <a:lstStyle/>
          <a:p>
            <a:pPr algn="just"/>
            <a:r>
              <a:rPr lang="ru-RU" sz="1200" dirty="0" smtClean="0"/>
              <a:t>«</a:t>
            </a:r>
            <a:r>
              <a:rPr lang="ru-RU" sz="1200" i="1" dirty="0" smtClean="0"/>
              <a:t>В морозном сиянии, стужей дыша,</a:t>
            </a:r>
          </a:p>
          <a:p>
            <a:pPr algn="just"/>
            <a:endParaRPr lang="ru-RU" sz="1200" i="1" dirty="0" smtClean="0"/>
          </a:p>
          <a:p>
            <a:pPr algn="just"/>
            <a:r>
              <a:rPr lang="ru-RU" sz="1200" i="1" dirty="0" smtClean="0"/>
              <a:t>Явилась она – снежный призрак, душа.</a:t>
            </a:r>
          </a:p>
          <a:p>
            <a:pPr algn="just"/>
            <a:endParaRPr lang="ru-RU" sz="1200" i="1" dirty="0" smtClean="0"/>
          </a:p>
          <a:p>
            <a:pPr algn="just"/>
            <a:r>
              <a:rPr lang="ru-RU" sz="1200" i="1" dirty="0" smtClean="0"/>
              <a:t>Ей нужен был дом, где уют и покой.</a:t>
            </a:r>
          </a:p>
          <a:p>
            <a:pPr algn="just"/>
            <a:endParaRPr lang="ru-RU" sz="1200" i="1" dirty="0" smtClean="0"/>
          </a:p>
          <a:p>
            <a:pPr algn="just"/>
            <a:r>
              <a:rPr lang="ru-RU" sz="1200" i="1" dirty="0" smtClean="0"/>
              <a:t>Где можно проститься с бедой и тоской».</a:t>
            </a:r>
            <a:endParaRPr lang="ru-RU" sz="1200" i="1" dirty="0"/>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2227"/>
          <a:stretch/>
        </p:blipFill>
        <p:spPr bwMode="auto">
          <a:xfrm rot="186794">
            <a:off x="4351624" y="3472427"/>
            <a:ext cx="1918687" cy="25436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021"/>
          <a:stretch/>
        </p:blipFill>
        <p:spPr bwMode="auto">
          <a:xfrm rot="202507">
            <a:off x="6728776" y="3834447"/>
            <a:ext cx="2006609" cy="26019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745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91680" y="260648"/>
            <a:ext cx="6998572" cy="1054394"/>
          </a:xfrm>
        </p:spPr>
        <p:txBody>
          <a:bodyPr/>
          <a:lstStyle/>
          <a:p>
            <a:r>
              <a:rPr lang="ru-RU" dirty="0" smtClean="0"/>
              <a:t>Майя Челия</a:t>
            </a:r>
            <a:br>
              <a:rPr lang="ru-RU" dirty="0" smtClean="0"/>
            </a:br>
            <a:r>
              <a:rPr lang="ru-RU" dirty="0" smtClean="0"/>
              <a:t>         «Закрыто на лето»   </a:t>
            </a:r>
            <a:r>
              <a:rPr lang="ru-RU" dirty="0" smtClean="0"/>
              <a:t>6+</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189"/>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72" y="1868488"/>
            <a:ext cx="3227295" cy="33843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5589240"/>
            <a:ext cx="3744416" cy="830997"/>
          </a:xfrm>
          <a:prstGeom prst="rect">
            <a:avLst/>
          </a:prstGeom>
          <a:noFill/>
        </p:spPr>
        <p:txBody>
          <a:bodyPr wrap="square" rtlCol="0">
            <a:spAutoFit/>
          </a:bodyPr>
          <a:lstStyle/>
          <a:p>
            <a:pPr algn="just"/>
            <a:r>
              <a:rPr lang="ru-RU" sz="1200" dirty="0" smtClean="0"/>
              <a:t>Челия, Майя.</a:t>
            </a:r>
          </a:p>
          <a:p>
            <a:pPr algn="just"/>
            <a:r>
              <a:rPr lang="ru-RU" sz="1200" dirty="0" smtClean="0"/>
              <a:t>Закрыто на лето: </a:t>
            </a:r>
            <a:r>
              <a:rPr lang="en-US" sz="1200" dirty="0" smtClean="0"/>
              <a:t>[</a:t>
            </a:r>
            <a:r>
              <a:rPr lang="ru-RU" sz="1200" dirty="0" smtClean="0"/>
              <a:t>тихая книга</a:t>
            </a:r>
            <a:r>
              <a:rPr lang="en-US" sz="1200" dirty="0" smtClean="0"/>
              <a:t>}</a:t>
            </a:r>
            <a:r>
              <a:rPr lang="ru-RU" sz="1200" dirty="0" smtClean="0"/>
              <a:t> / Майя Челия. - Москва: ИД «Городец», 2021.- 40 с., ил. – (Ласка Пресс). – Текст: непосредственный.</a:t>
            </a:r>
            <a:endParaRPr lang="ru-RU" sz="1200" dirty="0"/>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1855" y="3560676"/>
            <a:ext cx="1892002" cy="18920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5125443"/>
            <a:ext cx="3058337" cy="14479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06072" y="1772816"/>
            <a:ext cx="4752528" cy="1384995"/>
          </a:xfrm>
          <a:prstGeom prst="rect">
            <a:avLst/>
          </a:prstGeom>
          <a:noFill/>
        </p:spPr>
        <p:txBody>
          <a:bodyPr wrap="square" rtlCol="0">
            <a:spAutoFit/>
          </a:bodyPr>
          <a:lstStyle/>
          <a:p>
            <a:pPr algn="just"/>
            <a:r>
              <a:rPr lang="ru-RU" sz="1200" i="1" dirty="0" smtClean="0"/>
              <a:t>«Что происходит в доме, когда хозяева уезжают в отпуск? Последний поворот ключа – и приключения начинаются. Тихие и пустые комнаты дома неожиданно наполняются целой толпой  необычных созданий. Кто они? Откуда взялись и что делают? Развороты этой «молчаливой» книги ответят на все вопросы. Оказывается, привычные комнаты дома полны загадок. И могут стать ареной удивительных происшествий» (от издательства).</a:t>
            </a:r>
            <a:endParaRPr lang="ru-RU" sz="1200" i="1" dirty="0"/>
          </a:p>
        </p:txBody>
      </p:sp>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46" t="24476" r="4703" b="14032"/>
          <a:stretch/>
        </p:blipFill>
        <p:spPr bwMode="auto">
          <a:xfrm>
            <a:off x="6300192" y="3284984"/>
            <a:ext cx="2266249" cy="1672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041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339752" y="355847"/>
            <a:ext cx="6422508" cy="1054394"/>
          </a:xfrm>
        </p:spPr>
        <p:txBody>
          <a:bodyPr/>
          <a:lstStyle/>
          <a:p>
            <a:r>
              <a:rPr lang="ru-RU" dirty="0" smtClean="0"/>
              <a:t>Льюис ДЖ. Патрик</a:t>
            </a:r>
            <a:br>
              <a:rPr lang="ru-RU" dirty="0" smtClean="0"/>
            </a:br>
            <a:r>
              <a:rPr lang="ru-RU" dirty="0" smtClean="0"/>
              <a:t>      «Старый дом»    6+ </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074"/>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5445224"/>
            <a:ext cx="3888432" cy="1200329"/>
          </a:xfrm>
          <a:prstGeom prst="rect">
            <a:avLst/>
          </a:prstGeom>
        </p:spPr>
        <p:txBody>
          <a:bodyPr wrap="square">
            <a:spAutoFit/>
          </a:bodyPr>
          <a:lstStyle/>
          <a:p>
            <a:pPr algn="just"/>
            <a:r>
              <a:rPr lang="ru-RU" sz="1200" dirty="0"/>
              <a:t>Льюис, Дж. Патрик. </a:t>
            </a:r>
          </a:p>
          <a:p>
            <a:pPr algn="just"/>
            <a:r>
              <a:rPr lang="ru-RU" sz="1200" dirty="0"/>
              <a:t>Старый дом </a:t>
            </a:r>
            <a:r>
              <a:rPr lang="ru-RU" sz="1200" dirty="0" smtClean="0"/>
              <a:t>/ </a:t>
            </a:r>
            <a:r>
              <a:rPr lang="ru-RU" sz="1200" dirty="0"/>
              <a:t>нарисовал Роберто </a:t>
            </a:r>
            <a:r>
              <a:rPr lang="ru-RU" sz="1200" dirty="0" smtClean="0"/>
              <a:t>Инноченти; </a:t>
            </a:r>
            <a:r>
              <a:rPr lang="ru-RU" sz="1200" dirty="0"/>
              <a:t>написал Дж. Патрик </a:t>
            </a:r>
            <a:r>
              <a:rPr lang="ru-RU" sz="1200" dirty="0" smtClean="0"/>
              <a:t>Льюис; </a:t>
            </a:r>
            <a:r>
              <a:rPr lang="ru-RU" sz="1200" dirty="0"/>
              <a:t>пересказала с англ. Марина Бородицкая. - 2-е изд. - </a:t>
            </a:r>
            <a:r>
              <a:rPr lang="ru-RU" sz="1200" dirty="0" smtClean="0"/>
              <a:t>Москва: </a:t>
            </a:r>
            <a:r>
              <a:rPr lang="ru-RU" sz="1200" dirty="0"/>
              <a:t>Пешком в историю, 2016. - 64 с</a:t>
            </a:r>
            <a:r>
              <a:rPr lang="ru-RU" sz="1200" dirty="0" smtClean="0"/>
              <a:t>.: </a:t>
            </a:r>
            <a:r>
              <a:rPr lang="ru-RU" sz="1200" dirty="0"/>
              <a:t>цв.ил. - (Идём в музей). </a:t>
            </a:r>
            <a:r>
              <a:rPr lang="ru-RU" sz="1200" dirty="0" smtClean="0"/>
              <a:t>– Текст: непосредственный.</a:t>
            </a:r>
            <a:endParaRPr lang="ru-RU" sz="1200"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08" y="1955908"/>
            <a:ext cx="2664296" cy="332783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365104"/>
            <a:ext cx="3840427" cy="21602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091" t="2338" r="50000" b="2309"/>
          <a:stretch/>
        </p:blipFill>
        <p:spPr bwMode="auto">
          <a:xfrm>
            <a:off x="6948264" y="1955908"/>
            <a:ext cx="1626892" cy="22322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72425" y="2285031"/>
            <a:ext cx="3168352" cy="1384995"/>
          </a:xfrm>
          <a:prstGeom prst="rect">
            <a:avLst/>
          </a:prstGeom>
          <a:noFill/>
        </p:spPr>
        <p:txBody>
          <a:bodyPr wrap="square" rtlCol="0">
            <a:spAutoFit/>
          </a:bodyPr>
          <a:lstStyle/>
          <a:p>
            <a:r>
              <a:rPr lang="ru-RU" sz="1200" dirty="0" smtClean="0"/>
              <a:t>«</a:t>
            </a:r>
            <a:r>
              <a:rPr lang="ru-RU" sz="1200" i="1" dirty="0" smtClean="0"/>
              <a:t>Я Старый Дом. В глуши, в краю лесном,</a:t>
            </a:r>
          </a:p>
          <a:p>
            <a:endParaRPr lang="ru-RU" sz="1200" i="1" dirty="0" smtClean="0"/>
          </a:p>
          <a:p>
            <a:r>
              <a:rPr lang="ru-RU" sz="1200" i="1" dirty="0" smtClean="0"/>
              <a:t>Забытый всеми, спал я крепким сном.</a:t>
            </a:r>
          </a:p>
          <a:p>
            <a:endParaRPr lang="ru-RU" sz="1200" i="1" dirty="0" smtClean="0"/>
          </a:p>
          <a:p>
            <a:r>
              <a:rPr lang="ru-RU" sz="1200" i="1" dirty="0" smtClean="0"/>
              <a:t>Но вот меня растормошили дети – </a:t>
            </a:r>
          </a:p>
          <a:p>
            <a:endParaRPr lang="ru-RU" sz="1200" i="1" dirty="0" smtClean="0"/>
          </a:p>
          <a:p>
            <a:r>
              <a:rPr lang="ru-RU" sz="1200" i="1" dirty="0" smtClean="0"/>
              <a:t>Я слышу, вижу, я живу на свете!»</a:t>
            </a:r>
            <a:endParaRPr lang="ru-RU" sz="1200" i="1" dirty="0"/>
          </a:p>
        </p:txBody>
      </p:sp>
    </p:spTree>
    <p:extLst>
      <p:ext uri="{BB962C8B-B14F-4D97-AF65-F5344CB8AC3E}">
        <p14:creationId xmlns:p14="http://schemas.microsoft.com/office/powerpoint/2010/main" val="3902512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43743" y="332656"/>
            <a:ext cx="8381260" cy="1054394"/>
          </a:xfrm>
        </p:spPr>
        <p:txBody>
          <a:bodyPr/>
          <a:lstStyle/>
          <a:p>
            <a:r>
              <a:rPr lang="ru-RU" dirty="0" smtClean="0"/>
              <a:t>Ирина Кравцова </a:t>
            </a:r>
            <a:br>
              <a:rPr lang="ru-RU" dirty="0" smtClean="0"/>
            </a:br>
            <a:r>
              <a:rPr lang="ru-RU" dirty="0" smtClean="0"/>
              <a:t>                «Уличные люди»        12+</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87487" cy="1487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923997"/>
            <a:ext cx="2437697" cy="338437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20758" y="5517232"/>
            <a:ext cx="3055098" cy="1200329"/>
          </a:xfrm>
          <a:prstGeom prst="rect">
            <a:avLst/>
          </a:prstGeom>
        </p:spPr>
        <p:txBody>
          <a:bodyPr wrap="square">
            <a:spAutoFit/>
          </a:bodyPr>
          <a:lstStyle/>
          <a:p>
            <a:r>
              <a:rPr lang="ru-RU" sz="1200" dirty="0"/>
              <a:t>Кравцова, Ирина. </a:t>
            </a:r>
          </a:p>
          <a:p>
            <a:r>
              <a:rPr lang="ru-RU" sz="1200" dirty="0"/>
              <a:t>Уличные </a:t>
            </a:r>
            <a:r>
              <a:rPr lang="ru-RU" sz="1200" dirty="0" smtClean="0"/>
              <a:t>люди: </a:t>
            </a:r>
            <a:r>
              <a:rPr lang="ru-RU" sz="1200" dirty="0"/>
              <a:t>[графический репортаж] / Ирина Кравцова ; [иллюстратор] Альбина </a:t>
            </a:r>
            <a:r>
              <a:rPr lang="ru-RU" sz="1200" dirty="0" err="1"/>
              <a:t>Шайхутдинова</a:t>
            </a:r>
            <a:r>
              <a:rPr lang="ru-RU" sz="1200" dirty="0"/>
              <a:t>. - </a:t>
            </a:r>
            <a:r>
              <a:rPr lang="ru-RU" sz="1200" dirty="0" smtClean="0"/>
              <a:t>Москва: </a:t>
            </a:r>
            <a:r>
              <a:rPr lang="ru-RU" sz="1200" dirty="0"/>
              <a:t>КомпасГид, 2022. - 104 с</a:t>
            </a:r>
            <a:r>
              <a:rPr lang="ru-RU" sz="1200" dirty="0" smtClean="0"/>
              <a:t>.: </a:t>
            </a:r>
            <a:r>
              <a:rPr lang="ru-RU" sz="1200" dirty="0"/>
              <a:t>цв. ил. </a:t>
            </a:r>
            <a:r>
              <a:rPr lang="ru-RU" sz="1200" dirty="0" smtClean="0"/>
              <a:t>– Текст: непосредственный.</a:t>
            </a:r>
            <a:endParaRPr lang="ru-RU" sz="1200" dirty="0"/>
          </a:p>
        </p:txBody>
      </p:sp>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29" t="10855" r="11668" b="14048"/>
          <a:stretch/>
        </p:blipFill>
        <p:spPr bwMode="auto">
          <a:xfrm>
            <a:off x="6184648" y="1925448"/>
            <a:ext cx="2586004" cy="18343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4043322"/>
            <a:ext cx="1683916" cy="23784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4807" y="3875737"/>
            <a:ext cx="1913180" cy="27022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37694" y="1780781"/>
            <a:ext cx="2880320" cy="2123658"/>
          </a:xfrm>
          <a:prstGeom prst="rect">
            <a:avLst/>
          </a:prstGeom>
          <a:noFill/>
        </p:spPr>
        <p:txBody>
          <a:bodyPr wrap="square" rtlCol="0">
            <a:spAutoFit/>
          </a:bodyPr>
          <a:lstStyle/>
          <a:p>
            <a:pPr algn="just"/>
            <a:r>
              <a:rPr lang="ru-RU" sz="1200" i="1" dirty="0" smtClean="0"/>
              <a:t>«Все бездомные, которых вы видите на улице, когда-то пили дома по утрам чай, ходили в школу и на работу и были уверены в завтрашнем дне. А потом что-то сломалось. В каждой истории эта «поломка» своя: мошенничество работодателя, жестокие родители или алчные родственники. Кому-то удаётся справиться с такими невзгодами, но у некоторых не получается – и они оказываются на улице» (от редакции).</a:t>
            </a:r>
            <a:endParaRPr lang="ru-RU" sz="1200" i="1" dirty="0"/>
          </a:p>
        </p:txBody>
      </p:sp>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841" y="4162410"/>
            <a:ext cx="1949798" cy="14617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047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91680" y="260648"/>
            <a:ext cx="7128792" cy="1054394"/>
          </a:xfrm>
        </p:spPr>
        <p:txBody>
          <a:bodyPr/>
          <a:lstStyle/>
          <a:p>
            <a:r>
              <a:rPr lang="ru-RU" dirty="0" smtClean="0"/>
              <a:t>Виталина Долгова</a:t>
            </a:r>
            <a:br>
              <a:rPr lang="ru-RU" dirty="0" smtClean="0"/>
            </a:br>
            <a:r>
              <a:rPr lang="ru-RU" dirty="0" smtClean="0"/>
              <a:t>«Славянские куклы – обереги»</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544" y="0"/>
            <a:ext cx="1920406" cy="188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5480">
            <a:off x="467544" y="1980347"/>
            <a:ext cx="2914478" cy="29523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44368" y="5259615"/>
            <a:ext cx="3306821" cy="1015663"/>
          </a:xfrm>
          <a:prstGeom prst="rect">
            <a:avLst/>
          </a:prstGeom>
        </p:spPr>
        <p:txBody>
          <a:bodyPr wrap="square">
            <a:spAutoFit/>
          </a:bodyPr>
          <a:lstStyle/>
          <a:p>
            <a:r>
              <a:rPr lang="ru-RU" sz="1200" dirty="0"/>
              <a:t>Долгова, Виталина. </a:t>
            </a:r>
          </a:p>
          <a:p>
            <a:r>
              <a:rPr lang="ru-RU" sz="1200" dirty="0"/>
              <a:t>Славянские куклы-обереги своими руками </a:t>
            </a:r>
            <a:r>
              <a:rPr lang="ru-RU" sz="1200" dirty="0" smtClean="0"/>
              <a:t>/ </a:t>
            </a:r>
            <a:r>
              <a:rPr lang="ru-RU" sz="1200" dirty="0"/>
              <a:t>Виталина Долгова. - изд. второе. - </a:t>
            </a:r>
            <a:r>
              <a:rPr lang="ru-RU" sz="1200" dirty="0" smtClean="0"/>
              <a:t>Ростов-на-Дону: </a:t>
            </a:r>
            <a:r>
              <a:rPr lang="ru-RU" sz="1200" dirty="0"/>
              <a:t>Феникс, 2015. - 96 с</a:t>
            </a:r>
            <a:r>
              <a:rPr lang="ru-RU" sz="1200" dirty="0" smtClean="0"/>
              <a:t>.: </a:t>
            </a:r>
            <a:r>
              <a:rPr lang="ru-RU" sz="1200" dirty="0"/>
              <a:t>цв.ил. - (Город мастеров). - </a:t>
            </a:r>
            <a:r>
              <a:rPr lang="ru-RU" sz="1200" dirty="0" smtClean="0"/>
              <a:t> Текст: непосредственный.</a:t>
            </a:r>
            <a:endParaRPr lang="ru-RU" sz="1200" dirty="0"/>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96" r="-4696" b="8065"/>
          <a:stretch/>
        </p:blipFill>
        <p:spPr bwMode="auto">
          <a:xfrm>
            <a:off x="4067944" y="5189136"/>
            <a:ext cx="1446563" cy="14312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427" r="6048" b="5899"/>
          <a:stretch/>
        </p:blipFill>
        <p:spPr bwMode="auto">
          <a:xfrm>
            <a:off x="7179248" y="2195197"/>
            <a:ext cx="1656823" cy="18263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4405" r="1938" b="5654"/>
          <a:stretch/>
        </p:blipFill>
        <p:spPr bwMode="auto">
          <a:xfrm>
            <a:off x="7164287" y="4359682"/>
            <a:ext cx="1709891" cy="179986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430" t="4144" r="14595" b="2064"/>
          <a:stretch/>
        </p:blipFill>
        <p:spPr bwMode="auto">
          <a:xfrm>
            <a:off x="5724128" y="5093935"/>
            <a:ext cx="1236482" cy="152641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63888" y="1772816"/>
            <a:ext cx="3528392" cy="3416320"/>
          </a:xfrm>
          <a:prstGeom prst="rect">
            <a:avLst/>
          </a:prstGeom>
          <a:noFill/>
        </p:spPr>
        <p:txBody>
          <a:bodyPr wrap="square" rtlCol="0">
            <a:spAutoFit/>
          </a:bodyPr>
          <a:lstStyle/>
          <a:p>
            <a:pPr algn="just"/>
            <a:r>
              <a:rPr lang="ru-RU" sz="1200" i="1" dirty="0" smtClean="0"/>
              <a:t>«Наш дом – это зеркальное отражение нас самих. С поразительной точностью он отражает наши привычки, характер, убеждения, вкусы и пристрастия. Каждой хозяйке хочется сделать свой дом не только по-настоящему уютным, но и наполнить его энергией здоровья, любви, сделать его безопасным…</a:t>
            </a:r>
          </a:p>
          <a:p>
            <a:pPr algn="just"/>
            <a:r>
              <a:rPr lang="ru-RU" sz="1200" i="1" dirty="0" smtClean="0"/>
              <a:t>К своему совершеннолетию девочка готовила себе приданое – множество вышитых полотенец, скатертей, наволочек, праздничной одежды. Женщины вышивали мужчинам носовые платки, кисеты, делали обереги. За всем этим, помимо бытовой пользы, стояла практическая магия. Вещи, сделанные вручную, хранили тепло женских рук, пропитывая дом живой энергией… Удивительные вещи, созданные своими руками, наполняют наш дом магией уюта и очарования» (автор книги).</a:t>
            </a:r>
            <a:endParaRPr lang="ru-RU" sz="1200" i="1" dirty="0"/>
          </a:p>
        </p:txBody>
      </p:sp>
    </p:spTree>
    <p:extLst>
      <p:ext uri="{BB962C8B-B14F-4D97-AF65-F5344CB8AC3E}">
        <p14:creationId xmlns:p14="http://schemas.microsoft.com/office/powerpoint/2010/main" val="2815663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907704" y="260648"/>
            <a:ext cx="6854556" cy="1054394"/>
          </a:xfrm>
        </p:spPr>
        <p:txBody>
          <a:bodyPr/>
          <a:lstStyle/>
          <a:p>
            <a:r>
              <a:rPr lang="ru-RU" dirty="0" smtClean="0"/>
              <a:t>Интерактивная выставка</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0"/>
            <a:ext cx="192087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khln\Downloads\IMG_20240128_1035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30" t="11558" r="13130" b="5874"/>
          <a:stretch/>
        </p:blipFill>
        <p:spPr bwMode="auto">
          <a:xfrm>
            <a:off x="381201" y="1924951"/>
            <a:ext cx="5566220" cy="43390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1" name="Picture 3" descr="C:\Users\khln\Downloads\IMG_20240128_1036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87"/>
          <a:stretch/>
        </p:blipFill>
        <p:spPr bwMode="auto">
          <a:xfrm>
            <a:off x="6180331" y="1754276"/>
            <a:ext cx="2592288" cy="30074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2052" name="Picture 4" descr="C:\Users\khln\Downloads\IMG_20240128_1036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46" t="26573" r="7960"/>
          <a:stretch/>
        </p:blipFill>
        <p:spPr bwMode="auto">
          <a:xfrm>
            <a:off x="6180331" y="4869160"/>
            <a:ext cx="2640141" cy="17273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175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547664" y="355847"/>
            <a:ext cx="7214596" cy="1054394"/>
          </a:xfrm>
        </p:spPr>
        <p:txBody>
          <a:bodyPr/>
          <a:lstStyle/>
          <a:p>
            <a:r>
              <a:rPr lang="ru-RU" dirty="0"/>
              <a:t>вопросы </a:t>
            </a:r>
            <a:r>
              <a:rPr lang="ru-RU" dirty="0" smtClean="0"/>
              <a:t>и Задания </a:t>
            </a:r>
            <a:r>
              <a:rPr lang="ru-RU" dirty="0"/>
              <a:t>для </a:t>
            </a:r>
            <a:r>
              <a:rPr lang="ru-RU" dirty="0" smtClean="0"/>
              <a:t>работы с выставкой</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544" y="0"/>
            <a:ext cx="1920406" cy="188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417" t="23665" r="61554" b="14435"/>
          <a:stretch/>
        </p:blipFill>
        <p:spPr bwMode="auto">
          <a:xfrm>
            <a:off x="328059" y="2060848"/>
            <a:ext cx="253269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9128" t="19420" r="9796" b="12148"/>
          <a:stretch/>
        </p:blipFill>
        <p:spPr bwMode="auto">
          <a:xfrm>
            <a:off x="2966036" y="1700808"/>
            <a:ext cx="5134356" cy="346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khln\Desktop\IMG_20240125_17084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44000"/>
                    </a14:imgEffect>
                    <a14:imgEffect>
                      <a14:brightnessContrast bright="18000"/>
                    </a14:imgEffect>
                  </a14:imgLayer>
                </a14:imgProps>
              </a:ext>
              <a:ext uri="{28A0092B-C50C-407E-A947-70E740481C1C}">
                <a14:useLocalDpi xmlns:a14="http://schemas.microsoft.com/office/drawing/2010/main" val="0"/>
              </a:ext>
            </a:extLst>
          </a:blip>
          <a:srcRect t="6374"/>
          <a:stretch/>
        </p:blipFill>
        <p:spPr bwMode="auto">
          <a:xfrm>
            <a:off x="6228184" y="4509119"/>
            <a:ext cx="1872208" cy="218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32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835696" y="355847"/>
            <a:ext cx="6926564" cy="1054394"/>
          </a:xfrm>
        </p:spPr>
        <p:txBody>
          <a:bodyPr/>
          <a:lstStyle/>
          <a:p>
            <a:r>
              <a:rPr lang="ru-RU" dirty="0" smtClean="0"/>
              <a:t>Списки-закладки в карман</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23163"/>
            <a:ext cx="192087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079" t="20668" r="63749" b="14945"/>
          <a:stretch/>
        </p:blipFill>
        <p:spPr bwMode="auto">
          <a:xfrm rot="20598547">
            <a:off x="2116442" y="1945288"/>
            <a:ext cx="2490312" cy="398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45" t="18036" r="64064" b="18214"/>
          <a:stretch/>
        </p:blipFill>
        <p:spPr bwMode="auto">
          <a:xfrm rot="810062">
            <a:off x="4128875" y="1906892"/>
            <a:ext cx="2476701" cy="389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29294">
            <a:off x="6167359" y="2210050"/>
            <a:ext cx="3382963" cy="45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9046">
            <a:off x="-499414" y="2268501"/>
            <a:ext cx="3433193"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1814" y="3429000"/>
            <a:ext cx="4392488" cy="344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509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19672" y="355847"/>
            <a:ext cx="7272808" cy="1054394"/>
          </a:xfrm>
        </p:spPr>
        <p:txBody>
          <a:bodyPr/>
          <a:lstStyle/>
          <a:p>
            <a:r>
              <a:rPr lang="ru-RU" sz="2400" dirty="0" smtClean="0"/>
              <a:t>Образ дома в современной литературе</a:t>
            </a:r>
            <a:endParaRPr lang="ru-RU" sz="24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827584" y="2060848"/>
            <a:ext cx="7488832" cy="4154984"/>
          </a:xfrm>
          <a:prstGeom prst="rect">
            <a:avLst/>
          </a:prstGeom>
        </p:spPr>
        <p:txBody>
          <a:bodyPr wrap="square">
            <a:spAutoFit/>
          </a:bodyPr>
          <a:lstStyle/>
          <a:p>
            <a:pPr algn="just"/>
            <a:r>
              <a:rPr lang="ru-RU" sz="2400" dirty="0" smtClean="0">
                <a:solidFill>
                  <a:schemeClr val="tx2"/>
                </a:solidFill>
              </a:rPr>
              <a:t>В наш обзор мы включили книги,  где образ </a:t>
            </a:r>
            <a:r>
              <a:rPr lang="ru-RU" sz="2400" dirty="0">
                <a:solidFill>
                  <a:schemeClr val="tx2"/>
                </a:solidFill>
              </a:rPr>
              <a:t>дома – важная часть истории: для кого-то из героев дом ассоциируется со счастливым детством, а кого-то преследует как призрак прошлого</a:t>
            </a:r>
            <a:r>
              <a:rPr lang="ru-RU" sz="2400" dirty="0" smtClean="0">
                <a:solidFill>
                  <a:schemeClr val="tx2"/>
                </a:solidFill>
              </a:rPr>
              <a:t>. </a:t>
            </a:r>
            <a:endParaRPr lang="ru-RU" sz="2400" dirty="0">
              <a:solidFill>
                <a:schemeClr val="tx2"/>
              </a:solidFill>
            </a:endParaRPr>
          </a:p>
          <a:p>
            <a:pPr algn="just"/>
            <a:endParaRPr lang="ru-RU" sz="2400" dirty="0">
              <a:solidFill>
                <a:schemeClr val="tx2"/>
              </a:solidFill>
            </a:endParaRPr>
          </a:p>
          <a:p>
            <a:pPr algn="just"/>
            <a:r>
              <a:rPr lang="ru-RU" sz="2400" i="1" dirty="0" smtClean="0">
                <a:solidFill>
                  <a:schemeClr val="tx2"/>
                </a:solidFill>
              </a:rPr>
              <a:t>«Да</a:t>
            </a:r>
            <a:r>
              <a:rPr lang="ru-RU" sz="2400" i="1" dirty="0">
                <a:solidFill>
                  <a:schemeClr val="tx2"/>
                </a:solidFill>
              </a:rPr>
              <a:t>, не в том чудо, что дом укрывает нас и греет, что эти стены — наши. Чудо в том, что незаметно он передает нам запасы нежности — и она образует в сердце, в самой его глубине, неведомые пласты, где, точно воды родника, рождаются грезы</a:t>
            </a:r>
            <a:r>
              <a:rPr lang="ru-RU" sz="2400" i="1" dirty="0" smtClean="0">
                <a:solidFill>
                  <a:schemeClr val="tx2"/>
                </a:solidFill>
              </a:rPr>
              <a:t>…» (</a:t>
            </a:r>
            <a:r>
              <a:rPr lang="ru-RU" sz="2400" i="1" dirty="0">
                <a:solidFill>
                  <a:schemeClr val="tx2"/>
                </a:solidFill>
              </a:rPr>
              <a:t>Антуан де Сент-Экзюпери</a:t>
            </a:r>
            <a:r>
              <a:rPr lang="ru-RU" sz="2400" i="1" dirty="0" smtClean="0">
                <a:solidFill>
                  <a:schemeClr val="tx2"/>
                </a:solidFill>
              </a:rPr>
              <a:t>).</a:t>
            </a:r>
            <a:endParaRPr lang="ru-RU" sz="2400" i="1" dirty="0">
              <a:solidFill>
                <a:schemeClr val="tx2"/>
              </a:solidFill>
            </a:endParaRPr>
          </a:p>
        </p:txBody>
      </p:sp>
    </p:spTree>
    <p:extLst>
      <p:ext uri="{BB962C8B-B14F-4D97-AF65-F5344CB8AC3E}">
        <p14:creationId xmlns:p14="http://schemas.microsoft.com/office/powerpoint/2010/main" val="1881638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63688" y="260648"/>
            <a:ext cx="6998572" cy="1054394"/>
          </a:xfrm>
        </p:spPr>
        <p:txBody>
          <a:bodyPr/>
          <a:lstStyle/>
          <a:p>
            <a:r>
              <a:rPr lang="ru-RU" dirty="0" smtClean="0"/>
              <a:t>Библиографический фотоальбом</a:t>
            </a:r>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212"/>
            <a:ext cx="1547664" cy="154766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khln\Desktop\IMG_20240125_1123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14" r="16857"/>
          <a:stretch/>
        </p:blipFill>
        <p:spPr bwMode="auto">
          <a:xfrm rot="16200000">
            <a:off x="677244" y="1240722"/>
            <a:ext cx="1638339" cy="25507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hln\Desktop\IMG_20240125_1124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39" t="10434" r="15908"/>
          <a:stretch/>
        </p:blipFill>
        <p:spPr bwMode="auto">
          <a:xfrm rot="16200000">
            <a:off x="3643698" y="1179557"/>
            <a:ext cx="1777569" cy="2692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hln\Desktop\IMG_20240125_112505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0" r="8479" b="2975"/>
          <a:stretch/>
        </p:blipFill>
        <p:spPr bwMode="auto">
          <a:xfrm rot="16200000">
            <a:off x="637547" y="2949284"/>
            <a:ext cx="1724714" cy="25437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hln\Desktop\IMG_20240125_11255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06" t="4763" r="10649" b="1953"/>
          <a:stretch/>
        </p:blipFill>
        <p:spPr bwMode="auto">
          <a:xfrm rot="16200000">
            <a:off x="3742212" y="2916098"/>
            <a:ext cx="1580541" cy="2692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hln\Desktop\IMG_20240125_1124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01" t="4608" r="11757" b="2583"/>
          <a:stretch/>
        </p:blipFill>
        <p:spPr bwMode="auto">
          <a:xfrm rot="16200000">
            <a:off x="6634930" y="1149004"/>
            <a:ext cx="1744132" cy="266315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khln\Desktop\IMG_20240125_11364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566"/>
          <a:stretch/>
        </p:blipFill>
        <p:spPr bwMode="auto">
          <a:xfrm rot="16200000">
            <a:off x="3699168" y="4577011"/>
            <a:ext cx="1684931" cy="26737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khln\Desktop\IMG_20240125_11260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386" t="3367" r="9576" b="3118"/>
          <a:stretch/>
        </p:blipFill>
        <p:spPr bwMode="auto">
          <a:xfrm rot="16200000">
            <a:off x="627113" y="4661365"/>
            <a:ext cx="1714525" cy="254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khln\Desktop\IMG_20240125_112659.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132" t="2178" r="9128"/>
          <a:stretch/>
        </p:blipFill>
        <p:spPr bwMode="auto">
          <a:xfrm rot="16200000">
            <a:off x="6723293" y="2870073"/>
            <a:ext cx="1567410" cy="2663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khln\Desktop\IMG_20240125_11261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153" r="6572"/>
          <a:stretch/>
        </p:blipFill>
        <p:spPr bwMode="auto">
          <a:xfrm rot="16200000">
            <a:off x="6771045" y="4500849"/>
            <a:ext cx="1597818" cy="278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40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907704" y="332656"/>
            <a:ext cx="6710540" cy="1054394"/>
          </a:xfrm>
        </p:spPr>
        <p:txBody>
          <a:bodyPr/>
          <a:lstStyle/>
          <a:p>
            <a:r>
              <a:rPr lang="ru-RU" dirty="0" smtClean="0"/>
              <a:t>Книги</a:t>
            </a:r>
            <a:r>
              <a:rPr lang="en-US" dirty="0" smtClean="0"/>
              <a:t>PRO</a:t>
            </a:r>
            <a:r>
              <a:rPr lang="ru-RU" dirty="0" smtClean="0"/>
              <a:t/>
            </a:r>
            <a:br>
              <a:rPr lang="ru-RU" dirty="0" smtClean="0"/>
            </a:br>
            <a:r>
              <a:rPr lang="en-US" sz="1400" dirty="0">
                <a:hlinkClick r:id="rId2"/>
              </a:rPr>
              <a:t>http://</a:t>
            </a:r>
            <a:r>
              <a:rPr lang="en-US" sz="1400" dirty="0" smtClean="0">
                <a:hlinkClick r:id="rId2"/>
              </a:rPr>
              <a:t>knigki-pro.ru/knigi-pro/130-knigi-pro-doma.html</a:t>
            </a:r>
            <a:r>
              <a:rPr lang="ru-RU" sz="1400" dirty="0" smtClean="0"/>
              <a:t/>
            </a:r>
            <a:br>
              <a:rPr lang="ru-RU" sz="1400" dirty="0" smtClean="0"/>
            </a:br>
            <a:endParaRPr lang="ru-RU" sz="1400"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63" t="7802" r="1803" b="5109"/>
          <a:stretch/>
        </p:blipFill>
        <p:spPr bwMode="auto">
          <a:xfrm>
            <a:off x="323528" y="2041324"/>
            <a:ext cx="5184576" cy="4067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724128" y="2010433"/>
            <a:ext cx="3294112" cy="4401205"/>
          </a:xfrm>
          <a:prstGeom prst="rect">
            <a:avLst/>
          </a:prstGeom>
        </p:spPr>
        <p:txBody>
          <a:bodyPr wrap="square">
            <a:spAutoFit/>
          </a:bodyPr>
          <a:lstStyle/>
          <a:p>
            <a:pPr algn="ctr"/>
            <a:r>
              <a:rPr lang="ru-RU" sz="1400" dirty="0" smtClean="0"/>
              <a:t>«Дома </a:t>
            </a:r>
            <a:r>
              <a:rPr lang="ru-RU" sz="1400" dirty="0"/>
              <a:t>бывают разные. Родные стены, которые лучше любых дворцов на свете. Неприветливые комнаты приютов. Загадочные глубины старинных особняков. Неприступные цитадели, маленькие уютные избушки, безликие высотки спальных районов. Столь же разные и книги про дом. Они о местах, в которых притаилось пугающее прошлое. О домах, где открываются порталы в иные миры. Об усадьбах, где совершаются убийства. А еще в подборке книг про дом вы найдете истории о том, как после долгих скитаний герои обретают место, где хочется остаться навсегда. Комнаты, стены и окна, которые дороже всего. Где можно обрести покой и надежду. </a:t>
            </a:r>
            <a:endParaRPr lang="ru-RU" sz="1400" dirty="0" smtClean="0"/>
          </a:p>
          <a:p>
            <a:pPr algn="ctr"/>
            <a:r>
              <a:rPr lang="ru-RU" sz="1400" dirty="0" smtClean="0"/>
              <a:t>И </a:t>
            </a:r>
            <a:r>
              <a:rPr lang="ru-RU" sz="1400" dirty="0"/>
              <a:t>все это — </a:t>
            </a:r>
            <a:r>
              <a:rPr lang="ru-RU" sz="1400" dirty="0" smtClean="0"/>
              <a:t>дом» (с сайта).</a:t>
            </a:r>
            <a:endParaRPr lang="ru-RU" sz="1400" dirty="0"/>
          </a:p>
        </p:txBody>
      </p:sp>
    </p:spTree>
    <p:extLst>
      <p:ext uri="{BB962C8B-B14F-4D97-AF65-F5344CB8AC3E}">
        <p14:creationId xmlns:p14="http://schemas.microsoft.com/office/powerpoint/2010/main" val="3355221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63688" y="221426"/>
            <a:ext cx="6998572" cy="1054394"/>
          </a:xfrm>
        </p:spPr>
        <p:txBody>
          <a:bodyPr/>
          <a:lstStyle/>
          <a:p>
            <a:r>
              <a:rPr lang="ru-RU" dirty="0" smtClean="0"/>
              <a:t>Встретимся в феврале</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4" y="4880"/>
            <a:ext cx="1487487" cy="14874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94" y="2420888"/>
            <a:ext cx="4893063" cy="316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076056" y="2852936"/>
            <a:ext cx="3995936" cy="1754326"/>
          </a:xfrm>
          <a:prstGeom prst="rect">
            <a:avLst/>
          </a:prstGeom>
        </p:spPr>
        <p:txBody>
          <a:bodyPr wrap="square">
            <a:spAutoFit/>
          </a:bodyPr>
          <a:lstStyle/>
          <a:p>
            <a:r>
              <a:rPr lang="ru-RU" u="sng" dirty="0"/>
              <a:t>Время:</a:t>
            </a:r>
            <a:r>
              <a:rPr lang="ru-RU" dirty="0"/>
              <a:t> </a:t>
            </a:r>
            <a:r>
              <a:rPr lang="ru-RU" dirty="0" smtClean="0"/>
              <a:t>26 февраля,  в </a:t>
            </a:r>
            <a:r>
              <a:rPr lang="ru-RU" dirty="0"/>
              <a:t>11-00 часов</a:t>
            </a:r>
          </a:p>
          <a:p>
            <a:endParaRPr lang="ru-RU" dirty="0"/>
          </a:p>
          <a:p>
            <a:r>
              <a:rPr lang="ru-RU" u="sng" dirty="0"/>
              <a:t>Место:</a:t>
            </a:r>
            <a:r>
              <a:rPr lang="ru-RU" dirty="0"/>
              <a:t> YouTube-канал</a:t>
            </a:r>
          </a:p>
          <a:p>
            <a:endParaRPr lang="ru-RU" dirty="0"/>
          </a:p>
          <a:p>
            <a:r>
              <a:rPr lang="ru-RU" u="sng" dirty="0"/>
              <a:t>Тема</a:t>
            </a:r>
            <a:r>
              <a:rPr lang="ru-RU" u="sng" dirty="0" smtClean="0"/>
              <a:t>: </a:t>
            </a:r>
          </a:p>
          <a:p>
            <a:r>
              <a:rPr lang="ru-RU" dirty="0" smtClean="0"/>
              <a:t>«Литературные премии 2023 года»</a:t>
            </a:r>
            <a:endParaRPr lang="ru-RU" dirty="0"/>
          </a:p>
        </p:txBody>
      </p:sp>
    </p:spTree>
    <p:extLst>
      <p:ext uri="{BB962C8B-B14F-4D97-AF65-F5344CB8AC3E}">
        <p14:creationId xmlns:p14="http://schemas.microsoft.com/office/powerpoint/2010/main" val="655096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Анастасия </a:t>
            </a:r>
            <a:r>
              <a:rPr lang="ru-RU" dirty="0" err="1" smtClean="0"/>
              <a:t>Сукгоева</a:t>
            </a:r>
            <a:r>
              <a:rPr lang="ru-RU" dirty="0" smtClean="0"/>
              <a:t/>
            </a:r>
            <a:br>
              <a:rPr lang="ru-RU" dirty="0" smtClean="0"/>
            </a:br>
            <a:r>
              <a:rPr lang="ru-RU" dirty="0" smtClean="0"/>
              <a:t>             «Витя и </a:t>
            </a:r>
            <a:r>
              <a:rPr lang="ru-RU" dirty="0" err="1" smtClean="0"/>
              <a:t>Домовёнок</a:t>
            </a:r>
            <a:r>
              <a:rPr lang="ru-RU" dirty="0" smtClean="0"/>
              <a:t>»        0+</a:t>
            </a:r>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52"/>
            <a:ext cx="1487553"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4282" y="5214950"/>
            <a:ext cx="2571768" cy="1384995"/>
          </a:xfrm>
          <a:prstGeom prst="rect">
            <a:avLst/>
          </a:prstGeom>
        </p:spPr>
        <p:txBody>
          <a:bodyPr wrap="square">
            <a:spAutoFit/>
          </a:bodyPr>
          <a:lstStyle/>
          <a:p>
            <a:r>
              <a:rPr lang="ru-RU" sz="1200" dirty="0" err="1" smtClean="0">
                <a:solidFill>
                  <a:schemeClr val="tx2"/>
                </a:solidFill>
              </a:rPr>
              <a:t>Сукгоева</a:t>
            </a:r>
            <a:r>
              <a:rPr lang="ru-RU" sz="1200" dirty="0" smtClean="0">
                <a:solidFill>
                  <a:schemeClr val="tx2"/>
                </a:solidFill>
              </a:rPr>
              <a:t>, Анастасия Михайловна. Витя и домовёнок </a:t>
            </a:r>
            <a:r>
              <a:rPr lang="ru-RU" sz="1200" dirty="0" smtClean="0">
                <a:solidFill>
                  <a:schemeClr val="tx2"/>
                </a:solidFill>
              </a:rPr>
              <a:t>: </a:t>
            </a:r>
            <a:r>
              <a:rPr lang="ru-RU" sz="1200" dirty="0" smtClean="0">
                <a:solidFill>
                  <a:schemeClr val="tx2"/>
                </a:solidFill>
              </a:rPr>
              <a:t>[сказочные истории] / Анастасия </a:t>
            </a:r>
            <a:r>
              <a:rPr lang="ru-RU" sz="1200" dirty="0" smtClean="0">
                <a:solidFill>
                  <a:schemeClr val="tx2"/>
                </a:solidFill>
              </a:rPr>
              <a:t>Сукгоева; </a:t>
            </a:r>
            <a:r>
              <a:rPr lang="ru-RU" sz="1200" dirty="0" smtClean="0">
                <a:solidFill>
                  <a:schemeClr val="tx2"/>
                </a:solidFill>
              </a:rPr>
              <a:t>иллюстрации Екатерины </a:t>
            </a:r>
            <a:r>
              <a:rPr lang="ru-RU" sz="1200" dirty="0" err="1" smtClean="0">
                <a:solidFill>
                  <a:schemeClr val="tx2"/>
                </a:solidFill>
              </a:rPr>
              <a:t>Комраковой</a:t>
            </a:r>
            <a:r>
              <a:rPr lang="ru-RU" sz="1200" dirty="0" smtClean="0">
                <a:solidFill>
                  <a:schemeClr val="tx2"/>
                </a:solidFill>
              </a:rPr>
              <a:t>. - </a:t>
            </a:r>
            <a:r>
              <a:rPr lang="ru-RU" sz="1200" dirty="0" smtClean="0">
                <a:solidFill>
                  <a:schemeClr val="tx2"/>
                </a:solidFill>
              </a:rPr>
              <a:t>Москва: </a:t>
            </a:r>
            <a:r>
              <a:rPr lang="ru-RU" sz="1200" dirty="0" smtClean="0">
                <a:solidFill>
                  <a:schemeClr val="tx2"/>
                </a:solidFill>
              </a:rPr>
              <a:t>Аквилегия-М, 2021. - 64 с</a:t>
            </a:r>
            <a:r>
              <a:rPr lang="ru-RU" sz="1200" dirty="0" smtClean="0">
                <a:solidFill>
                  <a:schemeClr val="tx2"/>
                </a:solidFill>
              </a:rPr>
              <a:t>.-Текст: непосредственный.</a:t>
            </a:r>
            <a:endParaRPr lang="ru-RU" sz="1200" dirty="0">
              <a:solidFill>
                <a:schemeClr val="tx2"/>
              </a:solidFill>
            </a:endParaRPr>
          </a:p>
        </p:txBody>
      </p:sp>
      <p:pic>
        <p:nvPicPr>
          <p:cNvPr id="4097" name="Picture 1"/>
          <p:cNvPicPr>
            <a:picLocks noChangeAspect="1" noChangeArrowheads="1"/>
          </p:cNvPicPr>
          <p:nvPr/>
        </p:nvPicPr>
        <p:blipFill>
          <a:blip r:embed="rId3" cstate="print"/>
          <a:srcRect/>
          <a:stretch>
            <a:fillRect/>
          </a:stretch>
        </p:blipFill>
        <p:spPr bwMode="auto">
          <a:xfrm>
            <a:off x="285720" y="1928802"/>
            <a:ext cx="2535413" cy="312895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098" name="Picture 2"/>
          <p:cNvPicPr>
            <a:picLocks noChangeAspect="1" noChangeArrowheads="1"/>
          </p:cNvPicPr>
          <p:nvPr/>
        </p:nvPicPr>
        <p:blipFill>
          <a:blip r:embed="rId4" cstate="print"/>
          <a:srcRect/>
          <a:stretch>
            <a:fillRect/>
          </a:stretch>
        </p:blipFill>
        <p:spPr bwMode="auto">
          <a:xfrm>
            <a:off x="6215074" y="1714488"/>
            <a:ext cx="2357454" cy="153973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099" name="Picture 3"/>
          <p:cNvPicPr>
            <a:picLocks noChangeAspect="1" noChangeArrowheads="1"/>
          </p:cNvPicPr>
          <p:nvPr/>
        </p:nvPicPr>
        <p:blipFill>
          <a:blip r:embed="rId5" cstate="print"/>
          <a:srcRect/>
          <a:stretch>
            <a:fillRect/>
          </a:stretch>
        </p:blipFill>
        <p:spPr bwMode="auto">
          <a:xfrm>
            <a:off x="3357554" y="1928802"/>
            <a:ext cx="2022539" cy="239610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100" name="Picture 4"/>
          <p:cNvPicPr>
            <a:picLocks noChangeAspect="1" noChangeArrowheads="1"/>
          </p:cNvPicPr>
          <p:nvPr/>
        </p:nvPicPr>
        <p:blipFill>
          <a:blip r:embed="rId6"/>
          <a:srcRect/>
          <a:stretch>
            <a:fillRect/>
          </a:stretch>
        </p:blipFill>
        <p:spPr bwMode="auto">
          <a:xfrm>
            <a:off x="3000364" y="4500570"/>
            <a:ext cx="2643206" cy="177815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101" name="Picture 5"/>
          <p:cNvPicPr>
            <a:picLocks noChangeAspect="1" noChangeArrowheads="1"/>
          </p:cNvPicPr>
          <p:nvPr/>
        </p:nvPicPr>
        <p:blipFill>
          <a:blip r:embed="rId7" cstate="print"/>
          <a:srcRect/>
          <a:stretch>
            <a:fillRect/>
          </a:stretch>
        </p:blipFill>
        <p:spPr bwMode="auto">
          <a:xfrm>
            <a:off x="6215073" y="4857760"/>
            <a:ext cx="2468671" cy="171059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102" name="Picture 6"/>
          <p:cNvPicPr>
            <a:picLocks noChangeAspect="1" noChangeArrowheads="1"/>
          </p:cNvPicPr>
          <p:nvPr/>
        </p:nvPicPr>
        <p:blipFill>
          <a:blip r:embed="rId8" cstate="print"/>
          <a:srcRect/>
          <a:stretch>
            <a:fillRect/>
          </a:stretch>
        </p:blipFill>
        <p:spPr bwMode="auto">
          <a:xfrm>
            <a:off x="5786446" y="3357562"/>
            <a:ext cx="2358831" cy="142876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64406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28728" y="355847"/>
            <a:ext cx="7333532" cy="1054394"/>
          </a:xfrm>
        </p:spPr>
        <p:txBody>
          <a:bodyPr/>
          <a:lstStyle/>
          <a:p>
            <a:r>
              <a:rPr lang="ru-RU" dirty="0" smtClean="0"/>
              <a:t>Ксения Горбунова</a:t>
            </a:r>
            <a:br>
              <a:rPr lang="ru-RU" dirty="0" smtClean="0"/>
            </a:br>
            <a:r>
              <a:rPr lang="ru-RU" dirty="0" smtClean="0"/>
              <a:t>          «Однажды в шкафу»     0+</a:t>
            </a:r>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487553"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5720" y="5572140"/>
            <a:ext cx="2857504" cy="1200329"/>
          </a:xfrm>
          <a:prstGeom prst="rect">
            <a:avLst/>
          </a:prstGeom>
        </p:spPr>
        <p:txBody>
          <a:bodyPr wrap="square">
            <a:spAutoFit/>
          </a:bodyPr>
          <a:lstStyle/>
          <a:p>
            <a:r>
              <a:rPr lang="ru-RU" sz="1200" dirty="0" smtClean="0">
                <a:solidFill>
                  <a:schemeClr val="tx2"/>
                </a:solidFill>
              </a:rPr>
              <a:t>Горбунова, Ксения Ивановна.</a:t>
            </a:r>
          </a:p>
          <a:p>
            <a:r>
              <a:rPr lang="ru-RU" sz="1200" dirty="0" smtClean="0">
                <a:solidFill>
                  <a:schemeClr val="tx2"/>
                </a:solidFill>
              </a:rPr>
              <a:t>Однажды в </a:t>
            </a:r>
            <a:r>
              <a:rPr lang="ru-RU" sz="1200" dirty="0" smtClean="0">
                <a:solidFill>
                  <a:schemeClr val="tx2"/>
                </a:solidFill>
              </a:rPr>
              <a:t>шкафу: </a:t>
            </a:r>
            <a:r>
              <a:rPr lang="ru-RU" sz="1200" dirty="0" smtClean="0">
                <a:solidFill>
                  <a:schemeClr val="tx2"/>
                </a:solidFill>
              </a:rPr>
              <a:t>[повесть-сказка] / Ксения </a:t>
            </a:r>
            <a:r>
              <a:rPr lang="ru-RU" sz="1200" dirty="0" smtClean="0">
                <a:solidFill>
                  <a:schemeClr val="tx2"/>
                </a:solidFill>
              </a:rPr>
              <a:t>Горбунова; </a:t>
            </a:r>
            <a:r>
              <a:rPr lang="ru-RU" sz="1200" dirty="0" smtClean="0">
                <a:solidFill>
                  <a:schemeClr val="tx2"/>
                </a:solidFill>
              </a:rPr>
              <a:t>[художник А. </a:t>
            </a:r>
            <a:r>
              <a:rPr lang="ru-RU" sz="1200" dirty="0" err="1" smtClean="0">
                <a:solidFill>
                  <a:schemeClr val="tx2"/>
                </a:solidFill>
              </a:rPr>
              <a:t>Нажмутдинова</a:t>
            </a:r>
            <a:r>
              <a:rPr lang="ru-RU" sz="1200" dirty="0" smtClean="0">
                <a:solidFill>
                  <a:schemeClr val="tx2"/>
                </a:solidFill>
              </a:rPr>
              <a:t>]. - </a:t>
            </a:r>
            <a:r>
              <a:rPr lang="ru-RU" sz="1200" dirty="0" smtClean="0">
                <a:solidFill>
                  <a:schemeClr val="tx2"/>
                </a:solidFill>
              </a:rPr>
              <a:t>Москва: </a:t>
            </a:r>
            <a:r>
              <a:rPr lang="ru-RU" sz="1200" dirty="0" smtClean="0">
                <a:solidFill>
                  <a:schemeClr val="tx2"/>
                </a:solidFill>
              </a:rPr>
              <a:t>Аквилегия-М, 2022. - 80 с</a:t>
            </a:r>
            <a:r>
              <a:rPr lang="ru-RU" sz="1200" dirty="0" smtClean="0">
                <a:solidFill>
                  <a:schemeClr val="tx2"/>
                </a:solidFill>
              </a:rPr>
              <a:t>.- Текст: непосредственный.</a:t>
            </a:r>
            <a:endParaRPr lang="ru-RU" sz="1200" dirty="0">
              <a:solidFill>
                <a:schemeClr val="tx2"/>
              </a:solidFill>
            </a:endParaRPr>
          </a:p>
        </p:txBody>
      </p:sp>
      <p:pic>
        <p:nvPicPr>
          <p:cNvPr id="7170" name="Picture 2"/>
          <p:cNvPicPr>
            <a:picLocks noChangeAspect="1" noChangeArrowheads="1"/>
          </p:cNvPicPr>
          <p:nvPr/>
        </p:nvPicPr>
        <p:blipFill>
          <a:blip r:embed="rId3" cstate="print"/>
          <a:srcRect/>
          <a:stretch>
            <a:fillRect/>
          </a:stretch>
        </p:blipFill>
        <p:spPr bwMode="auto">
          <a:xfrm>
            <a:off x="3705508" y="4998023"/>
            <a:ext cx="2428892" cy="154024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171" name="Picture 3"/>
          <p:cNvPicPr>
            <a:picLocks noChangeAspect="1" noChangeArrowheads="1"/>
          </p:cNvPicPr>
          <p:nvPr/>
        </p:nvPicPr>
        <p:blipFill>
          <a:blip r:embed="rId4"/>
          <a:srcRect/>
          <a:stretch>
            <a:fillRect/>
          </a:stretch>
        </p:blipFill>
        <p:spPr bwMode="auto">
          <a:xfrm>
            <a:off x="214282" y="1785926"/>
            <a:ext cx="2857520" cy="372909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172" name="Picture 4"/>
          <p:cNvPicPr>
            <a:picLocks noChangeAspect="1" noChangeArrowheads="1"/>
          </p:cNvPicPr>
          <p:nvPr/>
        </p:nvPicPr>
        <p:blipFill>
          <a:blip r:embed="rId5" cstate="print"/>
          <a:srcRect/>
          <a:stretch>
            <a:fillRect/>
          </a:stretch>
        </p:blipFill>
        <p:spPr bwMode="auto">
          <a:xfrm>
            <a:off x="3214678" y="1928802"/>
            <a:ext cx="1568642" cy="200026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173" name="Picture 5"/>
          <p:cNvPicPr>
            <a:picLocks noChangeAspect="1" noChangeArrowheads="1"/>
          </p:cNvPicPr>
          <p:nvPr/>
        </p:nvPicPr>
        <p:blipFill>
          <a:blip r:embed="rId6" cstate="print"/>
          <a:srcRect/>
          <a:stretch>
            <a:fillRect/>
          </a:stretch>
        </p:blipFill>
        <p:spPr bwMode="auto">
          <a:xfrm>
            <a:off x="4857752" y="2214554"/>
            <a:ext cx="2180191" cy="157163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174" name="Picture 6"/>
          <p:cNvPicPr>
            <a:picLocks noChangeAspect="1" noChangeArrowheads="1"/>
          </p:cNvPicPr>
          <p:nvPr/>
        </p:nvPicPr>
        <p:blipFill>
          <a:blip r:embed="rId7" cstate="print"/>
          <a:srcRect/>
          <a:stretch>
            <a:fillRect/>
          </a:stretch>
        </p:blipFill>
        <p:spPr bwMode="auto">
          <a:xfrm>
            <a:off x="6786578" y="4643446"/>
            <a:ext cx="2067381" cy="192882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175" name="Picture 7"/>
          <p:cNvPicPr>
            <a:picLocks noChangeAspect="1" noChangeArrowheads="1"/>
          </p:cNvPicPr>
          <p:nvPr/>
        </p:nvPicPr>
        <p:blipFill>
          <a:blip r:embed="rId8" cstate="print"/>
          <a:srcRect/>
          <a:stretch>
            <a:fillRect/>
          </a:stretch>
        </p:blipFill>
        <p:spPr bwMode="auto">
          <a:xfrm>
            <a:off x="7143768" y="1928802"/>
            <a:ext cx="1519890" cy="250033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Прямоугольник 11"/>
          <p:cNvSpPr/>
          <p:nvPr/>
        </p:nvSpPr>
        <p:spPr>
          <a:xfrm>
            <a:off x="3143240" y="4000504"/>
            <a:ext cx="3643338" cy="923330"/>
          </a:xfrm>
          <a:prstGeom prst="rect">
            <a:avLst/>
          </a:prstGeom>
        </p:spPr>
        <p:txBody>
          <a:bodyPr wrap="square">
            <a:spAutoFit/>
          </a:bodyPr>
          <a:lstStyle/>
          <a:p>
            <a:pPr algn="ctr"/>
            <a:r>
              <a:rPr lang="ru-RU" dirty="0" smtClean="0"/>
              <a:t> </a:t>
            </a:r>
            <a:r>
              <a:rPr lang="ru-RU" sz="1200" dirty="0" smtClean="0">
                <a:solidFill>
                  <a:schemeClr val="tx2"/>
                </a:solidFill>
              </a:rPr>
              <a:t>Оказывается, ночью майки и рубашки, носки и варежки оживают и у них начинаются настоящие приключения. В общем, пока мы спим, на полках обыкновенного шкафа кипит бурная жизнь.</a:t>
            </a:r>
            <a:endParaRPr lang="ru-RU" sz="1200" dirty="0">
              <a:solidFill>
                <a:schemeClr val="tx2"/>
              </a:solidFill>
            </a:endParaRPr>
          </a:p>
        </p:txBody>
      </p:sp>
    </p:spTree>
    <p:extLst>
      <p:ext uri="{BB962C8B-B14F-4D97-AF65-F5344CB8AC3E}">
        <p14:creationId xmlns:p14="http://schemas.microsoft.com/office/powerpoint/2010/main" val="493819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err="1" smtClean="0"/>
              <a:t>Зуля</a:t>
            </a:r>
            <a:r>
              <a:rPr lang="ru-RU" dirty="0" smtClean="0"/>
              <a:t> </a:t>
            </a:r>
            <a:r>
              <a:rPr lang="ru-RU" dirty="0" err="1" smtClean="0"/>
              <a:t>Стадник</a:t>
            </a:r>
            <a:r>
              <a:rPr lang="ru-RU" dirty="0" smtClean="0"/>
              <a:t/>
            </a:r>
            <a:br>
              <a:rPr lang="ru-RU" dirty="0" smtClean="0"/>
            </a:br>
            <a:r>
              <a:rPr lang="ru-RU" dirty="0" smtClean="0"/>
              <a:t>                «Крыши Летят!»           6+</a:t>
            </a:r>
            <a:endParaRPr lang="ru-RU"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4624"/>
            <a:ext cx="1487553"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srcRect/>
          <a:stretch>
            <a:fillRect/>
          </a:stretch>
        </p:blipFill>
        <p:spPr bwMode="auto">
          <a:xfrm>
            <a:off x="357158" y="1714488"/>
            <a:ext cx="2571768" cy="343669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29" name="AutoShape 5" descr="Крыши летят! Сказки переулка Строителей | Стадник Зуля #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p:cNvPicPr>
            <a:picLocks noChangeAspect="1" noChangeArrowheads="1"/>
          </p:cNvPicPr>
          <p:nvPr/>
        </p:nvPicPr>
        <p:blipFill>
          <a:blip r:embed="rId4"/>
          <a:srcRect/>
          <a:stretch>
            <a:fillRect/>
          </a:stretch>
        </p:blipFill>
        <p:spPr bwMode="auto">
          <a:xfrm>
            <a:off x="6715140" y="1857364"/>
            <a:ext cx="2086086" cy="260508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31" name="Picture 7"/>
          <p:cNvPicPr>
            <a:picLocks noChangeAspect="1" noChangeArrowheads="1"/>
          </p:cNvPicPr>
          <p:nvPr/>
        </p:nvPicPr>
        <p:blipFill>
          <a:blip r:embed="rId5"/>
          <a:srcRect/>
          <a:stretch>
            <a:fillRect/>
          </a:stretch>
        </p:blipFill>
        <p:spPr bwMode="auto">
          <a:xfrm>
            <a:off x="5857884" y="4143380"/>
            <a:ext cx="1768792" cy="107157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32" name="Picture 8"/>
          <p:cNvPicPr>
            <a:picLocks noChangeAspect="1" noChangeArrowheads="1"/>
          </p:cNvPicPr>
          <p:nvPr/>
        </p:nvPicPr>
        <p:blipFill>
          <a:blip r:embed="rId6" cstate="print"/>
          <a:srcRect/>
          <a:stretch>
            <a:fillRect/>
          </a:stretch>
        </p:blipFill>
        <p:spPr bwMode="auto">
          <a:xfrm>
            <a:off x="6000760" y="2000240"/>
            <a:ext cx="933443" cy="117255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33" name="Picture 9"/>
          <p:cNvPicPr>
            <a:picLocks noChangeAspect="1" noChangeArrowheads="1"/>
          </p:cNvPicPr>
          <p:nvPr/>
        </p:nvPicPr>
        <p:blipFill>
          <a:blip r:embed="rId7"/>
          <a:srcRect/>
          <a:stretch>
            <a:fillRect/>
          </a:stretch>
        </p:blipFill>
        <p:spPr bwMode="auto">
          <a:xfrm>
            <a:off x="5857884" y="5429264"/>
            <a:ext cx="2977566" cy="117329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Прямоугольник 10"/>
          <p:cNvSpPr/>
          <p:nvPr/>
        </p:nvSpPr>
        <p:spPr>
          <a:xfrm>
            <a:off x="3213471" y="1714488"/>
            <a:ext cx="2500330" cy="2123658"/>
          </a:xfrm>
          <a:prstGeom prst="rect">
            <a:avLst/>
          </a:prstGeom>
        </p:spPr>
        <p:txBody>
          <a:bodyPr wrap="square">
            <a:spAutoFit/>
          </a:bodyPr>
          <a:lstStyle/>
          <a:p>
            <a:pPr algn="ctr"/>
            <a:r>
              <a:rPr lang="ru-RU" sz="1200" dirty="0" smtClean="0">
                <a:solidFill>
                  <a:schemeClr val="tx2"/>
                </a:solidFill>
              </a:rPr>
              <a:t>Дома организуют оркестр водосточных труб, тайком летают к морю по ночам, рассказывают страшные истории, пишут стихи и переживают множество других забавных приключений. Но главное – они помогают своим жильцам понять важные житейские истины, достичь гармонии с собой и поладить с окружающими.</a:t>
            </a:r>
            <a:endParaRPr lang="ru-RU" sz="1200" dirty="0">
              <a:solidFill>
                <a:schemeClr val="tx2"/>
              </a:solidFill>
            </a:endParaRPr>
          </a:p>
        </p:txBody>
      </p:sp>
      <p:pic>
        <p:nvPicPr>
          <p:cNvPr id="1034" name="Picture 10"/>
          <p:cNvPicPr>
            <a:picLocks noChangeAspect="1" noChangeArrowheads="1"/>
          </p:cNvPicPr>
          <p:nvPr/>
        </p:nvPicPr>
        <p:blipFill>
          <a:blip r:embed="rId8" cstate="print"/>
          <a:srcRect/>
          <a:stretch>
            <a:fillRect/>
          </a:stretch>
        </p:blipFill>
        <p:spPr bwMode="auto">
          <a:xfrm>
            <a:off x="2571736" y="5286388"/>
            <a:ext cx="794561" cy="128588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35" name="Picture 11"/>
          <p:cNvPicPr>
            <a:picLocks noChangeAspect="1" noChangeArrowheads="1"/>
          </p:cNvPicPr>
          <p:nvPr/>
        </p:nvPicPr>
        <p:blipFill>
          <a:blip r:embed="rId9"/>
          <a:srcRect/>
          <a:stretch>
            <a:fillRect/>
          </a:stretch>
        </p:blipFill>
        <p:spPr bwMode="auto">
          <a:xfrm>
            <a:off x="3643306" y="3929066"/>
            <a:ext cx="2070495" cy="268604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Прямоугольник 13"/>
          <p:cNvSpPr/>
          <p:nvPr/>
        </p:nvSpPr>
        <p:spPr>
          <a:xfrm>
            <a:off x="357158" y="5429264"/>
            <a:ext cx="2286016" cy="1015663"/>
          </a:xfrm>
          <a:prstGeom prst="rect">
            <a:avLst/>
          </a:prstGeom>
        </p:spPr>
        <p:txBody>
          <a:bodyPr wrap="square">
            <a:spAutoFit/>
          </a:bodyPr>
          <a:lstStyle/>
          <a:p>
            <a:r>
              <a:rPr lang="ru-RU" sz="1200" dirty="0" err="1" smtClean="0">
                <a:solidFill>
                  <a:schemeClr val="tx2"/>
                </a:solidFill>
              </a:rPr>
              <a:t>Стадник</a:t>
            </a:r>
            <a:r>
              <a:rPr lang="ru-RU" sz="1200" dirty="0" smtClean="0">
                <a:solidFill>
                  <a:schemeClr val="tx2"/>
                </a:solidFill>
              </a:rPr>
              <a:t>, </a:t>
            </a:r>
            <a:r>
              <a:rPr lang="ru-RU" sz="1200" dirty="0" err="1" smtClean="0">
                <a:solidFill>
                  <a:schemeClr val="tx2"/>
                </a:solidFill>
              </a:rPr>
              <a:t>Зуля</a:t>
            </a:r>
            <a:r>
              <a:rPr lang="ru-RU" sz="1200" dirty="0" smtClean="0">
                <a:solidFill>
                  <a:schemeClr val="tx2"/>
                </a:solidFill>
              </a:rPr>
              <a:t>. </a:t>
            </a:r>
          </a:p>
          <a:p>
            <a:r>
              <a:rPr lang="ru-RU" sz="1200" dirty="0" smtClean="0">
                <a:solidFill>
                  <a:schemeClr val="tx2"/>
                </a:solidFill>
              </a:rPr>
              <a:t>Крыши летят! </a:t>
            </a:r>
            <a:r>
              <a:rPr lang="ru-RU" sz="1200" dirty="0" smtClean="0">
                <a:solidFill>
                  <a:schemeClr val="tx2"/>
                </a:solidFill>
              </a:rPr>
              <a:t>/ </a:t>
            </a:r>
            <a:r>
              <a:rPr lang="ru-RU" sz="1200" dirty="0" smtClean="0">
                <a:solidFill>
                  <a:schemeClr val="tx2"/>
                </a:solidFill>
              </a:rPr>
              <a:t>Зуля </a:t>
            </a:r>
            <a:r>
              <a:rPr lang="ru-RU" sz="1200" dirty="0" smtClean="0">
                <a:solidFill>
                  <a:schemeClr val="tx2"/>
                </a:solidFill>
              </a:rPr>
              <a:t>Стадник; </a:t>
            </a:r>
            <a:r>
              <a:rPr lang="ru-RU" sz="1200" dirty="0" smtClean="0">
                <a:solidFill>
                  <a:schemeClr val="tx2"/>
                </a:solidFill>
              </a:rPr>
              <a:t>иллюстрации Вадима </a:t>
            </a:r>
            <a:r>
              <a:rPr lang="ru-RU" sz="1200" dirty="0" err="1" smtClean="0">
                <a:solidFill>
                  <a:schemeClr val="tx2"/>
                </a:solidFill>
              </a:rPr>
              <a:t>Челака</a:t>
            </a:r>
            <a:r>
              <a:rPr lang="ru-RU" sz="1200" dirty="0" smtClean="0">
                <a:solidFill>
                  <a:schemeClr val="tx2"/>
                </a:solidFill>
              </a:rPr>
              <a:t>. - </a:t>
            </a:r>
            <a:r>
              <a:rPr lang="ru-RU" sz="1200" dirty="0" smtClean="0">
                <a:solidFill>
                  <a:schemeClr val="tx2"/>
                </a:solidFill>
              </a:rPr>
              <a:t>Москва: </a:t>
            </a:r>
            <a:r>
              <a:rPr lang="ru-RU" sz="1200" dirty="0" smtClean="0">
                <a:solidFill>
                  <a:schemeClr val="tx2"/>
                </a:solidFill>
              </a:rPr>
              <a:t>Архипелаг, 2020. - 80 с</a:t>
            </a:r>
            <a:r>
              <a:rPr lang="ru-RU" sz="1200" dirty="0" smtClean="0">
                <a:solidFill>
                  <a:schemeClr val="tx2"/>
                </a:solidFill>
              </a:rPr>
              <a:t>.-Текст: непосредственный.</a:t>
            </a:r>
            <a:endParaRPr lang="ru-RU" sz="1200" dirty="0">
              <a:solidFill>
                <a:schemeClr val="tx2"/>
              </a:solidFill>
            </a:endParaRPr>
          </a:p>
        </p:txBody>
      </p:sp>
    </p:spTree>
    <p:extLst>
      <p:ext uri="{BB962C8B-B14F-4D97-AF65-F5344CB8AC3E}">
        <p14:creationId xmlns:p14="http://schemas.microsoft.com/office/powerpoint/2010/main" val="34429022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Наталья Щерба</a:t>
            </a:r>
            <a:br>
              <a:rPr lang="ru-RU" dirty="0" smtClean="0"/>
            </a:br>
            <a:r>
              <a:rPr lang="ru-RU" dirty="0" smtClean="0"/>
              <a:t>             «домик для </a:t>
            </a:r>
            <a:r>
              <a:rPr lang="ru-RU" dirty="0" err="1" smtClean="0"/>
              <a:t>пряни</a:t>
            </a:r>
            <a:r>
              <a:rPr lang="ru-RU" dirty="0" smtClean="0"/>
              <a:t>»        0+  </a:t>
            </a:r>
            <a:endParaRPr lang="ru-RU"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2852"/>
            <a:ext cx="1487553"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 name="Picture 1"/>
          <p:cNvPicPr>
            <a:picLocks noChangeAspect="1" noChangeArrowheads="1"/>
          </p:cNvPicPr>
          <p:nvPr/>
        </p:nvPicPr>
        <p:blipFill>
          <a:blip r:embed="rId3"/>
          <a:srcRect/>
          <a:stretch>
            <a:fillRect/>
          </a:stretch>
        </p:blipFill>
        <p:spPr bwMode="auto">
          <a:xfrm>
            <a:off x="3286116" y="4643446"/>
            <a:ext cx="2714644" cy="175189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146" name="Picture 2"/>
          <p:cNvPicPr>
            <a:picLocks noChangeAspect="1" noChangeArrowheads="1"/>
          </p:cNvPicPr>
          <p:nvPr/>
        </p:nvPicPr>
        <p:blipFill>
          <a:blip r:embed="rId4"/>
          <a:srcRect/>
          <a:stretch>
            <a:fillRect/>
          </a:stretch>
        </p:blipFill>
        <p:spPr bwMode="auto">
          <a:xfrm>
            <a:off x="6357949" y="4643446"/>
            <a:ext cx="2491619" cy="17859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147" name="Picture 3"/>
          <p:cNvPicPr>
            <a:picLocks noChangeAspect="1" noChangeArrowheads="1"/>
          </p:cNvPicPr>
          <p:nvPr/>
        </p:nvPicPr>
        <p:blipFill>
          <a:blip r:embed="rId5"/>
          <a:srcRect/>
          <a:stretch>
            <a:fillRect/>
          </a:stretch>
        </p:blipFill>
        <p:spPr bwMode="auto">
          <a:xfrm>
            <a:off x="6215074" y="1785925"/>
            <a:ext cx="2571768" cy="175963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149" name="Picture 5"/>
          <p:cNvPicPr>
            <a:picLocks noChangeAspect="1" noChangeArrowheads="1"/>
          </p:cNvPicPr>
          <p:nvPr/>
        </p:nvPicPr>
        <p:blipFill>
          <a:blip r:embed="rId6"/>
          <a:srcRect/>
          <a:stretch>
            <a:fillRect/>
          </a:stretch>
        </p:blipFill>
        <p:spPr bwMode="auto">
          <a:xfrm>
            <a:off x="3286116" y="1785926"/>
            <a:ext cx="2687242" cy="174307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151" name="Picture 7"/>
          <p:cNvPicPr>
            <a:picLocks noChangeAspect="1" noChangeArrowheads="1"/>
          </p:cNvPicPr>
          <p:nvPr/>
        </p:nvPicPr>
        <p:blipFill>
          <a:blip r:embed="rId7"/>
          <a:srcRect/>
          <a:stretch>
            <a:fillRect/>
          </a:stretch>
        </p:blipFill>
        <p:spPr bwMode="auto">
          <a:xfrm>
            <a:off x="214282" y="1928802"/>
            <a:ext cx="2854763" cy="321471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Прямоугольник 11"/>
          <p:cNvSpPr/>
          <p:nvPr/>
        </p:nvSpPr>
        <p:spPr>
          <a:xfrm>
            <a:off x="3214678" y="3643315"/>
            <a:ext cx="5429288" cy="1015663"/>
          </a:xfrm>
          <a:prstGeom prst="rect">
            <a:avLst/>
          </a:prstGeom>
        </p:spPr>
        <p:txBody>
          <a:bodyPr wrap="square">
            <a:spAutoFit/>
          </a:bodyPr>
          <a:lstStyle/>
          <a:p>
            <a:pPr algn="ctr"/>
            <a:r>
              <a:rPr lang="ru-RU" sz="1200" dirty="0" smtClean="0">
                <a:solidFill>
                  <a:schemeClr val="tx2"/>
                </a:solidFill>
              </a:rPr>
              <a:t>Как быть, если все пряники из коробки разобрали, и маленький </a:t>
            </a:r>
            <a:r>
              <a:rPr lang="ru-RU" sz="1200" dirty="0" err="1" smtClean="0">
                <a:solidFill>
                  <a:schemeClr val="tx2"/>
                </a:solidFill>
              </a:rPr>
              <a:t>Пряня</a:t>
            </a:r>
            <a:r>
              <a:rPr lang="ru-RU" sz="1200" dirty="0" smtClean="0">
                <a:solidFill>
                  <a:schemeClr val="tx2"/>
                </a:solidFill>
              </a:rPr>
              <a:t> остался один? Конечно же искать новый дом, а помогут верные друзья и сам читатель! Ведь это не просто сказка, это сказка-рецепт, которая расскажет ребенку, как испечь самый настоящий пряничный домик!</a:t>
            </a:r>
            <a:br>
              <a:rPr lang="ru-RU" sz="1200" dirty="0" smtClean="0">
                <a:solidFill>
                  <a:schemeClr val="tx2"/>
                </a:solidFill>
              </a:rPr>
            </a:br>
            <a:endParaRPr lang="ru-RU" sz="1200" dirty="0">
              <a:solidFill>
                <a:schemeClr val="tx2"/>
              </a:solidFill>
            </a:endParaRPr>
          </a:p>
        </p:txBody>
      </p:sp>
      <p:sp>
        <p:nvSpPr>
          <p:cNvPr id="13" name="Прямоугольник 12"/>
          <p:cNvSpPr/>
          <p:nvPr/>
        </p:nvSpPr>
        <p:spPr>
          <a:xfrm>
            <a:off x="285720" y="5286388"/>
            <a:ext cx="2857520" cy="1015663"/>
          </a:xfrm>
          <a:prstGeom prst="rect">
            <a:avLst/>
          </a:prstGeom>
        </p:spPr>
        <p:txBody>
          <a:bodyPr wrap="square">
            <a:spAutoFit/>
          </a:bodyPr>
          <a:lstStyle/>
          <a:p>
            <a:r>
              <a:rPr lang="ru-RU" sz="1200" dirty="0" smtClean="0">
                <a:solidFill>
                  <a:schemeClr val="tx2"/>
                </a:solidFill>
              </a:rPr>
              <a:t>Щерба, Наталья Васильевна. </a:t>
            </a:r>
          </a:p>
          <a:p>
            <a:r>
              <a:rPr lang="ru-RU" sz="1200" dirty="0" smtClean="0">
                <a:solidFill>
                  <a:schemeClr val="tx2"/>
                </a:solidFill>
              </a:rPr>
              <a:t>Домик для Пряни </a:t>
            </a:r>
            <a:r>
              <a:rPr lang="ru-RU" sz="1200" dirty="0" smtClean="0">
                <a:solidFill>
                  <a:schemeClr val="tx2"/>
                </a:solidFill>
              </a:rPr>
              <a:t>: </a:t>
            </a:r>
            <a:r>
              <a:rPr lang="ru-RU" sz="1200" dirty="0" smtClean="0">
                <a:solidFill>
                  <a:schemeClr val="tx2"/>
                </a:solidFill>
              </a:rPr>
              <a:t>сказка / Наталья </a:t>
            </a:r>
            <a:r>
              <a:rPr lang="ru-RU" sz="1200" dirty="0" smtClean="0">
                <a:solidFill>
                  <a:schemeClr val="tx2"/>
                </a:solidFill>
              </a:rPr>
              <a:t>Щерба; </a:t>
            </a:r>
            <a:r>
              <a:rPr lang="ru-RU" sz="1200" dirty="0" smtClean="0">
                <a:solidFill>
                  <a:schemeClr val="tx2"/>
                </a:solidFill>
              </a:rPr>
              <a:t>художник Ольга </a:t>
            </a:r>
            <a:r>
              <a:rPr lang="ru-RU" sz="1200" dirty="0" err="1" smtClean="0">
                <a:solidFill>
                  <a:schemeClr val="tx2"/>
                </a:solidFill>
              </a:rPr>
              <a:t>Колыхалова</a:t>
            </a:r>
            <a:r>
              <a:rPr lang="ru-RU" sz="1200" dirty="0" smtClean="0">
                <a:solidFill>
                  <a:schemeClr val="tx2"/>
                </a:solidFill>
              </a:rPr>
              <a:t>. - </a:t>
            </a:r>
            <a:r>
              <a:rPr lang="ru-RU" sz="1200" dirty="0" smtClean="0">
                <a:solidFill>
                  <a:schemeClr val="tx2"/>
                </a:solidFill>
              </a:rPr>
              <a:t>Москва: </a:t>
            </a:r>
            <a:r>
              <a:rPr lang="ru-RU" sz="1200" dirty="0" smtClean="0">
                <a:solidFill>
                  <a:schemeClr val="tx2"/>
                </a:solidFill>
              </a:rPr>
              <a:t>Росмэн, 2022. - 32 с</a:t>
            </a:r>
            <a:r>
              <a:rPr lang="ru-RU" sz="1200" dirty="0" smtClean="0">
                <a:solidFill>
                  <a:schemeClr val="tx2"/>
                </a:solidFill>
              </a:rPr>
              <a:t>.- Текст: непосредственный.</a:t>
            </a:r>
            <a:endParaRPr lang="ru-RU" sz="1200" dirty="0">
              <a:solidFill>
                <a:schemeClr val="tx2"/>
              </a:solidFill>
            </a:endParaRPr>
          </a:p>
        </p:txBody>
      </p:sp>
    </p:spTree>
    <p:extLst>
      <p:ext uri="{BB962C8B-B14F-4D97-AF65-F5344CB8AC3E}">
        <p14:creationId xmlns:p14="http://schemas.microsoft.com/office/powerpoint/2010/main" val="4106306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Марьятта Куренниеми</a:t>
            </a:r>
            <a:br>
              <a:rPr lang="ru-RU" dirty="0" smtClean="0"/>
            </a:br>
            <a:r>
              <a:rPr lang="ru-RU" dirty="0" smtClean="0"/>
              <a:t>         «Оннели и Аннели»     6+</a:t>
            </a:r>
            <a:endParaRPr lang="ru-RU"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74" y="1933433"/>
            <a:ext cx="2366250" cy="31517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5229199"/>
            <a:ext cx="3600400" cy="1384995"/>
          </a:xfrm>
          <a:prstGeom prst="rect">
            <a:avLst/>
          </a:prstGeom>
        </p:spPr>
        <p:txBody>
          <a:bodyPr wrap="square">
            <a:spAutoFit/>
          </a:bodyPr>
          <a:lstStyle/>
          <a:p>
            <a:pPr algn="just"/>
            <a:r>
              <a:rPr lang="ru-RU" sz="1200" dirty="0"/>
              <a:t>Куренниеми, Марьятта. </a:t>
            </a:r>
          </a:p>
          <a:p>
            <a:pPr algn="just"/>
            <a:r>
              <a:rPr lang="ru-RU" sz="1200" dirty="0"/>
              <a:t>Оннели и </a:t>
            </a:r>
            <a:r>
              <a:rPr lang="ru-RU" sz="1200" dirty="0" smtClean="0"/>
              <a:t>Аннели: </a:t>
            </a:r>
            <a:r>
              <a:rPr lang="ru-RU" sz="1200" dirty="0"/>
              <a:t>[сказочные повести] / Марьятта </a:t>
            </a:r>
            <a:r>
              <a:rPr lang="ru-RU" sz="1200" dirty="0" smtClean="0"/>
              <a:t>Куренниеми; </a:t>
            </a:r>
            <a:r>
              <a:rPr lang="ru-RU" sz="1200" dirty="0"/>
              <a:t>перевод с финского Валерия </a:t>
            </a:r>
            <a:r>
              <a:rPr lang="ru-RU" sz="1200" dirty="0" smtClean="0"/>
              <a:t>Тихомирова; </a:t>
            </a:r>
            <a:r>
              <a:rPr lang="ru-RU" sz="1200" dirty="0"/>
              <a:t>художник Майя Карма. - </a:t>
            </a:r>
            <a:r>
              <a:rPr lang="ru-RU" sz="1200" dirty="0" smtClean="0"/>
              <a:t>Санкт-Петербург; </a:t>
            </a:r>
            <a:r>
              <a:rPr lang="ru-RU" sz="1200" dirty="0"/>
              <a:t>Москва : Речь, 2021. - 384 с</a:t>
            </a:r>
            <a:r>
              <a:rPr lang="ru-RU" sz="1200" dirty="0" smtClean="0"/>
              <a:t>.: </a:t>
            </a:r>
            <a:r>
              <a:rPr lang="ru-RU" sz="1200" dirty="0"/>
              <a:t>ил. - (Чудеса в Розовом переулке). - </a:t>
            </a:r>
            <a:r>
              <a:rPr lang="ru-RU" sz="1200" dirty="0" smtClean="0"/>
              <a:t> Текст: непосредственный.</a:t>
            </a:r>
            <a:endParaRPr lang="ru-RU" sz="1200" dirty="0"/>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7" t="8606" r="54606" b="32495"/>
          <a:stretch/>
        </p:blipFill>
        <p:spPr bwMode="auto">
          <a:xfrm>
            <a:off x="7328103" y="4860073"/>
            <a:ext cx="1507589" cy="16152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812" t="33948" r="2545" b="7930"/>
          <a:stretch/>
        </p:blipFill>
        <p:spPr bwMode="auto">
          <a:xfrm>
            <a:off x="3995936" y="5081176"/>
            <a:ext cx="1487054" cy="133927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66" t="6253" r="54706" b="34385"/>
          <a:stretch/>
        </p:blipFill>
        <p:spPr bwMode="auto">
          <a:xfrm>
            <a:off x="5647952" y="4895940"/>
            <a:ext cx="1500041" cy="15794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50875" y="1857673"/>
            <a:ext cx="5684817" cy="2862322"/>
          </a:xfrm>
          <a:prstGeom prst="rect">
            <a:avLst/>
          </a:prstGeom>
          <a:noFill/>
        </p:spPr>
        <p:txBody>
          <a:bodyPr wrap="square" rtlCol="0">
            <a:spAutoFit/>
          </a:bodyPr>
          <a:lstStyle/>
          <a:p>
            <a:pPr algn="just"/>
            <a:r>
              <a:rPr lang="ru-RU" sz="1200" i="1" dirty="0" smtClean="0"/>
              <a:t>«У нас, двух девчонок, теперь есть собственный маленький дом!. Настоящий дом. Совсем настоящий. Мы прикоснулись к железным воротам – они были настоящими. И теперь мы будем жить в этом доме вдвоём, и никого из взрослых рядом не будет ни Минны, ни Адели, ни вечно ссорящихся сестёр, ни делающих всякие пакости братьев.</a:t>
            </a:r>
          </a:p>
          <a:p>
            <a:pPr algn="just"/>
            <a:r>
              <a:rPr lang="ru-RU" sz="1200" i="1" dirty="0" smtClean="0"/>
              <a:t>Но самым приятным во всём этом было то, что мы ещё совершенно ничего не знали об этом доме. Для нас он был как мешок с рождественскими подарками, который ещё не открыт. Что же нас ожидает внутри?».</a:t>
            </a:r>
          </a:p>
          <a:p>
            <a:pPr algn="just"/>
            <a:r>
              <a:rPr lang="ru-RU" sz="1200" i="1" dirty="0"/>
              <a:t> </a:t>
            </a:r>
            <a:r>
              <a:rPr lang="ru-RU" sz="1200" i="1" dirty="0" smtClean="0"/>
              <a:t>                                  __________________</a:t>
            </a:r>
          </a:p>
          <a:p>
            <a:pPr algn="just"/>
            <a:r>
              <a:rPr lang="ru-RU" sz="1200" i="1" dirty="0" smtClean="0"/>
              <a:t>«Куклы были и у меня дома, да так много, что я даже не знаю сколько. На Рождество все мои дяди и тёти всегда присылали кукол, в прошлый раз их оказалось девять…</a:t>
            </a:r>
          </a:p>
          <a:p>
            <a:pPr algn="just"/>
            <a:r>
              <a:rPr lang="ru-RU" sz="1200" i="1" dirty="0" smtClean="0"/>
              <a:t>У Оннели дома всё было совсем не так. Дети в этой семье о куклах и игрушках могли только мечтать. У Оннели была когда-то кукла, которую она очень любила. Но и эту куклу пришлось подарить младшей сестрёнке».</a:t>
            </a:r>
            <a:endParaRPr lang="ru-RU" sz="1200" i="1" dirty="0"/>
          </a:p>
        </p:txBody>
      </p:sp>
    </p:spTree>
    <p:extLst>
      <p:ext uri="{BB962C8B-B14F-4D97-AF65-F5344CB8AC3E}">
        <p14:creationId xmlns:p14="http://schemas.microsoft.com/office/powerpoint/2010/main" val="179119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 Елена Рыкова</a:t>
            </a:r>
            <a:br>
              <a:rPr lang="ru-RU" dirty="0" smtClean="0"/>
            </a:br>
            <a:r>
              <a:rPr lang="ru-RU" dirty="0" smtClean="0"/>
              <a:t>           «Высотка»     12+</a:t>
            </a:r>
            <a:endParaRPr lang="ru-R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34" y="1869550"/>
            <a:ext cx="2321481" cy="3400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5517232"/>
            <a:ext cx="3096344" cy="1015663"/>
          </a:xfrm>
          <a:prstGeom prst="rect">
            <a:avLst/>
          </a:prstGeom>
        </p:spPr>
        <p:txBody>
          <a:bodyPr wrap="square">
            <a:spAutoFit/>
          </a:bodyPr>
          <a:lstStyle/>
          <a:p>
            <a:r>
              <a:rPr lang="ru-RU" sz="1200" dirty="0"/>
              <a:t>Рыкова, Елена. </a:t>
            </a:r>
          </a:p>
          <a:p>
            <a:r>
              <a:rPr lang="ru-RU" sz="1200" dirty="0"/>
              <a:t>Высотка / Елена </a:t>
            </a:r>
            <a:r>
              <a:rPr lang="ru-RU" sz="1200" dirty="0" smtClean="0"/>
              <a:t>Рыкова; </a:t>
            </a:r>
            <a:r>
              <a:rPr lang="ru-RU" sz="1200" dirty="0"/>
              <a:t>рисунки Полины Полярной. - </a:t>
            </a:r>
            <a:r>
              <a:rPr lang="ru-RU" sz="1200" dirty="0" smtClean="0"/>
              <a:t>Москва: </a:t>
            </a:r>
            <a:r>
              <a:rPr lang="ru-RU" sz="1200" dirty="0"/>
              <a:t>Абрикобукс, 2023. - 216 с</a:t>
            </a:r>
            <a:r>
              <a:rPr lang="ru-RU" sz="1200" dirty="0" smtClean="0"/>
              <a:t>.: </a:t>
            </a:r>
            <a:r>
              <a:rPr lang="ru-RU" sz="1200" dirty="0"/>
              <a:t>цв. ил. - (Тайная дверь). </a:t>
            </a:r>
            <a:r>
              <a:rPr lang="ru-RU" sz="1200" dirty="0" smtClean="0"/>
              <a:t>– Текст: непосредственный.</a:t>
            </a:r>
            <a:endParaRPr lang="ru-RU" sz="1200" dirty="0"/>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7498782" y="4653135"/>
            <a:ext cx="1310254" cy="182340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b="4319"/>
          <a:stretch/>
        </p:blipFill>
        <p:spPr bwMode="auto">
          <a:xfrm>
            <a:off x="7068136" y="1869550"/>
            <a:ext cx="1729652" cy="243001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5692183" y="4534821"/>
            <a:ext cx="1366207" cy="20060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75856" y="1988840"/>
            <a:ext cx="3528392" cy="2492990"/>
          </a:xfrm>
          <a:prstGeom prst="rect">
            <a:avLst/>
          </a:prstGeom>
          <a:noFill/>
        </p:spPr>
        <p:txBody>
          <a:bodyPr wrap="square" rtlCol="0">
            <a:spAutoFit/>
          </a:bodyPr>
          <a:lstStyle/>
          <a:p>
            <a:pPr algn="just"/>
            <a:r>
              <a:rPr lang="ru-RU" sz="1200" i="1" dirty="0" smtClean="0"/>
              <a:t>«</a:t>
            </a:r>
            <a:r>
              <a:rPr lang="ru-RU" sz="1200" i="1" dirty="0"/>
              <a:t>Э</a:t>
            </a:r>
            <a:r>
              <a:rPr lang="ru-RU" sz="1200" i="1" dirty="0" smtClean="0"/>
              <a:t>х, родная высотка! </a:t>
            </a:r>
          </a:p>
          <a:p>
            <a:pPr algn="just"/>
            <a:r>
              <a:rPr lang="ru-RU" sz="1200" i="1" dirty="0" smtClean="0"/>
              <a:t>Дома и стены помогают, мой дом – моя крепость…</a:t>
            </a:r>
          </a:p>
          <a:p>
            <a:pPr algn="just"/>
            <a:r>
              <a:rPr lang="ru-RU" sz="1200" i="1" dirty="0" smtClean="0"/>
              <a:t>Могучим посохом волшебника торчит наш дом над старинной Школьной улицей. Он не только многоэтажный, но ещё и образцово-показательный! К нему даже табличка привинчена:» Дом высокой культуры быта». Кто-то, правда, последнее слово зачеркнул и сверху «чуда» написал. Но мне нравится!</a:t>
            </a:r>
          </a:p>
          <a:p>
            <a:pPr algn="just"/>
            <a:r>
              <a:rPr lang="ru-RU" sz="1200" i="1" dirty="0" smtClean="0"/>
              <a:t>«Дом высокой культуры чуда» даже круче звучит. Потому что у нас всё на самом деле чудесно. Ну и, конечно, высоко и культурно».</a:t>
            </a:r>
            <a:endParaRPr lang="ru-RU" sz="1200" i="1" dirty="0"/>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a:stretch/>
        </p:blipFill>
        <p:spPr bwMode="auto">
          <a:xfrm>
            <a:off x="4059391" y="4653135"/>
            <a:ext cx="1232690" cy="181205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616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75656" y="260648"/>
            <a:ext cx="7488832" cy="1054394"/>
          </a:xfrm>
        </p:spPr>
        <p:txBody>
          <a:bodyPr/>
          <a:lstStyle/>
          <a:p>
            <a:r>
              <a:rPr lang="ru-RU" dirty="0" smtClean="0"/>
              <a:t>Ольга Серова </a:t>
            </a:r>
            <a:br>
              <a:rPr lang="ru-RU" dirty="0" smtClean="0"/>
            </a:br>
            <a:r>
              <a:rPr lang="ru-RU" dirty="0" smtClean="0"/>
              <a:t>«Между Северной и Южной» 12+</a:t>
            </a:r>
            <a:endParaRPr lang="ru-RU"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01"/>
            <a:ext cx="1487553" cy="148755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16832"/>
            <a:ext cx="2589036" cy="34563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5733256"/>
            <a:ext cx="3312368" cy="830997"/>
          </a:xfrm>
          <a:prstGeom prst="rect">
            <a:avLst/>
          </a:prstGeom>
        </p:spPr>
        <p:txBody>
          <a:bodyPr wrap="square">
            <a:spAutoFit/>
          </a:bodyPr>
          <a:lstStyle/>
          <a:p>
            <a:r>
              <a:rPr lang="ru-RU" sz="1200" dirty="0"/>
              <a:t>Серова, Ольга. </a:t>
            </a:r>
          </a:p>
          <a:p>
            <a:r>
              <a:rPr lang="ru-RU" sz="1200" dirty="0"/>
              <a:t>Между Северной и </a:t>
            </a:r>
            <a:r>
              <a:rPr lang="ru-RU" sz="1200" dirty="0" smtClean="0"/>
              <a:t>Южной: </a:t>
            </a:r>
            <a:r>
              <a:rPr lang="ru-RU" sz="1200" dirty="0"/>
              <a:t>[повесть] / Ольга Серова. - </a:t>
            </a:r>
            <a:r>
              <a:rPr lang="ru-RU" sz="1200" dirty="0" smtClean="0"/>
              <a:t>Москва: </a:t>
            </a:r>
            <a:r>
              <a:rPr lang="ru-RU" sz="1200" dirty="0"/>
              <a:t>Лайвбук : </a:t>
            </a:r>
            <a:r>
              <a:rPr lang="ru-RU" sz="1200" dirty="0" err="1"/>
              <a:t>Livebook</a:t>
            </a:r>
            <a:r>
              <a:rPr lang="ru-RU" sz="1200" dirty="0"/>
              <a:t>, 2023. - 288 с</a:t>
            </a:r>
            <a:r>
              <a:rPr lang="ru-RU" sz="1200" dirty="0" smtClean="0"/>
              <a:t>.: </a:t>
            </a:r>
            <a:r>
              <a:rPr lang="ru-RU" sz="1200" dirty="0"/>
              <a:t>ил. </a:t>
            </a:r>
            <a:r>
              <a:rPr lang="ru-RU" sz="1200" dirty="0" smtClean="0"/>
              <a:t>– Текст: непосредственный.</a:t>
            </a:r>
            <a:endParaRPr lang="ru-RU" sz="1200" dirty="0"/>
          </a:p>
        </p:txBody>
      </p:sp>
      <p:sp>
        <p:nvSpPr>
          <p:cNvPr id="4" name="TextBox 3"/>
          <p:cNvSpPr txBox="1"/>
          <p:nvPr/>
        </p:nvSpPr>
        <p:spPr>
          <a:xfrm>
            <a:off x="3419872" y="1978322"/>
            <a:ext cx="3672408" cy="3785652"/>
          </a:xfrm>
          <a:prstGeom prst="rect">
            <a:avLst/>
          </a:prstGeom>
          <a:noFill/>
        </p:spPr>
        <p:txBody>
          <a:bodyPr wrap="square" rtlCol="0">
            <a:spAutoFit/>
          </a:bodyPr>
          <a:lstStyle/>
          <a:p>
            <a:pPr algn="just"/>
            <a:r>
              <a:rPr lang="ru-RU" sz="1200" i="1" dirty="0" smtClean="0"/>
              <a:t>«Мы с мамой жили на Северной улице. А папин адрес теперь был: улица Южная, дом двадцать два, квартира сто. Он поселился на самом верхнем, шестнадцатом этаже…</a:t>
            </a:r>
          </a:p>
          <a:p>
            <a:pPr algn="just"/>
            <a:endParaRPr lang="ru-RU" sz="1200" i="1" dirty="0"/>
          </a:p>
          <a:p>
            <a:pPr algn="just"/>
            <a:r>
              <a:rPr lang="ru-RU" sz="1200" i="1" dirty="0" smtClean="0"/>
              <a:t>С того дня началась моя жизнь по расписанию. С воскресенья по пятницу я жил с мамой, а в пятницу папа забирал меня с тренировки, и я жил у него до воскресенья. Но это расписание было совсем </a:t>
            </a:r>
            <a:r>
              <a:rPr lang="ru-RU" sz="1200" i="1" smtClean="0"/>
              <a:t>не строгое</a:t>
            </a:r>
            <a:r>
              <a:rPr lang="ru-RU" sz="1200" i="1" dirty="0" smtClean="0"/>
              <a:t>, потому что иногда по субботам меня приглашали на дни рождения, и я оставался на Северной. Или мама брала билеты в детский театр или на экскурсию, и на Южную я не ездил. А когда были соревнования по каратэ, мама и папа болели за меня вместе. Только они не рядом сидели, а на разных скамейках. Я искал их глазами, а когда находил, крутил головой в разные стороны… </a:t>
            </a:r>
          </a:p>
          <a:p>
            <a:pPr algn="just"/>
            <a:endParaRPr lang="ru-RU" sz="1200" i="1" dirty="0"/>
          </a:p>
          <a:p>
            <a:pPr algn="just"/>
            <a:r>
              <a:rPr lang="ru-RU" sz="1200" i="1" dirty="0" smtClean="0"/>
              <a:t>Мои родители – чемпионы по возвращению счастья».</a:t>
            </a:r>
            <a:endParaRPr lang="ru-RU" sz="1200" i="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2492896"/>
            <a:ext cx="1572289" cy="193341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0846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Сетка">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Сетка">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678</TotalTime>
  <Words>1853</Words>
  <Application>Microsoft Office PowerPoint</Application>
  <PresentationFormat>Экран (4:3)</PresentationFormat>
  <Paragraphs>106</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Сетка</vt:lpstr>
      <vt:lpstr>Дом  как оберег  семьи</vt:lpstr>
      <vt:lpstr>Образ дома в современной литературе</vt:lpstr>
      <vt:lpstr>Анастасия Сукгоева              «Витя и Домовёнок»        0+</vt:lpstr>
      <vt:lpstr>Ксения Горбунова           «Однажды в шкафу»     0+</vt:lpstr>
      <vt:lpstr>Зуля Стадник                 «Крыши Летят!»           6+</vt:lpstr>
      <vt:lpstr>Наталья Щерба              «домик для пряни»        0+  </vt:lpstr>
      <vt:lpstr>Марьятта Куренниеми          «Оннели и Аннели»     6+</vt:lpstr>
      <vt:lpstr> Елена Рыкова            «Высотка»     12+</vt:lpstr>
      <vt:lpstr>Ольга Серова  «Между Северной и Южной» 12+</vt:lpstr>
      <vt:lpstr>Ольга Замятина            «Ничья»      12+</vt:lpstr>
      <vt:lpstr>Юлия Симбирская             «Жил-был дом»         0+</vt:lpstr>
      <vt:lpstr>Тони Миттон       «Снежный призрак»   0+ </vt:lpstr>
      <vt:lpstr>Майя Челия          «Закрыто на лето»   6+</vt:lpstr>
      <vt:lpstr>Льюис ДЖ. Патрик       «Старый дом»    6+ </vt:lpstr>
      <vt:lpstr>Ирина Кравцова                  «Уличные люди»        12+</vt:lpstr>
      <vt:lpstr>Виталина Долгова «Славянские куклы – обереги»</vt:lpstr>
      <vt:lpstr>Интерактивная выставка</vt:lpstr>
      <vt:lpstr>вопросы и Задания для работы с выставкой</vt:lpstr>
      <vt:lpstr>Списки-закладки в карман</vt:lpstr>
      <vt:lpstr>Библиографический фотоальбом</vt:lpstr>
      <vt:lpstr>КнигиPRO http://knigki-pro.ru/knigi-pro/130-knigi-pro-doma.html </vt:lpstr>
      <vt:lpstr>Встретимся в феврале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Дом  как оберег  семьи</dc:title>
  <dc:creator>Хомицкая Любовь Николаевна</dc:creator>
  <cp:lastModifiedBy>Хомицкая Любовь Николаевна</cp:lastModifiedBy>
  <cp:revision>64</cp:revision>
  <cp:lastPrinted>2024-01-28T08:32:42Z</cp:lastPrinted>
  <dcterms:created xsi:type="dcterms:W3CDTF">2024-01-23T06:08:43Z</dcterms:created>
  <dcterms:modified xsi:type="dcterms:W3CDTF">2024-01-28T09:59:19Z</dcterms:modified>
</cp:coreProperties>
</file>