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2" r:id="rId3"/>
    <p:sldId id="261" r:id="rId4"/>
    <p:sldId id="256" r:id="rId5"/>
    <p:sldId id="257" r:id="rId6"/>
    <p:sldId id="258" r:id="rId7"/>
    <p:sldId id="259" r:id="rId8"/>
    <p:sldId id="264" r:id="rId9"/>
    <p:sldId id="263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6" d="100"/>
          <a:sy n="86" d="100"/>
        </p:scale>
        <p:origin x="-684" y="-4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brightnessContrast brigh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1" t="1800" r="1437" b="11259"/>
          <a:stretch/>
        </p:blipFill>
        <p:spPr bwMode="auto">
          <a:xfrm>
            <a:off x="852303" y="0"/>
            <a:ext cx="770485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2411760" y="1170665"/>
            <a:ext cx="6308399" cy="312339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Такая интересная ботаника</a:t>
            </a:r>
            <a:endParaRPr lang="ru-RU" sz="4400" b="1" dirty="0">
              <a:solidFill>
                <a:schemeClr val="accent4">
                  <a:lumMod val="50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dirty="0">
                <a:solidFill>
                  <a:schemeClr val="tx1"/>
                </a:solidFill>
              </a:rPr>
              <a:t>(набор гайдов по книгам)</a:t>
            </a:r>
          </a:p>
          <a:p>
            <a:pPr algn="ctr"/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Гайд  - от англ. guide –гид, проводник, рекомендация, ориентир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625861" y="5877272"/>
            <a:ext cx="3960440" cy="75569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Г.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Красноярск, 2022,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март</a:t>
            </a: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4" y="52090"/>
            <a:ext cx="85407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6718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brightnessContrast brigh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1" t="1800" r="1437" b="11259"/>
          <a:stretch/>
        </p:blipFill>
        <p:spPr bwMode="auto">
          <a:xfrm>
            <a:off x="852303" y="0"/>
            <a:ext cx="770485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6588224" y="188640"/>
            <a:ext cx="2440998" cy="237626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2738934" y="1578172"/>
            <a:ext cx="3698338" cy="206685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Знаешь  ли  ты?</a:t>
            </a:r>
          </a:p>
          <a:p>
            <a:pPr algn="ctr"/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Около 252 миллионов лет назад, до 90% видов исчезли. Есть предположение, что это произошло из-за выброса в атмосферу вулканического пепла, который блокировал солнечный свет. Однако некоторые виды растений выжили, среди них были предки цветковых</a:t>
            </a:r>
            <a:endParaRPr lang="ru-RU" sz="1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7505" y="188640"/>
            <a:ext cx="2518356" cy="222658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7505" y="2965715"/>
            <a:ext cx="2518356" cy="366724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 книгу:</a:t>
            </a:r>
          </a:p>
          <a:p>
            <a:pPr algn="ctr"/>
            <a:endParaRPr lang="ru-RU" sz="1200" u="sng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Это яркое и увлекательное путешествие в мир растений, где на каждом развороте не только удивительные факты, но и инструкции, как вырастить свой собственный маленький сад и огород или как собственными руками смастерить настольные игры из  растений. </a:t>
            </a:r>
          </a:p>
          <a:p>
            <a:pPr algn="ctr"/>
            <a:endParaRPr lang="ru-RU" sz="12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Здесь множество сведений о том, как человек использует растения: от зубной пасты и автомобильных шин до варенья наших бабушек.</a:t>
            </a:r>
            <a:endParaRPr lang="ru-RU" sz="1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437272" y="2965715"/>
            <a:ext cx="2566399" cy="366724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Пять причин читать книгу:</a:t>
            </a:r>
          </a:p>
          <a:p>
            <a:pPr algn="ctr"/>
            <a:endParaRPr lang="ru-RU" sz="1200" u="sng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1. Уникальная </a:t>
            </a:r>
            <a:r>
              <a:rPr lang="ru-RU" sz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серия книг совместного проекта редакции «Вилли Винки» и WWF России: детям — об экологии!</a:t>
            </a:r>
          </a:p>
          <a:p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2. Красочное </a:t>
            </a:r>
            <a:r>
              <a:rPr lang="ru-RU" sz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путешествие в мир растений.</a:t>
            </a:r>
          </a:p>
          <a:p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3. Увлекательные </a:t>
            </a:r>
            <a:r>
              <a:rPr lang="ru-RU" sz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факты, яркие иллюстрации — эта книга пригодится в школе и дома.</a:t>
            </a:r>
          </a:p>
          <a:p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4. Интерактивные </a:t>
            </a:r>
            <a:r>
              <a:rPr lang="ru-RU" sz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задания и эксперименты.</a:t>
            </a:r>
          </a:p>
          <a:p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5. Часть </a:t>
            </a:r>
            <a:r>
              <a:rPr lang="ru-RU" sz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средств от продажи книги перечисляется во Всемирный фонд дикой природы и поможет сохранить красоту нашей планеты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738934" y="76663"/>
            <a:ext cx="3729698" cy="133214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Холланд, Майкл. </a:t>
            </a:r>
          </a:p>
          <a:p>
            <a:pPr algn="ctr"/>
            <a:r>
              <a:rPr lang="ru-RU" sz="1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Солнечный свет на завтрак </a:t>
            </a:r>
            <a:r>
              <a:rPr lang="ru-RU" sz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/ Майкл 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Холланд; </a:t>
            </a:r>
            <a:r>
              <a:rPr lang="ru-RU" sz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иллюстрации Филипп 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Джордано; </a:t>
            </a:r>
            <a:r>
              <a:rPr lang="ru-RU" sz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[перевод с английского Л. Штандель]. - 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Москва: </a:t>
            </a:r>
            <a:r>
              <a:rPr lang="ru-RU" sz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Книги Вилли 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Винки; Москва: </a:t>
            </a:r>
            <a:r>
              <a:rPr lang="ru-RU" sz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АСТ, 2020. - 128 с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.: </a:t>
            </a:r>
            <a:r>
              <a:rPr lang="ru-RU" sz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цв. ил. - (WWF. Сохраним планету вместе!). 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– Текст: непосредственный.</a:t>
            </a:r>
            <a:endParaRPr lang="ru-RU" sz="1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915816" y="3759850"/>
            <a:ext cx="3240360" cy="207897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915816" y="6021288"/>
            <a:ext cx="3240360" cy="6964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Что читать ещё:</a:t>
            </a:r>
          </a:p>
          <a:p>
            <a:pPr algn="ctr"/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-Астон Дианна «Что снится семечку?».</a:t>
            </a:r>
          </a:p>
          <a:p>
            <a:pPr algn="ctr"/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Анита Гэнери «Что внутри растений?».</a:t>
            </a:r>
            <a:endParaRPr lang="ru-RU" sz="1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40" y="504838"/>
            <a:ext cx="2277086" cy="1512167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003" y="3827508"/>
            <a:ext cx="2843986" cy="1943661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370" y="263259"/>
            <a:ext cx="1660832" cy="222702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6718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brightnessContrast brigh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1" t="1800" r="1437" b="11259"/>
          <a:stretch/>
        </p:blipFill>
        <p:spPr bwMode="auto">
          <a:xfrm>
            <a:off x="852303" y="0"/>
            <a:ext cx="770485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6771423" y="110248"/>
            <a:ext cx="2232248" cy="25266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2973405" y="1484784"/>
            <a:ext cx="3470803" cy="166589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u="sng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u="sng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Факт:</a:t>
            </a:r>
          </a:p>
          <a:p>
            <a:pPr algn="ctr"/>
            <a:r>
              <a:rPr lang="ru-RU" sz="1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Растения покинули глубины океана и вышли на сушу раньше животных. Древнейшим из них является ископаемая куксония. Размер - несколько сантиметров, возраст – 420 миллионов лет.</a:t>
            </a:r>
          </a:p>
          <a:p>
            <a:pPr algn="ctr"/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7504" y="116632"/>
            <a:ext cx="2304256" cy="236988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91423" y="2904504"/>
            <a:ext cx="2409452" cy="373984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 книгу:</a:t>
            </a:r>
          </a:p>
          <a:p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Автор книги С.Б. Шустов – учёный, замечательный рассказчик и художник.</a:t>
            </a:r>
          </a:p>
          <a:p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книге   несколько разделов: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Деревья.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Кустарники и кустарнички.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Травянистые растения.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Споровые растения.</a:t>
            </a:r>
          </a:p>
          <a:p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Истории об отдельных видах растений написаны простым и понятным языком. Интересные и необычные факты из жизни растений выделены в отдельные блок-схемы.</a:t>
            </a:r>
          </a:p>
          <a:p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конце книги размещён «Краткий словарь терминов».</a:t>
            </a:r>
          </a:p>
          <a:p>
            <a:pPr marL="171450" indent="-171450">
              <a:buFontTx/>
              <a:buChar char="-"/>
            </a:pPr>
            <a:endParaRPr lang="ru-RU" sz="12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564872" y="2904505"/>
            <a:ext cx="2417370" cy="37398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 жизни растений:</a:t>
            </a:r>
          </a:p>
          <a:p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Самое большое водное растение на Земле – виктория амазонская, родом из Южной Америки. Размер её листа -2 м. в диаметре. Он выдерживает на поверхности ребёнка весом в 15 кг., лист не тонет.</a:t>
            </a:r>
          </a:p>
          <a:p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Признанный долгожитель – секвойя, североамериканская родственница сосны и кипариса. Её возраст – 2500 лет.</a:t>
            </a:r>
          </a:p>
          <a:p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Самое маленькое цветущее растение – вольфия бескорешковая, размер 2 мм.</a:t>
            </a:r>
            <a:endParaRPr lang="ru-RU" sz="12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600874" y="116632"/>
            <a:ext cx="3985427" cy="117459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Шустов, Сергей Борисович. </a:t>
            </a:r>
          </a:p>
          <a:p>
            <a:pPr algn="ctr"/>
            <a:r>
              <a:rPr lang="ru-RU" sz="12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Растения лесов, полей, лугов и болот 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ru-RU" sz="1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Сергей Борисович Шустов. - Нижний Новгород : Доброе слово, 2012. - 111 с. : цв.ил. - (Иллюстрированная энциклопедия о природе России). 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Текст: непосредственный</a:t>
            </a:r>
            <a:endParaRPr lang="ru-RU" sz="12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081418" y="3365653"/>
            <a:ext cx="3024336" cy="228381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973406" y="5877272"/>
            <a:ext cx="3240361" cy="75569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 читать ещё:</a:t>
            </a:r>
          </a:p>
          <a:p>
            <a:pPr marL="171450" indent="-171450" algn="ctr">
              <a:buFontTx/>
              <a:buChar char="-"/>
            </a:pP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Шустов Сергей «Культурные растения».</a:t>
            </a:r>
          </a:p>
          <a:p>
            <a:pPr marL="171450" indent="-171450" algn="ctr">
              <a:buFontTx/>
              <a:buChar char="-"/>
            </a:pP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Шустов Сергей «У воды и под водой».</a:t>
            </a:r>
            <a:endParaRPr lang="ru-RU" sz="12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482" y="267028"/>
            <a:ext cx="1681153" cy="2219483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72" y="379658"/>
            <a:ext cx="2036720" cy="1823133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474" y="3535454"/>
            <a:ext cx="2782224" cy="1883888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6718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brightnessContrast brigh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1" t="1800" r="1437" b="11259"/>
          <a:stretch/>
        </p:blipFill>
        <p:spPr bwMode="auto">
          <a:xfrm>
            <a:off x="852303" y="0"/>
            <a:ext cx="770485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6588224" y="188640"/>
            <a:ext cx="2440998" cy="24482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2476832" y="1333481"/>
            <a:ext cx="3960440" cy="195150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Знаешь ли ты?</a:t>
            </a:r>
          </a:p>
          <a:p>
            <a:pPr algn="ctr"/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Деревья дают нам не только древесину. Из ивовой коры, например, можно получить </a:t>
            </a:r>
            <a:r>
              <a:rPr lang="ru-RU" sz="1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аспирин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Засушенные почки некоторых деревьев используют в кулинарии в качестве </a:t>
            </a:r>
            <a:r>
              <a:rPr lang="ru-RU" sz="1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специй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Янтарь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– это окаменевшая смола древних деревьев. А </a:t>
            </a:r>
            <a:r>
              <a:rPr lang="ru-RU" sz="1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каучук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делают из млечного сока тропического растения гевеи</a:t>
            </a:r>
            <a:endParaRPr lang="ru-RU" sz="1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7505" y="188640"/>
            <a:ext cx="2232248" cy="222658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09631" y="3040284"/>
            <a:ext cx="2304256" cy="359268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 </a:t>
            </a:r>
            <a:r>
              <a:rPr lang="ru-RU" sz="1200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книгу:</a:t>
            </a:r>
            <a:endParaRPr lang="ru-RU" sz="12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Книга «Деревья» рассказывает много любопытного о зелёных гигантах, окружающих нас повсюду. Обычная прогулка в парке или в лесу может обернуться интереснейшими открытиями! Если  захочется узнать, с чего начинается жизнь деревьев, как они растут и почему так важно сохранять их на нашей планете, возраст самого  дерева на Земле и размер самого большого листа? Тогда необходимо скорее открыть эту удивительную книгу.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711902" y="2965715"/>
            <a:ext cx="2291769" cy="366724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Словарик:</a:t>
            </a:r>
          </a:p>
          <a:p>
            <a:pPr algn="ctr"/>
            <a:endParaRPr lang="ru-RU" sz="1200" u="sng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Заболонь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– молодая сильная древесина, по которой поднимается вода от корней дерева.</a:t>
            </a:r>
          </a:p>
          <a:p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Луб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– слой, расположенный под корой дерева.</a:t>
            </a:r>
          </a:p>
          <a:p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Побег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– молодая ветка, на которой есть почки и листья.</a:t>
            </a:r>
          </a:p>
          <a:p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Семена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– зародыши будущих растений.</a:t>
            </a:r>
          </a:p>
          <a:p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Серёжки 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– висячие соцветия на молодых ветках.</a:t>
            </a:r>
          </a:p>
          <a:p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Ствол 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– главный, самый толстый стебель дерева.</a:t>
            </a:r>
          </a:p>
          <a:p>
            <a:pPr algn="ctr"/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476832" y="188640"/>
            <a:ext cx="3960440" cy="100811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Хауэлл, Лора. </a:t>
            </a:r>
          </a:p>
          <a:p>
            <a:pPr algn="ctr"/>
            <a:r>
              <a:rPr lang="ru-RU" sz="1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Деревья 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[</a:t>
            </a:r>
            <a:r>
              <a:rPr lang="ru-RU" sz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энциклопедия для 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детей; </a:t>
            </a:r>
            <a:r>
              <a:rPr lang="ru-RU" sz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определитель] / Л. 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Хауэлл; </a:t>
            </a:r>
            <a:r>
              <a:rPr lang="ru-RU" sz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пер. С. Г. 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Чернецов-Рождественский; </a:t>
            </a:r>
            <a:r>
              <a:rPr lang="ru-RU" sz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обл. В. И. Митянина. - 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Москва: </a:t>
            </a:r>
            <a:r>
              <a:rPr lang="ru-RU" sz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Росмэн, 2017. - 80 с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.: </a:t>
            </a:r>
            <a:r>
              <a:rPr lang="ru-RU" sz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цв. ил. - (Природа в деталях). 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– Текст: непосредственный.</a:t>
            </a:r>
            <a:endParaRPr lang="ru-RU" sz="1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883809" y="3409828"/>
            <a:ext cx="3449448" cy="245967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628313" y="6036704"/>
            <a:ext cx="3960440" cy="75569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Что читать ещё:</a:t>
            </a:r>
          </a:p>
          <a:p>
            <a:pPr marL="171450" indent="-171450" algn="ctr">
              <a:buFontTx/>
              <a:buChar char="-"/>
            </a:pP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Стефан Каста «Софи в мире деревьев».</a:t>
            </a:r>
          </a:p>
          <a:p>
            <a:pPr marL="171450" indent="-171450" algn="ctr">
              <a:buFontTx/>
              <a:buChar char="-"/>
            </a:pP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Елена Максимова «Сосна. Про мачты, янтарь и сосновые яблоки»</a:t>
            </a:r>
            <a:endParaRPr lang="ru-RU" sz="1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8" r="11125"/>
          <a:stretch/>
        </p:blipFill>
        <p:spPr bwMode="auto">
          <a:xfrm>
            <a:off x="7039587" y="268517"/>
            <a:ext cx="1636397" cy="2262437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825" y="3595551"/>
            <a:ext cx="3167415" cy="2088232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61" t="4636" r="7467" b="10999"/>
          <a:stretch/>
        </p:blipFill>
        <p:spPr bwMode="auto">
          <a:xfrm>
            <a:off x="445234" y="268517"/>
            <a:ext cx="1556789" cy="2042954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21129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brightnessContrast brigh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1" t="1800" r="1437" b="11259"/>
          <a:stretch/>
        </p:blipFill>
        <p:spPr bwMode="auto">
          <a:xfrm>
            <a:off x="852303" y="0"/>
            <a:ext cx="770485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6588224" y="188640"/>
            <a:ext cx="2440998" cy="237626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2771800" y="1553224"/>
            <a:ext cx="3462911" cy="144744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«Есть ли что ласковее на свете</a:t>
            </a:r>
          </a:p>
          <a:p>
            <a:pPr algn="ctr"/>
            <a:r>
              <a:rPr lang="ru-RU" sz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ежной прохладной травы,</a:t>
            </a:r>
          </a:p>
          <a:p>
            <a:pPr algn="ctr"/>
            <a:r>
              <a:rPr lang="ru-RU" sz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ротко волнующейся под ветром,-</a:t>
            </a:r>
          </a:p>
          <a:p>
            <a:pPr algn="ctr"/>
            <a:r>
              <a:rPr lang="ru-RU" sz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ш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ёлковой шевелюры земли!»</a:t>
            </a:r>
          </a:p>
          <a:p>
            <a:pPr algn="ctr"/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(Сара Болин «Трава»)</a:t>
            </a:r>
            <a:endParaRPr lang="ru-RU" sz="1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7505" y="188640"/>
            <a:ext cx="2232248" cy="222658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91423" y="2965715"/>
            <a:ext cx="2304256" cy="366724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 книгу:</a:t>
            </a:r>
          </a:p>
          <a:p>
            <a:pPr algn="ctr"/>
            <a:endParaRPr lang="ru-RU" sz="1200" u="sng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Мы живем за счет злаков, и не будет преувеличением сказать, что злаки - одно из самых удивительных творений природы! Когда человек начал выращивать дикую пшеницу и печь хлеб из ее зерен, у него появилось время задуматься о чем-то ином, а не только о том, где и как добыть пищу на сегодня. Без зеленой травы не было бы сегодня и бифштекса у нас на тарелках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Именно об этих удивительных растениях книга Стефана Касты</a:t>
            </a:r>
            <a:endParaRPr lang="ru-RU" sz="1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711902" y="2965715"/>
            <a:ext cx="2291769" cy="366724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Можешь ли ты отличить сено от соломы?</a:t>
            </a:r>
          </a:p>
          <a:p>
            <a:pPr algn="ctr"/>
            <a:endParaRPr lang="ru-RU" sz="1200" u="sng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Сено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–высушенная луговая трава, которую заготавливают летом. Домашние животные питаются ими всю зиму.</a:t>
            </a:r>
          </a:p>
          <a:p>
            <a:r>
              <a:rPr lang="ru-RU" sz="1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Солома 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– это то, что остаётся, когда собран и обмолочен урожай зерновых. Стебли и листья прессуют в рулоны. Солому используют в качестве подстилки в хлеву, чтобы животным было чисто и мягко.</a:t>
            </a:r>
            <a:endParaRPr lang="ru-RU" sz="1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476832" y="311767"/>
            <a:ext cx="3960440" cy="100811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Каста, Стефан. </a:t>
            </a:r>
          </a:p>
          <a:p>
            <a:pPr algn="ctr"/>
            <a:r>
              <a:rPr lang="ru-RU" sz="1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Книга злаков и трав 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ru-RU" sz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Стефан 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Каста; </a:t>
            </a:r>
            <a:r>
              <a:rPr lang="ru-RU" sz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[ил. ] Май 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Фагерберг; </a:t>
            </a:r>
            <a:r>
              <a:rPr lang="ru-RU" sz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пер. Юлии Колесовой. - 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Москва: </a:t>
            </a:r>
            <a:r>
              <a:rPr lang="ru-RU" sz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Albus 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Corvus: </a:t>
            </a:r>
            <a:r>
              <a:rPr lang="ru-RU" sz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Белая ворона, 2018. - 31 с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.: </a:t>
            </a:r>
            <a:r>
              <a:rPr lang="ru-RU" sz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цв. ил. 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– Текст: непосредственный.</a:t>
            </a:r>
            <a:endParaRPr lang="ru-RU" sz="1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915816" y="3224105"/>
            <a:ext cx="3449448" cy="245967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046369" y="5877272"/>
            <a:ext cx="3318895" cy="75569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Что читать ещё:</a:t>
            </a:r>
          </a:p>
          <a:p>
            <a:pPr algn="ctr"/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Колпакова</a:t>
            </a:r>
            <a:r>
              <a:rPr lang="ru-RU" sz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Ольга</a:t>
            </a:r>
            <a:r>
              <a:rPr lang="ru-RU" sz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«Детский травник» </a:t>
            </a:r>
            <a:endParaRPr lang="ru-RU" sz="1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400" y="267453"/>
            <a:ext cx="1646696" cy="2147772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369" y="3409828"/>
            <a:ext cx="3188342" cy="2088232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6" r="10834"/>
          <a:stretch/>
        </p:blipFill>
        <p:spPr bwMode="auto">
          <a:xfrm>
            <a:off x="398863" y="284274"/>
            <a:ext cx="1594729" cy="1992674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67183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brightnessContrast brigh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1" t="1800" r="1437" b="11259"/>
          <a:stretch/>
        </p:blipFill>
        <p:spPr bwMode="auto">
          <a:xfrm>
            <a:off x="852303" y="0"/>
            <a:ext cx="770485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6588224" y="188640"/>
            <a:ext cx="2440998" cy="237626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2476832" y="1333481"/>
            <a:ext cx="3960440" cy="187949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 заметку:</a:t>
            </a:r>
          </a:p>
          <a:p>
            <a:pPr algn="ctr"/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Некоторые растения выделяют особые вещества – фитонциды. Фитонциды знамениты своим умением вступать в бой с бактериями и плесневыми грибами. Особую славу в борьбе с микробами снискали фитонциды </a:t>
            </a:r>
            <a:r>
              <a:rPr lang="ru-RU" sz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еснока, лука, горчицы, лимона, сосны и чайного дерева.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7505" y="188640"/>
            <a:ext cx="2232248" cy="222658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91422" y="2564904"/>
            <a:ext cx="2436361" cy="417646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 книгу:</a:t>
            </a:r>
          </a:p>
          <a:p>
            <a:pPr algn="ctr"/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"Тайная </a:t>
            </a:r>
            <a:r>
              <a:rPr lang="ru-RU" sz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жизнь овощей" 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это сочетание всего самого интересного и полезного в одной кастрюле… то есть, книге. Капуста раскрывает секрет вкуса и пользы, девочка-</a:t>
            </a:r>
            <a:r>
              <a:rPr lang="ru-RU" sz="1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картофелинка</a:t>
            </a:r>
            <a:r>
              <a:rPr lang="ru-RU" sz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листает семейный альбом, морковки отправляются на каникулы в Борщелону, а Черри Холмс и помидоктор Томатсон раскрывают преступление. Рассказывая загадочные и смешные истории об овощах с нашей кухни, 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автор помогает </a:t>
            </a:r>
            <a:r>
              <a:rPr lang="ru-RU" sz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увидеть интересное в обыкновенных и порой нелюбимых продуктах, а заодно преподносит читателю основы ботаники и химии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588224" y="2708921"/>
            <a:ext cx="2415447" cy="403244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Загадки на грядке:</a:t>
            </a:r>
          </a:p>
          <a:p>
            <a:pPr algn="ctr"/>
            <a:endParaRPr lang="ru-RU" sz="1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1.Каких названий супов не существует в природе?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картоховый;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арчо;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олянка;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аспачо;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омидорщ.</a:t>
            </a:r>
          </a:p>
          <a:p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2.Как называется свекольный краситель?</a:t>
            </a:r>
          </a:p>
          <a:p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  бенджамин;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бетанин;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етаин;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бетамин.</a:t>
            </a:r>
          </a:p>
          <a:p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3.Пищевая добавка Е-160а-это краситель, содержащий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аротин;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етанин;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нтоцианы;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уашь.</a:t>
            </a:r>
            <a:endParaRPr lang="ru-RU" sz="1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476832" y="188640"/>
            <a:ext cx="3960440" cy="100811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Водопьянова, Алёна. </a:t>
            </a:r>
          </a:p>
          <a:p>
            <a:pPr algn="ctr"/>
            <a:r>
              <a:rPr lang="ru-RU" sz="1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Тайная жизнь овощей 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весёлые истории, задания и эксперименты / Алёна 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Водопьянова; </a:t>
            </a:r>
            <a:r>
              <a:rPr lang="ru-RU" sz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художник Екатерина Кривич. - Москва : КомпасГид, 2019. - 212 с. : цв. ил. 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– Текст: непосредственный.</a:t>
            </a:r>
            <a:endParaRPr lang="ru-RU" sz="1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915816" y="3373824"/>
            <a:ext cx="3417858" cy="245967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840290" y="5985676"/>
            <a:ext cx="3521457" cy="75569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Что читать ещё:</a:t>
            </a:r>
          </a:p>
          <a:p>
            <a:pPr algn="ctr"/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Мазур</a:t>
            </a:r>
            <a:r>
              <a:rPr lang="ru-RU" sz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Мария «Как </a:t>
            </a:r>
            <a:r>
              <a:rPr lang="ru-RU" sz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устроена еда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?»</a:t>
            </a:r>
          </a:p>
          <a:p>
            <a:pPr algn="ctr"/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Строева</a:t>
            </a:r>
            <a:r>
              <a:rPr lang="ru-RU" sz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Анна «Фруктовые </a:t>
            </a:r>
            <a:r>
              <a:rPr lang="ru-RU" sz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овощные 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сказки»</a:t>
            </a:r>
            <a:endParaRPr lang="ru-RU" sz="1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690" y="258201"/>
            <a:ext cx="1728192" cy="2237142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23" y="489162"/>
            <a:ext cx="2067202" cy="137197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520" y="3523543"/>
            <a:ext cx="3162449" cy="216024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6718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brightnessContrast brigh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1" t="1800" r="1437" b="11259"/>
          <a:stretch/>
        </p:blipFill>
        <p:spPr bwMode="auto">
          <a:xfrm>
            <a:off x="852303" y="0"/>
            <a:ext cx="770485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6588224" y="188640"/>
            <a:ext cx="2440998" cy="237626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2548840" y="1333481"/>
            <a:ext cx="3816424" cy="178744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Алоха!</a:t>
            </a:r>
          </a:p>
          <a:p>
            <a:pPr algn="ctr"/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 островах Полинезии из бананов готовят самые разнообразные блюда. Например, десерт: банан толкут, заправляю кокосовым молоком и ванилью, заворачивают в банановый лист и запекают в печи. Подают охлаждённым. </a:t>
            </a:r>
            <a:endParaRPr lang="ru-RU" sz="1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7505" y="188640"/>
            <a:ext cx="2232248" cy="222658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91423" y="2708920"/>
            <a:ext cx="2304256" cy="392404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 книгу:</a:t>
            </a:r>
          </a:p>
          <a:p>
            <a:pPr algn="ctr"/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Сегодня </a:t>
            </a:r>
            <a:r>
              <a:rPr lang="ru-RU" sz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мы едим фрукты и приправляем пищу специями, не задумываясь о том, как они оказались на нашем столе. Чай, кофе или какао давно перестали быть для нас диковинными экзотическими напитками - а ведь когда-то из-за них рушились империи! Тайные экспедиции секретных агентов, гонки на скоростных судах, невероятное богатство торговых компаний, безжалостная эксплуатация и истребление целых народов - всё это - только небольшая часть "Вкусной истории"!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711902" y="2708921"/>
            <a:ext cx="2291769" cy="392404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Словарь гурмана.</a:t>
            </a:r>
          </a:p>
          <a:p>
            <a:pPr algn="ctr"/>
            <a:r>
              <a:rPr lang="ru-RU" sz="1200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Вкусовые ощущения:</a:t>
            </a:r>
            <a:endParaRPr lang="ru-RU" sz="1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indent="-171450">
              <a:buFontTx/>
              <a:buChar char="-"/>
            </a:pPr>
            <a:r>
              <a:rPr lang="ru-RU" sz="1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Пикантный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– острый, жгучий, возбуждающий интерес, привлекающий внимание.</a:t>
            </a:r>
          </a:p>
          <a:p>
            <a:pPr marL="171450" indent="-171450">
              <a:buFontTx/>
              <a:buChar char="-"/>
            </a:pPr>
            <a:r>
              <a:rPr lang="ru-RU" sz="1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Обжигающий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– вызывающий ощущения жжения, способный оставить на теле ожог.</a:t>
            </a:r>
          </a:p>
          <a:p>
            <a:pPr marL="171450" indent="-171450">
              <a:buFontTx/>
              <a:buChar char="-"/>
            </a:pPr>
            <a:r>
              <a:rPr lang="ru-RU" sz="1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Освежающий 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– утоляющий жажду, дающий ощущения свежести.</a:t>
            </a:r>
          </a:p>
          <a:p>
            <a:pPr marL="171450" indent="-171450">
              <a:buFontTx/>
              <a:buChar char="-"/>
            </a:pPr>
            <a:r>
              <a:rPr lang="ru-RU" sz="1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Едкий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– вызывающий сильное раздражение органов чувств, обжигающий.</a:t>
            </a:r>
          </a:p>
          <a:p>
            <a:pPr marL="171450" indent="-171450">
              <a:buFontTx/>
              <a:buChar char="-"/>
            </a:pPr>
            <a:r>
              <a:rPr lang="ru-RU" sz="1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Кисловатый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– немного кислый.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476832" y="188640"/>
            <a:ext cx="3960440" cy="100811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Делма, Димитри. </a:t>
            </a:r>
          </a:p>
          <a:p>
            <a:pPr algn="ctr"/>
            <a:r>
              <a:rPr lang="ru-RU" sz="1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Вкусная история 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путешествие фруктов и пряностей из далёких стран / Димитри Делма, Гийом 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Рейнар; </a:t>
            </a:r>
            <a:r>
              <a:rPr lang="ru-RU" sz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[пер. с фр. Ира Филиппова]. - 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Москва: </a:t>
            </a:r>
            <a:r>
              <a:rPr lang="ru-RU" sz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Пешком в историю, 2016. - 60 с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.: </a:t>
            </a:r>
            <a:r>
              <a:rPr lang="ru-RU" sz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цв. ил. 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– Текст: непосредственный. </a:t>
            </a:r>
            <a:endParaRPr lang="ru-RU" sz="1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843808" y="3224105"/>
            <a:ext cx="3521456" cy="245967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625861" y="5877272"/>
            <a:ext cx="3960440" cy="75569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Что читать ещё:</a:t>
            </a:r>
          </a:p>
          <a:p>
            <a:pPr algn="ctr"/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Боун Эмили «Как </a:t>
            </a:r>
            <a:r>
              <a:rPr lang="ru-RU" sz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растёт 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еда: </a:t>
            </a:r>
            <a:r>
              <a:rPr lang="ru-RU" sz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всё начинается с семян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!» </a:t>
            </a:r>
            <a:endParaRPr lang="ru-RU" sz="1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635" y="272978"/>
            <a:ext cx="1584175" cy="215778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789" y="3429000"/>
            <a:ext cx="3096344" cy="21233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09" y="505596"/>
            <a:ext cx="2057900" cy="141123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67183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brightnessContrast brigh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1" t="1800" r="1437" b="11259"/>
          <a:stretch/>
        </p:blipFill>
        <p:spPr bwMode="auto">
          <a:xfrm>
            <a:off x="852303" y="0"/>
            <a:ext cx="770485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6588224" y="188640"/>
            <a:ext cx="2440998" cy="237626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2548840" y="1333481"/>
            <a:ext cx="3888432" cy="178744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Рябина в поэзии</a:t>
            </a:r>
          </a:p>
          <a:p>
            <a:pPr algn="ctr"/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«Осень. Осыпается весь наш бедный сад!</a:t>
            </a:r>
          </a:p>
          <a:p>
            <a:pPr algn="ctr"/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Листья пожелтелые по ветру летят,</a:t>
            </a:r>
          </a:p>
          <a:p>
            <a:pPr algn="ctr"/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Лишь вдали красуются, там, на дне долин,</a:t>
            </a:r>
          </a:p>
          <a:p>
            <a:pPr algn="ctr"/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Кисти ярко-красные вянущих рябин»</a:t>
            </a:r>
          </a:p>
          <a:p>
            <a:pPr algn="ctr"/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(А.К. Толстой)</a:t>
            </a:r>
            <a:endParaRPr lang="ru-RU" sz="1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7505" y="188640"/>
            <a:ext cx="2232248" cy="222658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91422" y="2564904"/>
            <a:ext cx="2436361" cy="417646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 книгу:</a:t>
            </a:r>
          </a:p>
          <a:p>
            <a:pPr algn="ctr"/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Умеем ли мы </a:t>
            </a:r>
            <a:r>
              <a:rPr lang="ru-RU" sz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отличать дикую малину от костяники? 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Знаем </a:t>
            </a:r>
            <a:r>
              <a:rPr lang="ru-RU" sz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ли, что ягоды можно собирать круглый год, даже зимой? А из какой ягоды получается самое вкусное желе?</a:t>
            </a:r>
          </a:p>
          <a:p>
            <a:pPr algn="ctr"/>
            <a:r>
              <a:rPr lang="ru-RU" sz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этой книге 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рассказывается о </a:t>
            </a:r>
            <a:r>
              <a:rPr lang="ru-RU" sz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том, что за ягоды встречаются в наших лесах, 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авторы научат нас различать </a:t>
            </a:r>
            <a:r>
              <a:rPr lang="ru-RU" sz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даже такие малоизвестные ягоды, как куманика, княженика и водяника. 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Узнаем, какие </a:t>
            </a:r>
            <a:r>
              <a:rPr lang="ru-RU" sz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ягоды ядовиты, а какие съедобны, как их лучше собирать и что из них можно приготовить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ещё: мы встретимся  с муравьишкой Софи и попадем  на большой Ягодный Пир!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588225" y="2780928"/>
            <a:ext cx="2440998" cy="396043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Ядовитые ягоды.</a:t>
            </a:r>
          </a:p>
          <a:p>
            <a:pPr algn="ctr"/>
            <a:endParaRPr lang="ru-RU" sz="1200" u="sng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природе есть ядовитые ягоды. Поэтому незнакомые плоды ни в коем случае нельзя брать в рот. Есть такие ягоды, которыми питаются животные и птицы, а для человека они опасны.</a:t>
            </a:r>
          </a:p>
          <a:p>
            <a:pPr algn="ctr"/>
            <a:endParaRPr lang="ru-RU" sz="1200" u="sng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Волчья ягода.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Ландыш.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Воронец.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Бузина красная.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Вороний глаз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Крушина ломкая.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Паслен сладко-горький.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Бирючина обыкновенная.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Снежноягодник белый.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Тис ягодный.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476832" y="188640"/>
            <a:ext cx="3960440" cy="100811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Каста, Стефан. Софи в мире ягод 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ru-RU" sz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Каста; </a:t>
            </a:r>
            <a:r>
              <a:rPr lang="ru-RU" sz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худ. Б. 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Мосберг; </a:t>
            </a:r>
            <a:r>
              <a:rPr lang="ru-RU" sz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пер.: И. Матыцина, Ф. 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Матыцин; </a:t>
            </a:r>
            <a:r>
              <a:rPr lang="ru-RU" sz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конс. проекта Л. Энгстранд. - Москва : Белая ворона, 2016. - 50 с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., ил.-Текст: непосредственный.</a:t>
            </a:r>
            <a:endParaRPr lang="ru-RU" sz="1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843808" y="3224105"/>
            <a:ext cx="3521456" cy="245967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920383" y="5877272"/>
            <a:ext cx="3444881" cy="75569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Что читать ещё:</a:t>
            </a:r>
          </a:p>
          <a:p>
            <a:pPr algn="ctr"/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Афонькин </a:t>
            </a:r>
            <a:r>
              <a:rPr lang="ru-RU" sz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С. Ю. 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«Грибы </a:t>
            </a:r>
            <a:r>
              <a:rPr lang="ru-RU" sz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ягоды: </a:t>
            </a:r>
            <a:r>
              <a:rPr lang="ru-RU" sz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школьный 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путеводитель»</a:t>
            </a:r>
            <a:endParaRPr lang="ru-RU" sz="1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453" y="266790"/>
            <a:ext cx="1658003" cy="217175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383" y="3357453"/>
            <a:ext cx="3368306" cy="2192982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1" r="49573" b="12907"/>
          <a:stretch/>
        </p:blipFill>
        <p:spPr bwMode="auto">
          <a:xfrm>
            <a:off x="381232" y="248967"/>
            <a:ext cx="1684793" cy="2052031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6718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brightnessContrast brigh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1" t="1800" r="1437" b="11259"/>
          <a:stretch/>
        </p:blipFill>
        <p:spPr bwMode="auto">
          <a:xfrm>
            <a:off x="788112" y="0"/>
            <a:ext cx="770485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6588224" y="188640"/>
            <a:ext cx="2440998" cy="237626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2525680" y="1389111"/>
            <a:ext cx="3941593" cy="205222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u="sng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u="sng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Не доверяй народным приметам!</a:t>
            </a:r>
          </a:p>
          <a:p>
            <a:pPr marL="228600" indent="-228600" algn="ctr">
              <a:buAutoNum type="arabicPeriod"/>
            </a:pP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Неправда, что ядовитые грибы всегда горькие. Смертельно ядовитая бледная поганка – вкусная.</a:t>
            </a:r>
          </a:p>
          <a:p>
            <a:pPr marL="228600" indent="-228600" algn="ctr">
              <a:buAutoNum type="arabicPeriod"/>
            </a:pP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Червивость- не показатель съедобности. Что полезно червякам, далеко не всегда полезно людям!</a:t>
            </a:r>
          </a:p>
          <a:p>
            <a:pPr algn="ctr"/>
            <a:endParaRPr lang="ru-RU" sz="1200" u="sng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7505" y="188640"/>
            <a:ext cx="2232248" cy="222658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91423" y="2636912"/>
            <a:ext cx="2304256" cy="399605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 книгу:</a:t>
            </a:r>
          </a:p>
          <a:p>
            <a:pPr algn="ctr"/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Книга </a:t>
            </a:r>
            <a:r>
              <a:rPr lang="ru-RU" sz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приоткроет завесу тайны, связанную с царством грибов. 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Благодаря </a:t>
            </a:r>
            <a:r>
              <a:rPr lang="ru-RU" sz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автору вы узнаете, какие грибы самые дорогие в мире, зачем шаманы ели грибы, а индейцы ими мылись, что такое ведьмины кольца, по какой причине грибы вносят раздор среди китайцев, почему в Африке можно наесться одним грибом, что за грибы выращивают термиты, где пьют комбучу, какое отношение грибы имеют к сыру, бывают ли грибы хищниками и можно ли пользоваться грибами вместо свечки.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711902" y="2780929"/>
            <a:ext cx="2291769" cy="385203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Кушать подано!</a:t>
            </a:r>
          </a:p>
          <a:p>
            <a:pPr algn="ctr"/>
            <a:endParaRPr lang="ru-RU" sz="1200" u="sng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Что можно приготовить из грибов. Рецепты из книги.</a:t>
            </a:r>
          </a:p>
          <a:p>
            <a:pPr algn="ctr"/>
            <a:endParaRPr lang="ru-RU" sz="12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Фаршированные шампиньоны (с.31).</a:t>
            </a:r>
          </a:p>
          <a:p>
            <a:endParaRPr lang="ru-RU" sz="12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Грибной суп (с.32).</a:t>
            </a:r>
          </a:p>
          <a:p>
            <a:endParaRPr lang="ru-RU" sz="12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Шницель из гриба-зонтика (с.32).</a:t>
            </a:r>
          </a:p>
          <a:p>
            <a:endParaRPr lang="ru-RU" sz="12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Омлет-грибок (с.33).</a:t>
            </a:r>
          </a:p>
          <a:p>
            <a:endParaRPr lang="ru-RU" sz="12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Хлебный квас (с.47).</a:t>
            </a:r>
          </a:p>
          <a:p>
            <a:endParaRPr lang="ru-RU" sz="12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Пирог с грибами (с.54).</a:t>
            </a:r>
          </a:p>
          <a:p>
            <a:pPr marL="171450" indent="-171450" algn="ctr">
              <a:buFontTx/>
              <a:buChar char="-"/>
            </a:pPr>
            <a:endParaRPr lang="ru-RU" sz="12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476832" y="116632"/>
            <a:ext cx="3960440" cy="11853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Фабисиньска, </a:t>
            </a:r>
            <a:r>
              <a:rPr lang="ru-RU" sz="1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Лилиана.</a:t>
            </a:r>
            <a:endParaRPr lang="ru-RU" sz="1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Грибы: </a:t>
            </a:r>
            <a:r>
              <a:rPr lang="ru-RU" sz="1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удивительные и малоизвестные факты из жизни грибов</a:t>
            </a:r>
            <a:r>
              <a:rPr lang="ru-RU" sz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/ текст Лилиана 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Фабисиньска; </a:t>
            </a:r>
            <a:r>
              <a:rPr lang="ru-RU" sz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рисунки Ася 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Гвис; </a:t>
            </a:r>
            <a:r>
              <a:rPr lang="ru-RU" sz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[перевод с польского А. Г. Векшиной]. - 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Москва: </a:t>
            </a:r>
            <a:r>
              <a:rPr lang="ru-RU" sz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Росмэн, 2019. - 96 с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.: </a:t>
            </a:r>
            <a:r>
              <a:rPr lang="ru-RU" sz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цв. ил. 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– Текст: непосредственный</a:t>
            </a:r>
            <a:endParaRPr lang="ru-RU" sz="1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915816" y="3501007"/>
            <a:ext cx="3449448" cy="231462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660320" y="5897641"/>
            <a:ext cx="3960440" cy="75569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Что  ещё почитать:</a:t>
            </a:r>
          </a:p>
          <a:p>
            <a:pPr marL="171450" indent="-171450" algn="ctr">
              <a:buFontTx/>
              <a:buChar char="-"/>
            </a:pP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Стефан Каста «Софи в мире грибов».</a:t>
            </a:r>
          </a:p>
          <a:p>
            <a:pPr marL="171450" indent="-171450" algn="ctr">
              <a:buFontTx/>
              <a:buChar char="-"/>
            </a:pP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Елена Васнецова «Грибное царство».</a:t>
            </a:r>
            <a:endParaRPr lang="ru-RU" sz="1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338" y="286759"/>
            <a:ext cx="1745136" cy="2148803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959" y="3664266"/>
            <a:ext cx="3225162" cy="1941344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" t="3525" r="4108" b="6081"/>
          <a:stretch/>
        </p:blipFill>
        <p:spPr bwMode="auto">
          <a:xfrm>
            <a:off x="373739" y="286759"/>
            <a:ext cx="1699779" cy="203034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671835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541</TotalTime>
  <Words>2032</Words>
  <Application>Microsoft Office PowerPoint</Application>
  <PresentationFormat>Экран (4:3)</PresentationFormat>
  <Paragraphs>173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Хомицкая Любовь Николаевна</dc:creator>
  <cp:lastModifiedBy>Хомицкая Любовь Николаевна</cp:lastModifiedBy>
  <cp:revision>39</cp:revision>
  <dcterms:created xsi:type="dcterms:W3CDTF">2022-03-01T04:33:28Z</dcterms:created>
  <dcterms:modified xsi:type="dcterms:W3CDTF">2022-03-16T09:59:31Z</dcterms:modified>
</cp:coreProperties>
</file>