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2" r:id="rId3"/>
    <p:sldId id="269" r:id="rId4"/>
    <p:sldId id="275" r:id="rId5"/>
    <p:sldId id="260" r:id="rId6"/>
    <p:sldId id="261" r:id="rId7"/>
    <p:sldId id="257" r:id="rId8"/>
    <p:sldId id="267" r:id="rId9"/>
    <p:sldId id="264" r:id="rId10"/>
    <p:sldId id="258" r:id="rId11"/>
    <p:sldId id="259" r:id="rId12"/>
    <p:sldId id="262" r:id="rId13"/>
    <p:sldId id="276" r:id="rId14"/>
    <p:sldId id="265" r:id="rId15"/>
    <p:sldId id="268" r:id="rId1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kkdb.ru/" TargetMode="External"/><Relationship Id="rId2" Type="http://schemas.openxmlformats.org/officeDocument/2006/relationships/hyperlink" Target="mailto:kkdb@mail.ru" TargetMode="External"/><Relationship Id="rId1" Type="http://schemas.openxmlformats.org/officeDocument/2006/relationships/slideLayout" Target="../slideLayouts/slideLayout4.xml"/><Relationship Id="rId5" Type="http://schemas.openxmlformats.org/officeDocument/2006/relationships/hyperlink" Target="https://www.instagram.com/kkdb_books/" TargetMode="External"/><Relationship Id="rId4" Type="http://schemas.openxmlformats.org/officeDocument/2006/relationships/hyperlink" Target="https://vk.com/bibd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lnSpcReduction="10000"/>
          </a:bodyPr>
          <a:lstStyle/>
          <a:p>
            <a:pPr marL="0" indent="0" algn="ctr">
              <a:buNone/>
            </a:pPr>
            <a:endParaRPr lang="ru-RU" dirty="0">
              <a:latin typeface="Comic Sans MS" pitchFamily="66" charset="0"/>
            </a:endParaRPr>
          </a:p>
          <a:p>
            <a:pPr marL="0" indent="0" algn="ctr">
              <a:buNone/>
            </a:pPr>
            <a:endParaRPr lang="ru-RU" sz="2400" i="1" dirty="0" smtClean="0">
              <a:latin typeface="Comic Sans MS" pitchFamily="66" charset="0"/>
            </a:endParaRPr>
          </a:p>
          <a:p>
            <a:pPr marL="0" indent="0" algn="ctr">
              <a:buNone/>
            </a:pPr>
            <a:endParaRPr lang="ru-RU" sz="2400" i="1" dirty="0" smtClean="0">
              <a:latin typeface="Comic Sans MS" pitchFamily="66" charset="0"/>
            </a:endParaRPr>
          </a:p>
          <a:p>
            <a:pPr marL="0" indent="0" algn="ctr">
              <a:buNone/>
            </a:pPr>
            <a:r>
              <a:rPr lang="ru-RU" b="1" dirty="0" smtClean="0">
                <a:solidFill>
                  <a:schemeClr val="bg2">
                    <a:lumMod val="25000"/>
                  </a:schemeClr>
                </a:solidFill>
                <a:latin typeface="Comic Sans MS" pitchFamily="66" charset="0"/>
              </a:rPr>
              <a:t>Как </a:t>
            </a:r>
            <a:r>
              <a:rPr lang="ru-RU" b="1" dirty="0">
                <a:solidFill>
                  <a:schemeClr val="bg2">
                    <a:lumMod val="25000"/>
                  </a:schemeClr>
                </a:solidFill>
                <a:latin typeface="Comic Sans MS" pitchFamily="66" charset="0"/>
              </a:rPr>
              <a:t>«вырастить» </a:t>
            </a:r>
            <a:endParaRPr lang="ru-RU" b="1" dirty="0" smtClean="0">
              <a:solidFill>
                <a:schemeClr val="bg2">
                  <a:lumMod val="25000"/>
                </a:schemeClr>
              </a:solidFill>
              <a:latin typeface="Comic Sans MS" pitchFamily="66" charset="0"/>
            </a:endParaRPr>
          </a:p>
          <a:p>
            <a:pPr marL="0" indent="0" algn="ctr">
              <a:buNone/>
            </a:pPr>
            <a:r>
              <a:rPr lang="ru-RU" b="1" dirty="0" smtClean="0">
                <a:solidFill>
                  <a:schemeClr val="bg2">
                    <a:lumMod val="25000"/>
                  </a:schemeClr>
                </a:solidFill>
                <a:latin typeface="Comic Sans MS" pitchFamily="66" charset="0"/>
              </a:rPr>
              <a:t>текст </a:t>
            </a:r>
            <a:r>
              <a:rPr lang="ru-RU" b="1" dirty="0">
                <a:solidFill>
                  <a:schemeClr val="bg2">
                    <a:lumMod val="25000"/>
                  </a:schemeClr>
                </a:solidFill>
                <a:latin typeface="Comic Sans MS" pitchFamily="66" charset="0"/>
              </a:rPr>
              <a:t>из </a:t>
            </a:r>
            <a:r>
              <a:rPr lang="ru-RU" b="1" dirty="0" smtClean="0">
                <a:solidFill>
                  <a:schemeClr val="bg2">
                    <a:lumMod val="25000"/>
                  </a:schemeClr>
                </a:solidFill>
                <a:latin typeface="Comic Sans MS" pitchFamily="66" charset="0"/>
              </a:rPr>
              <a:t>текста</a:t>
            </a:r>
            <a:endParaRPr lang="ru-RU" b="1" dirty="0">
              <a:solidFill>
                <a:schemeClr val="bg2">
                  <a:lumMod val="25000"/>
                </a:schemeClr>
              </a:solidFill>
            </a:endParaRPr>
          </a:p>
          <a:p>
            <a:pPr marL="0" indent="0" algn="ctr">
              <a:buNone/>
            </a:pPr>
            <a:endParaRPr lang="ru-RU" sz="1200" i="1" dirty="0" smtClean="0"/>
          </a:p>
          <a:p>
            <a:pPr marL="0" indent="0" algn="ctr">
              <a:buNone/>
            </a:pPr>
            <a:r>
              <a:rPr lang="ru-RU" sz="1400" b="1" dirty="0" smtClean="0">
                <a:solidFill>
                  <a:schemeClr val="accent2">
                    <a:lumMod val="75000"/>
                  </a:schemeClr>
                </a:solidFill>
              </a:rPr>
              <a:t>Книги </a:t>
            </a:r>
            <a:r>
              <a:rPr lang="ru-RU" sz="1400" b="1" dirty="0">
                <a:solidFill>
                  <a:schemeClr val="accent2">
                    <a:lumMod val="75000"/>
                  </a:schemeClr>
                </a:solidFill>
              </a:rPr>
              <a:t>в </a:t>
            </a:r>
            <a:r>
              <a:rPr lang="ru-RU" sz="1400" b="1" dirty="0" smtClean="0">
                <a:solidFill>
                  <a:schemeClr val="accent2">
                    <a:lumMod val="75000"/>
                  </a:schemeClr>
                </a:solidFill>
              </a:rPr>
              <a:t>открытках. </a:t>
            </a:r>
          </a:p>
          <a:p>
            <a:pPr marL="0" indent="0" algn="ctr">
              <a:buNone/>
            </a:pPr>
            <a:r>
              <a:rPr lang="ru-RU" sz="1400" b="1" dirty="0" smtClean="0">
                <a:solidFill>
                  <a:schemeClr val="accent2">
                    <a:lumMod val="75000"/>
                  </a:schemeClr>
                </a:solidFill>
              </a:rPr>
              <a:t>Инструкции </a:t>
            </a:r>
            <a:r>
              <a:rPr lang="ru-RU" sz="1400" b="1" dirty="0">
                <a:solidFill>
                  <a:schemeClr val="accent2">
                    <a:lumMod val="75000"/>
                  </a:schemeClr>
                </a:solidFill>
              </a:rPr>
              <a:t>по </a:t>
            </a:r>
            <a:r>
              <a:rPr lang="ru-RU" sz="1400" b="1" dirty="0" smtClean="0">
                <a:solidFill>
                  <a:schemeClr val="accent2">
                    <a:lumMod val="75000"/>
                  </a:schemeClr>
                </a:solidFill>
              </a:rPr>
              <a:t>применению</a:t>
            </a:r>
          </a:p>
          <a:p>
            <a:pPr marL="0" indent="0" algn="r">
              <a:buNone/>
            </a:pPr>
            <a:endParaRPr lang="ru-RU" sz="1000" dirty="0" smtClean="0"/>
          </a:p>
          <a:p>
            <a:pPr marL="0" indent="0">
              <a:buNone/>
            </a:pPr>
            <a:endParaRPr lang="ru-RU" dirty="0"/>
          </a:p>
        </p:txBody>
      </p:sp>
      <p:sp>
        <p:nvSpPr>
          <p:cNvPr id="4" name="Объект 3"/>
          <p:cNvSpPr>
            <a:spLocks noGrp="1"/>
          </p:cNvSpPr>
          <p:nvPr>
            <p:ph sz="half" idx="2"/>
          </p:nvPr>
        </p:nvSpPr>
        <p:spPr>
          <a:solidFill>
            <a:schemeClr val="bg2"/>
          </a:solidFill>
          <a:ln>
            <a:solidFill>
              <a:schemeClr val="tx1"/>
            </a:solidFill>
          </a:ln>
        </p:spPr>
        <p:txBody>
          <a:bodyPr>
            <a:normAutofit lnSpcReduction="10000"/>
          </a:bodyPr>
          <a:lstStyle/>
          <a:p>
            <a:pPr marL="0" indent="0">
              <a:buNone/>
            </a:pPr>
            <a:endParaRPr lang="ru-RU" sz="2000" dirty="0" smtClean="0"/>
          </a:p>
          <a:p>
            <a:pPr marL="0" indent="0">
              <a:buNone/>
            </a:pPr>
            <a:endParaRPr lang="ru-RU" sz="2000" dirty="0"/>
          </a:p>
          <a:p>
            <a:pPr marL="0" indent="0">
              <a:buNone/>
            </a:pPr>
            <a:endParaRPr lang="ru-RU" sz="2000" dirty="0" smtClean="0"/>
          </a:p>
          <a:p>
            <a:pPr marL="0" indent="0" algn="r">
              <a:buNone/>
            </a:pPr>
            <a:endParaRPr lang="ru-RU" sz="1600" i="1" dirty="0" smtClean="0"/>
          </a:p>
          <a:p>
            <a:pPr marL="0" indent="0" algn="r">
              <a:buNone/>
            </a:pPr>
            <a:endParaRPr lang="ru-RU" sz="1600" i="1" dirty="0"/>
          </a:p>
          <a:p>
            <a:pPr marL="0" indent="0" algn="r">
              <a:buNone/>
            </a:pPr>
            <a:r>
              <a:rPr lang="ru-RU" sz="1600" i="1" dirty="0" smtClean="0">
                <a:solidFill>
                  <a:schemeClr val="tx2">
                    <a:lumMod val="75000"/>
                  </a:schemeClr>
                </a:solidFill>
              </a:rPr>
              <a:t>«</a:t>
            </a:r>
            <a:r>
              <a:rPr lang="ru-RU" sz="1600" i="1" dirty="0">
                <a:solidFill>
                  <a:schemeClr val="tx2">
                    <a:lumMod val="75000"/>
                  </a:schemeClr>
                </a:solidFill>
              </a:rPr>
              <a:t>С первоисточником … можно проделать много разных штук, даже перевернуть с ног на голову» </a:t>
            </a:r>
            <a:r>
              <a:rPr lang="ru-RU" sz="2000" i="1" dirty="0">
                <a:solidFill>
                  <a:schemeClr val="tx2">
                    <a:lumMod val="75000"/>
                  </a:schemeClr>
                </a:solidFill>
              </a:rPr>
              <a:t/>
            </a:r>
            <a:br>
              <a:rPr lang="ru-RU" sz="2000" i="1" dirty="0">
                <a:solidFill>
                  <a:schemeClr val="tx2">
                    <a:lumMod val="75000"/>
                  </a:schemeClr>
                </a:solidFill>
              </a:rPr>
            </a:br>
            <a:r>
              <a:rPr lang="ru-RU" sz="2000" i="1" dirty="0">
                <a:solidFill>
                  <a:schemeClr val="tx2">
                    <a:lumMod val="75000"/>
                  </a:schemeClr>
                </a:solidFill>
              </a:rPr>
              <a:t>                                                                                                                     </a:t>
            </a:r>
            <a:r>
              <a:rPr lang="ru-RU" sz="1400" i="1" dirty="0">
                <a:solidFill>
                  <a:schemeClr val="tx2">
                    <a:lumMod val="75000"/>
                  </a:schemeClr>
                </a:solidFill>
              </a:rPr>
              <a:t>(М. Фостер «Искусство чтения</a:t>
            </a:r>
            <a:r>
              <a:rPr lang="ru-RU" sz="1400" i="1" dirty="0" smtClean="0">
                <a:solidFill>
                  <a:schemeClr val="tx2">
                    <a:lumMod val="75000"/>
                  </a:schemeClr>
                </a:solidFill>
              </a:rPr>
              <a:t>»)</a:t>
            </a:r>
          </a:p>
          <a:p>
            <a:pPr marL="0" indent="0" algn="r">
              <a:buNone/>
            </a:pPr>
            <a:endParaRPr lang="ru-RU" sz="1400" i="1" dirty="0">
              <a:solidFill>
                <a:schemeClr val="tx2">
                  <a:lumMod val="75000"/>
                </a:schemeClr>
              </a:solidFill>
            </a:endParaRPr>
          </a:p>
          <a:p>
            <a:pPr marL="0" indent="0" algn="r">
              <a:buNone/>
            </a:pPr>
            <a:endParaRPr lang="ru-RU" sz="1400" i="1" dirty="0" smtClean="0">
              <a:solidFill>
                <a:schemeClr val="tx2">
                  <a:lumMod val="75000"/>
                </a:schemeClr>
              </a:solidFill>
            </a:endParaRPr>
          </a:p>
          <a:p>
            <a:pPr marL="0" indent="0" algn="r">
              <a:buNone/>
            </a:pPr>
            <a:endParaRPr lang="ru-RU" sz="1400" i="1" dirty="0">
              <a:solidFill>
                <a:schemeClr val="tx2">
                  <a:lumMod val="75000"/>
                </a:schemeClr>
              </a:solidFill>
            </a:endParaRPr>
          </a:p>
          <a:p>
            <a:pPr marL="0" indent="0" algn="r">
              <a:buNone/>
            </a:pPr>
            <a:endParaRPr lang="ru-RU" sz="1400" i="1" dirty="0" smtClean="0">
              <a:solidFill>
                <a:schemeClr val="tx2">
                  <a:lumMod val="75000"/>
                </a:schemeClr>
              </a:solidFill>
            </a:endParaRPr>
          </a:p>
          <a:p>
            <a:pPr marL="0" indent="0" algn="r">
              <a:buNone/>
            </a:pPr>
            <a:endParaRPr lang="ru-RU" sz="1400" i="1" dirty="0">
              <a:solidFill>
                <a:schemeClr val="tx2">
                  <a:lumMod val="75000"/>
                </a:schemeClr>
              </a:solidFill>
            </a:endParaRPr>
          </a:p>
          <a:p>
            <a:pPr marL="0" indent="0" algn="ctr">
              <a:buNone/>
            </a:pPr>
            <a:r>
              <a:rPr lang="ru-RU" sz="1400" dirty="0">
                <a:solidFill>
                  <a:schemeClr val="tx2">
                    <a:lumMod val="75000"/>
                  </a:schemeClr>
                </a:solidFill>
              </a:rPr>
              <a:t>г</a:t>
            </a:r>
            <a:r>
              <a:rPr lang="ru-RU" sz="1400" dirty="0" smtClean="0">
                <a:solidFill>
                  <a:schemeClr val="tx2">
                    <a:lumMod val="75000"/>
                  </a:schemeClr>
                </a:solidFill>
              </a:rPr>
              <a:t>. Красноярск, 2021</a:t>
            </a:r>
            <a:endParaRPr lang="ru-RU" sz="1400" dirty="0">
              <a:solidFill>
                <a:schemeClr val="tx2">
                  <a:lumMod val="75000"/>
                </a:schemeClr>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28" y="1789423"/>
            <a:ext cx="886801" cy="88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496" y="1726329"/>
            <a:ext cx="717475" cy="95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882" y="1735216"/>
            <a:ext cx="705861" cy="93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1689" y="1735216"/>
            <a:ext cx="737672" cy="91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7137" y="1735216"/>
            <a:ext cx="747342" cy="94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348" y="4846251"/>
            <a:ext cx="701238" cy="101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3925" y="4854721"/>
            <a:ext cx="730374" cy="100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4890" y="4846251"/>
            <a:ext cx="766221" cy="100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1"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5291" y="4839047"/>
            <a:ext cx="852396" cy="100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09361" y="4821911"/>
            <a:ext cx="885277" cy="103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5282" y="1735216"/>
            <a:ext cx="8588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503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lnSpcReduction="10000"/>
          </a:bodyPr>
          <a:lstStyle/>
          <a:p>
            <a:pPr marL="0" indent="0" algn="ctr">
              <a:buNone/>
            </a:pPr>
            <a:r>
              <a:rPr lang="ru-RU" sz="2200" dirty="0">
                <a:latin typeface="Times New Roman" pitchFamily="18" charset="0"/>
                <a:cs typeface="Times New Roman" pitchFamily="18" charset="0"/>
              </a:rPr>
              <a:t>Книга в открытке</a:t>
            </a:r>
          </a:p>
          <a:p>
            <a:endParaRPr lang="ru-RU" dirty="0"/>
          </a:p>
        </p:txBody>
      </p:sp>
      <p:sp>
        <p:nvSpPr>
          <p:cNvPr id="4" name="Объект 3"/>
          <p:cNvSpPr>
            <a:spLocks noGrp="1"/>
          </p:cNvSpPr>
          <p:nvPr>
            <p:ph sz="half" idx="2"/>
          </p:nvPr>
        </p:nvSpPr>
        <p:spPr>
          <a:solidFill>
            <a:schemeClr val="bg2"/>
          </a:solidFill>
          <a:ln>
            <a:solidFill>
              <a:schemeClr val="tx1"/>
            </a:solidFill>
          </a:ln>
        </p:spPr>
        <p:txBody>
          <a:bodyPr>
            <a:normAutofit lnSpcReduction="10000"/>
          </a:bodyPr>
          <a:lstStyle/>
          <a:p>
            <a:pPr algn="just"/>
            <a:endParaRPr lang="ru-RU" sz="1100" dirty="0" smtClean="0">
              <a:latin typeface="Times New Roman" pitchFamily="18" charset="0"/>
              <a:cs typeface="Times New Roman" pitchFamily="18" charset="0"/>
            </a:endParaRPr>
          </a:p>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Книга вопросов и неожиданных ответов о повадках и необычных привычках птиц различных видов: как они охотятся, из чего вьют себе гнёзда и чем отпугивают врагов. Весь книжный текст разбит на небольшие фрагменты, которые легко читаются и воспринимаются. </a:t>
            </a:r>
          </a:p>
          <a:p>
            <a:pPr lvl="0" algn="just"/>
            <a:r>
              <a:rPr lang="ru-RU" sz="1100" u="sng" dirty="0">
                <a:solidFill>
                  <a:prstClr val="black"/>
                </a:solidFill>
                <a:latin typeface="Times New Roman" pitchFamily="18" charset="0"/>
                <a:cs typeface="Times New Roman" pitchFamily="18" charset="0"/>
              </a:rPr>
              <a:t>Инструкция по </a:t>
            </a:r>
            <a:r>
              <a:rPr lang="ru-RU" sz="1100" u="sng" dirty="0" smtClean="0">
                <a:solidFill>
                  <a:prstClr val="black"/>
                </a:solidFill>
                <a:latin typeface="Times New Roman" pitchFamily="18" charset="0"/>
                <a:cs typeface="Times New Roman" pitchFamily="18" charset="0"/>
              </a:rPr>
              <a:t>применению </a:t>
            </a:r>
            <a:endParaRPr lang="ru-RU" sz="1100" u="sng" dirty="0">
              <a:solidFill>
                <a:prstClr val="black"/>
              </a:solidFill>
              <a:latin typeface="Times New Roman" pitchFamily="18" charset="0"/>
              <a:cs typeface="Times New Roman" pitchFamily="18" charset="0"/>
            </a:endParaRPr>
          </a:p>
          <a:p>
            <a:pPr marL="0" indent="0" algn="just">
              <a:buNone/>
            </a:pPr>
            <a:r>
              <a:rPr lang="ru-RU" sz="1100" dirty="0" smtClean="0">
                <a:latin typeface="Times New Roman" pitchFamily="18" charset="0"/>
                <a:cs typeface="Times New Roman" pitchFamily="18" charset="0"/>
              </a:rPr>
              <a:t>Если такой книги нет в библиотеке, найдите в её интернете, скопируйте развороты текстов книги, распечатайте и  раздайте их ребятам (работа в парах) для ознакомительного чтения. Тексты в книге небольшие по объёму, их можно дополнить,  определите задание на поиск информации о той или иной птице в других источниках (книгах, периодике, интернете), они готовятся заранее и раскладываются на отдельном столе.  Найденную информацию необходимо изучить, обсудить, наиболее значимую разбить на короткие </a:t>
            </a:r>
            <a:r>
              <a:rPr lang="ru-RU" sz="1100" dirty="0">
                <a:latin typeface="Times New Roman" pitchFamily="18" charset="0"/>
                <a:cs typeface="Times New Roman" pitchFamily="18" charset="0"/>
              </a:rPr>
              <a:t>тексты-тезисы (2-3 предложения) и </a:t>
            </a:r>
            <a:r>
              <a:rPr lang="ru-RU" sz="1100" dirty="0" smtClean="0">
                <a:latin typeface="Times New Roman" pitchFamily="18" charset="0"/>
                <a:cs typeface="Times New Roman" pitchFamily="18" charset="0"/>
              </a:rPr>
              <a:t>написать на цветных стикерах. По окончании работы ребята  вкладывают (вклеивают) стикеры  в текст книги. Так, изучив другие источники, ребята дополнят книжный текст новой информацией.</a:t>
            </a:r>
          </a:p>
          <a:p>
            <a:pPr marL="0" indent="0" algn="just">
              <a:buNone/>
            </a:pPr>
            <a:r>
              <a:rPr lang="ru-RU" sz="1100" dirty="0" smtClean="0">
                <a:latin typeface="Times New Roman" pitchFamily="18" charset="0"/>
                <a:cs typeface="Times New Roman" pitchFamily="18" charset="0"/>
              </a:rPr>
              <a:t>Приём </a:t>
            </a:r>
            <a:r>
              <a:rPr lang="ru-RU" sz="1100" u="sng" dirty="0" smtClean="0">
                <a:latin typeface="Times New Roman" pitchFamily="18" charset="0"/>
                <a:cs typeface="Times New Roman" pitchFamily="18" charset="0"/>
              </a:rPr>
              <a:t>«Обучение сообща</a:t>
            </a:r>
            <a:r>
              <a:rPr lang="ru-RU" sz="1100" dirty="0" smtClean="0">
                <a:latin typeface="Times New Roman" pitchFamily="18" charset="0"/>
                <a:cs typeface="Times New Roman" pitchFamily="18" charset="0"/>
              </a:rPr>
              <a:t>» – приобретение учащимися знаний путём взаимообучения к паре. Ребята работают вместе, изучая одну и туже тему, источники, пытаются общими усилиями, на основе единого мнения, создать новые тексты и выдвинуть свежие идеи в работе с ними.</a:t>
            </a:r>
            <a:endParaRPr lang="ru-RU" sz="11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21" t="6335" r="23334" b="6726"/>
          <a:stretch/>
        </p:blipFill>
        <p:spPr bwMode="auto">
          <a:xfrm>
            <a:off x="827584" y="2082528"/>
            <a:ext cx="2581195" cy="324036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40542" y="5376791"/>
            <a:ext cx="3880799" cy="707886"/>
          </a:xfrm>
          <a:prstGeom prst="rect">
            <a:avLst/>
          </a:prstGeom>
        </p:spPr>
        <p:txBody>
          <a:bodyPr wrap="square">
            <a:spAutoFit/>
          </a:bodyPr>
          <a:lstStyle/>
          <a:p>
            <a:r>
              <a:rPr lang="ru-RU" sz="1000" dirty="0">
                <a:latin typeface="Times New Roman" pitchFamily="18" charset="0"/>
                <a:cs typeface="Times New Roman" pitchFamily="18" charset="0"/>
              </a:rPr>
              <a:t>Зоммер, Юваль. Большая книга птиц / текст и иллюстрации Юваля Зоммера ; [перевод Александра Соколинская]. - Москва : Ад Маргинем Пресс : Ad Marginem Press, 2019. - 64 с. : цв. ил. - (А+А). </a:t>
            </a:r>
            <a:r>
              <a:rPr lang="ru-RU" sz="1000" dirty="0" smtClean="0">
                <a:latin typeface="Times New Roman" pitchFamily="18" charset="0"/>
                <a:cs typeface="Times New Roman" pitchFamily="18" charset="0"/>
              </a:rPr>
              <a:t>– Текст: Непосредственный.</a:t>
            </a:r>
            <a:endParaRPr lang="ru-RU" sz="1000" dirty="0">
              <a:latin typeface="Times New Roman" pitchFamily="18" charset="0"/>
              <a:cs typeface="Times New Roman" pitchFamily="18" charset="0"/>
            </a:endParaRPr>
          </a:p>
        </p:txBody>
      </p:sp>
      <p:pic>
        <p:nvPicPr>
          <p:cNvPr id="3075" name="Picture 3"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536" y="4470182"/>
            <a:ext cx="935805" cy="93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5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lnSpcReduction="10000"/>
          </a:bodyPr>
          <a:lstStyle/>
          <a:p>
            <a:pPr marL="0" indent="0" algn="ctr">
              <a:buNone/>
            </a:pPr>
            <a:r>
              <a:rPr lang="ru-RU" sz="2200" dirty="0" smtClean="0">
                <a:latin typeface="Times New Roman" pitchFamily="18" charset="0"/>
                <a:cs typeface="Times New Roman" pitchFamily="18" charset="0"/>
              </a:rPr>
              <a:t>Книга в открытке</a:t>
            </a:r>
            <a:endParaRPr lang="ru-RU" sz="2200" dirty="0">
              <a:latin typeface="Times New Roman" pitchFamily="18" charset="0"/>
              <a:cs typeface="Times New Roman" pitchFamily="18" charset="0"/>
            </a:endParaRPr>
          </a:p>
        </p:txBody>
      </p:sp>
      <p:sp>
        <p:nvSpPr>
          <p:cNvPr id="4" name="Объект 3"/>
          <p:cNvSpPr>
            <a:spLocks noGrp="1"/>
          </p:cNvSpPr>
          <p:nvPr>
            <p:ph sz="half" idx="2"/>
          </p:nvPr>
        </p:nvSpPr>
        <p:spPr>
          <a:solidFill>
            <a:schemeClr val="bg2"/>
          </a:solidFill>
          <a:ln>
            <a:solidFill>
              <a:schemeClr val="tx1"/>
            </a:solidFill>
          </a:ln>
        </p:spPr>
        <p:txBody>
          <a:bodyPr>
            <a:normAutofit lnSpcReduction="10000"/>
          </a:bodyPr>
          <a:lstStyle/>
          <a:p>
            <a:pPr algn="just"/>
            <a:endParaRPr lang="ru-RU" sz="1100" dirty="0" smtClean="0">
              <a:latin typeface="Times New Roman" pitchFamily="18" charset="0"/>
              <a:cs typeface="Times New Roman" pitchFamily="18" charset="0"/>
            </a:endParaRPr>
          </a:p>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В книге собраны небольшие истории о самых разных цветах со всего света: о тех, что растут на воде и в пустыне, колючих и с большими лепестками, о ползучих и плотоядных и о том, как вырастить цветы самостоятельно.</a:t>
            </a:r>
          </a:p>
          <a:p>
            <a:pPr algn="just"/>
            <a:r>
              <a:rPr lang="ru-RU" sz="1100" u="sng" dirty="0" smtClean="0">
                <a:latin typeface="Times New Roman" pitchFamily="18" charset="0"/>
                <a:cs typeface="Times New Roman" pitchFamily="18" charset="0"/>
              </a:rPr>
              <a:t>Инструкция по применению</a:t>
            </a:r>
            <a:r>
              <a:rPr lang="ru-RU" sz="1100" dirty="0" smtClean="0">
                <a:latin typeface="Times New Roman" pitchFamily="18" charset="0"/>
                <a:cs typeface="Times New Roman" pitchFamily="18" charset="0"/>
              </a:rPr>
              <a:t> </a:t>
            </a:r>
          </a:p>
          <a:p>
            <a:pPr marL="0" indent="0" algn="just">
              <a:buNone/>
            </a:pPr>
            <a:r>
              <a:rPr lang="ru-RU" sz="1100" dirty="0" smtClean="0">
                <a:latin typeface="Times New Roman" pitchFamily="18" charset="0"/>
                <a:cs typeface="Times New Roman" pitchFamily="18" charset="0"/>
              </a:rPr>
              <a:t>В работе с текстом этой книги будет уместно использование приёма «Кластер»  на третьей фазе читательской деятельности. Ребята выделяют смысловые единицы текста и графически их оформляют. Система кластера охватывает большее количество информации, чем при обычной письменной работе с текстом. Задачей этой работы является не только систематизация прочитанного материала, но и установление причинно-следственных связей между «гроздьями». Как можно работать с «гроздьями»? Задания ребятам.</a:t>
            </a:r>
          </a:p>
          <a:p>
            <a:pPr marL="0" indent="0" algn="just">
              <a:buNone/>
            </a:pPr>
            <a:r>
              <a:rPr lang="ru-RU" sz="1100" dirty="0" smtClean="0">
                <a:latin typeface="Times New Roman" pitchFamily="18" charset="0"/>
                <a:cs typeface="Times New Roman" pitchFamily="18" charset="0"/>
              </a:rPr>
              <a:t>- Прочитайте и оцените текст, с которым будете работать дальше. Можно ли выделить в тексте большие и малые единицы (будущие «гроздья»)?</a:t>
            </a:r>
          </a:p>
          <a:p>
            <a:pPr marL="0" indent="0" algn="just">
              <a:buNone/>
            </a:pPr>
            <a:r>
              <a:rPr lang="ru-RU" sz="1100" dirty="0" smtClean="0">
                <a:latin typeface="Times New Roman" pitchFamily="18" charset="0"/>
                <a:cs typeface="Times New Roman" pitchFamily="18" charset="0"/>
              </a:rPr>
              <a:t>- Нарисуйте кластер, установите связи между «веточками» вашей «грозди».</a:t>
            </a:r>
          </a:p>
          <a:p>
            <a:pPr marL="0" indent="0" algn="just">
              <a:buNone/>
            </a:pP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 Презентуйте </a:t>
            </a:r>
            <a:r>
              <a:rPr lang="ru-RU" sz="1100" dirty="0">
                <a:latin typeface="Times New Roman" pitchFamily="18" charset="0"/>
                <a:cs typeface="Times New Roman" pitchFamily="18" charset="0"/>
              </a:rPr>
              <a:t>кластер, озвучьте свои «</a:t>
            </a:r>
            <a:r>
              <a:rPr lang="ru-RU" sz="1100" dirty="0" smtClean="0">
                <a:latin typeface="Times New Roman" pitchFamily="18" charset="0"/>
                <a:cs typeface="Times New Roman" pitchFamily="18" charset="0"/>
              </a:rPr>
              <a:t>гроздья» и объясните возникшие связи.</a:t>
            </a:r>
          </a:p>
          <a:p>
            <a:pPr marL="0" indent="0" algn="just">
              <a:buNone/>
            </a:pPr>
            <a:r>
              <a:rPr lang="ru-RU" sz="1100" dirty="0" smtClean="0">
                <a:latin typeface="Times New Roman" pitchFamily="18" charset="0"/>
                <a:cs typeface="Times New Roman" pitchFamily="18" charset="0"/>
              </a:rPr>
              <a:t>Тематика кластеров может быть следующей: «Анатомия цветка», «Опасные и смертельные», «Мы и цветы» и т.д..</a:t>
            </a:r>
          </a:p>
          <a:p>
            <a:pPr marL="0" indent="0">
              <a:buNone/>
            </a:pPr>
            <a:endParaRPr lang="ru-RU" sz="1100" dirty="0" smtClean="0">
              <a:latin typeface="Times New Roman" pitchFamily="18" charset="0"/>
              <a:cs typeface="Times New Roman" pitchFamily="18" charset="0"/>
            </a:endParaRPr>
          </a:p>
          <a:p>
            <a:pPr>
              <a:buFontTx/>
              <a:buChar char="-"/>
            </a:pPr>
            <a:endParaRPr lang="ru-RU" sz="11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5" y="2067427"/>
            <a:ext cx="2482842" cy="324036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21792" y="5373216"/>
            <a:ext cx="3888432" cy="707886"/>
          </a:xfrm>
          <a:prstGeom prst="rect">
            <a:avLst/>
          </a:prstGeom>
        </p:spPr>
        <p:txBody>
          <a:bodyPr wrap="square">
            <a:spAutoFit/>
          </a:bodyPr>
          <a:lstStyle/>
          <a:p>
            <a:r>
              <a:rPr lang="ru-RU" sz="1000" dirty="0">
                <a:latin typeface="Times New Roman" pitchFamily="18" charset="0"/>
                <a:cs typeface="Times New Roman" pitchFamily="18" charset="0"/>
              </a:rPr>
              <a:t>Зоммер, Юваль. </a:t>
            </a:r>
            <a:r>
              <a:rPr lang="ru-RU" sz="1000" dirty="0" smtClean="0">
                <a:latin typeface="Times New Roman" pitchFamily="18" charset="0"/>
                <a:cs typeface="Times New Roman" pitchFamily="18" charset="0"/>
              </a:rPr>
              <a:t>Большая </a:t>
            </a:r>
            <a:r>
              <a:rPr lang="ru-RU" sz="1000" dirty="0">
                <a:latin typeface="Times New Roman" pitchFamily="18" charset="0"/>
                <a:cs typeface="Times New Roman" pitchFamily="18" charset="0"/>
              </a:rPr>
              <a:t>книга цветов / текст и иллюстрации Юваля </a:t>
            </a:r>
            <a:r>
              <a:rPr lang="ru-RU" sz="1000" dirty="0" smtClean="0">
                <a:latin typeface="Times New Roman" pitchFamily="18" charset="0"/>
                <a:cs typeface="Times New Roman" pitchFamily="18" charset="0"/>
              </a:rPr>
              <a:t>Зоммера; </a:t>
            </a:r>
            <a:r>
              <a:rPr lang="ru-RU" sz="1000" dirty="0">
                <a:latin typeface="Times New Roman" pitchFamily="18" charset="0"/>
                <a:cs typeface="Times New Roman" pitchFamily="18" charset="0"/>
              </a:rPr>
              <a:t>[перевод Александра Соколинская]. - </a:t>
            </a:r>
            <a:r>
              <a:rPr lang="ru-RU" sz="1000" dirty="0" smtClean="0">
                <a:latin typeface="Times New Roman" pitchFamily="18" charset="0"/>
                <a:cs typeface="Times New Roman" pitchFamily="18" charset="0"/>
              </a:rPr>
              <a:t>Москва: </a:t>
            </a:r>
            <a:r>
              <a:rPr lang="ru-RU" sz="1000" dirty="0">
                <a:latin typeface="Times New Roman" pitchFamily="18" charset="0"/>
                <a:cs typeface="Times New Roman" pitchFamily="18" charset="0"/>
              </a:rPr>
              <a:t>Ад Маргинем </a:t>
            </a:r>
            <a:r>
              <a:rPr lang="ru-RU" sz="1000" dirty="0" smtClean="0">
                <a:latin typeface="Times New Roman" pitchFamily="18" charset="0"/>
                <a:cs typeface="Times New Roman" pitchFamily="18" charset="0"/>
              </a:rPr>
              <a:t>Пресс: </a:t>
            </a:r>
            <a:r>
              <a:rPr lang="ru-RU" sz="1000" dirty="0">
                <a:latin typeface="Times New Roman" pitchFamily="18" charset="0"/>
                <a:cs typeface="Times New Roman" pitchFamily="18" charset="0"/>
              </a:rPr>
              <a:t>Ad Marginem Press, 2020. - 64 с</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цв. ил. - (А+А). </a:t>
            </a:r>
            <a:r>
              <a:rPr lang="ru-RU" sz="1000" dirty="0" smtClean="0">
                <a:latin typeface="Times New Roman" pitchFamily="18" charset="0"/>
                <a:cs typeface="Times New Roman" pitchFamily="18" charset="0"/>
              </a:rPr>
              <a:t>– Текст: Непосредственный.</a:t>
            </a:r>
            <a:endParaRPr lang="ru-RU" sz="1000" dirty="0">
              <a:latin typeface="Times New Roman" pitchFamily="18" charset="0"/>
              <a:cs typeface="Times New Roman" pitchFamily="18" charset="0"/>
            </a:endParaRPr>
          </a:p>
        </p:txBody>
      </p:sp>
      <p:pic>
        <p:nvPicPr>
          <p:cNvPr id="4099" name="Picture 3" descr="C:\Users\khln\Desktop\untitled.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320953"/>
            <a:ext cx="990352" cy="99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3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lnSpcReduction="10000"/>
          </a:bodyPr>
          <a:lstStyle/>
          <a:p>
            <a:pPr marL="0" indent="0" algn="ctr">
              <a:buNone/>
            </a:pPr>
            <a:r>
              <a:rPr lang="ru-RU" sz="2200" dirty="0" smtClean="0">
                <a:latin typeface="Times New Roman" pitchFamily="18" charset="0"/>
                <a:cs typeface="Times New Roman" pitchFamily="18" charset="0"/>
              </a:rPr>
              <a:t>Книга </a:t>
            </a:r>
            <a:r>
              <a:rPr lang="ru-RU" sz="2200" dirty="0">
                <a:latin typeface="Times New Roman" pitchFamily="18" charset="0"/>
                <a:cs typeface="Times New Roman" pitchFamily="18" charset="0"/>
              </a:rPr>
              <a:t>в </a:t>
            </a:r>
            <a:r>
              <a:rPr lang="ru-RU" sz="2200" dirty="0" smtClean="0">
                <a:latin typeface="Times New Roman" pitchFamily="18" charset="0"/>
                <a:cs typeface="Times New Roman" pitchFamily="18" charset="0"/>
              </a:rPr>
              <a:t>открытке</a:t>
            </a:r>
          </a:p>
          <a:p>
            <a:pPr marL="0" indent="0" algn="ctr">
              <a:buNone/>
            </a:pPr>
            <a:endParaRPr lang="ru-RU" sz="22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r>
              <a:rPr lang="ru-RU" sz="1000" dirty="0" smtClean="0">
                <a:latin typeface="Times New Roman" pitchFamily="18" charset="0"/>
                <a:cs typeface="Times New Roman" pitchFamily="18" charset="0"/>
              </a:rPr>
              <a:t>Рассел</a:t>
            </a:r>
            <a:r>
              <a:rPr lang="ru-RU" sz="1000" dirty="0">
                <a:latin typeface="Times New Roman" pitchFamily="18" charset="0"/>
                <a:cs typeface="Times New Roman" pitchFamily="18" charset="0"/>
              </a:rPr>
              <a:t>, Харриет. </a:t>
            </a:r>
            <a:r>
              <a:rPr lang="ru-RU" sz="1000" dirty="0" smtClean="0">
                <a:latin typeface="Times New Roman" pitchFamily="18" charset="0"/>
                <a:cs typeface="Times New Roman" pitchFamily="18" charset="0"/>
              </a:rPr>
              <a:t>Прощай</a:t>
            </a:r>
            <a:r>
              <a:rPr lang="ru-RU" sz="1000" dirty="0">
                <a:latin typeface="Times New Roman" pitchFamily="18" charset="0"/>
                <a:cs typeface="Times New Roman" pitchFamily="18" charset="0"/>
              </a:rPr>
              <a:t>, нефть! / Хариет </a:t>
            </a:r>
            <a:r>
              <a:rPr lang="ru-RU" sz="1000" dirty="0" smtClean="0">
                <a:latin typeface="Times New Roman" pitchFamily="18" charset="0"/>
                <a:cs typeface="Times New Roman" pitchFamily="18" charset="0"/>
              </a:rPr>
              <a:t>Рассел; </a:t>
            </a:r>
            <a:r>
              <a:rPr lang="ru-RU" sz="1000" dirty="0">
                <a:latin typeface="Times New Roman" pitchFamily="18" charset="0"/>
                <a:cs typeface="Times New Roman" pitchFamily="18" charset="0"/>
              </a:rPr>
              <a:t>[перевод Александра Соколинская]. - Москва </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Ад Маргинем </a:t>
            </a:r>
            <a:r>
              <a:rPr lang="ru-RU" sz="1000" dirty="0" smtClean="0">
                <a:latin typeface="Times New Roman" pitchFamily="18" charset="0"/>
                <a:cs typeface="Times New Roman" pitchFamily="18" charset="0"/>
              </a:rPr>
              <a:t>Пресс: </a:t>
            </a:r>
            <a:r>
              <a:rPr lang="ru-RU" sz="1000" dirty="0">
                <a:latin typeface="Times New Roman" pitchFamily="18" charset="0"/>
                <a:cs typeface="Times New Roman" pitchFamily="18" charset="0"/>
              </a:rPr>
              <a:t>Ad Marginem Press, 2019. - 36 с</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цв. ил. - (А+А). </a:t>
            </a:r>
            <a:r>
              <a:rPr lang="ru-RU" sz="1000" dirty="0" smtClean="0">
                <a:latin typeface="Times New Roman" pitchFamily="18" charset="0"/>
                <a:cs typeface="Times New Roman" pitchFamily="18" charset="0"/>
              </a:rPr>
              <a:t>– Текст: Непосредственный.</a:t>
            </a:r>
            <a:endParaRPr lang="ru-RU" sz="1000" dirty="0">
              <a:latin typeface="Times New Roman" pitchFamily="18" charset="0"/>
              <a:cs typeface="Times New Roman" pitchFamily="18" charset="0"/>
            </a:endParaRPr>
          </a:p>
        </p:txBody>
      </p:sp>
      <p:sp>
        <p:nvSpPr>
          <p:cNvPr id="4" name="Объект 3"/>
          <p:cNvSpPr>
            <a:spLocks noGrp="1"/>
          </p:cNvSpPr>
          <p:nvPr>
            <p:ph sz="half" idx="2"/>
          </p:nvPr>
        </p:nvSpPr>
        <p:spPr>
          <a:solidFill>
            <a:schemeClr val="bg2"/>
          </a:solidFill>
          <a:ln>
            <a:solidFill>
              <a:schemeClr val="tx1"/>
            </a:solidFill>
          </a:ln>
        </p:spPr>
        <p:txBody>
          <a:bodyPr>
            <a:normAutofit lnSpcReduction="10000"/>
          </a:bodyPr>
          <a:lstStyle/>
          <a:p>
            <a:endParaRPr lang="ru-RU" sz="1100" dirty="0" smtClean="0">
              <a:latin typeface="Times New Roman" pitchFamily="18" charset="0"/>
              <a:cs typeface="Times New Roman" pitchFamily="18" charset="0"/>
            </a:endParaRPr>
          </a:p>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Нефтью </a:t>
            </a:r>
            <a:r>
              <a:rPr lang="ru-RU" sz="1100" dirty="0">
                <a:latin typeface="Times New Roman" pitchFamily="18" charset="0"/>
                <a:cs typeface="Times New Roman" pitchFamily="18" charset="0"/>
              </a:rPr>
              <a:t>можно интересоваться не только на предмет стоимости барреля и обнаружения нового месторождения. Например, детям можно рассказать историю нефти как историю отношения человечества с топливом. Далеко не во все времена она была так уж ценна и необходима, как сегодня. При этом уже сейчас стоит задуматься о том, что будут делать люди, когда нефть закончится. Поэтому стоит ли удивляться, что именно детям предназначена книга «Прощай, нефть</a:t>
            </a:r>
            <a:r>
              <a:rPr lang="ru-RU" sz="1100" dirty="0" smtClean="0">
                <a:latin typeface="Times New Roman" pitchFamily="18" charset="0"/>
                <a:cs typeface="Times New Roman" pitchFamily="18" charset="0"/>
              </a:rPr>
              <a:t>».</a:t>
            </a:r>
          </a:p>
          <a:p>
            <a:pPr algn="just"/>
            <a:r>
              <a:rPr lang="ru-RU" sz="1100" u="sng" dirty="0">
                <a:latin typeface="Times New Roman" pitchFamily="18" charset="0"/>
                <a:cs typeface="Times New Roman" pitchFamily="18" charset="0"/>
              </a:rPr>
              <a:t>Инструкция по </a:t>
            </a:r>
            <a:r>
              <a:rPr lang="ru-RU" sz="1100" u="sng" dirty="0" smtClean="0">
                <a:latin typeface="Times New Roman" pitchFamily="18" charset="0"/>
                <a:cs typeface="Times New Roman" pitchFamily="18" charset="0"/>
              </a:rPr>
              <a:t>применению</a:t>
            </a:r>
          </a:p>
          <a:p>
            <a:pPr marL="0" indent="0" algn="just">
              <a:buNone/>
            </a:pPr>
            <a:r>
              <a:rPr lang="ru-RU" sz="1100" dirty="0" smtClean="0">
                <a:latin typeface="Times New Roman" pitchFamily="18" charset="0"/>
                <a:cs typeface="Times New Roman" pitchFamily="18" charset="0"/>
              </a:rPr>
              <a:t>Книга не большая по объёму, короткие текстовые пространства  очень органично переплетаются с  яркими цветными рисунками, что делает текст лёгким и очень понятным младшим школьникам.  В книге нет оглавления, поэтому ребятам можно сформулировать задание таким образом: «Прочитайте текст книги, обратите особое внимание на иллюстрации и задания к тексту. Составьте к тексту оглавление, и оформите его». Работу можно выполнять индивидуально или в группах. Затем учащиеся делятся друг с другом своими идеями и результатами и стараются выработать единый, включающий разные мнения текст  (оглавление).</a:t>
            </a:r>
          </a:p>
          <a:p>
            <a:pPr marL="0" indent="0" algn="just">
              <a:buNone/>
            </a:pPr>
            <a:r>
              <a:rPr lang="ru-RU" sz="1100" dirty="0" smtClean="0">
                <a:latin typeface="Times New Roman" pitchFamily="18" charset="0"/>
                <a:cs typeface="Times New Roman" pitchFamily="18" charset="0"/>
              </a:rPr>
              <a:t>Это достаточно эффективная деятельность, которая приглашает учащихся к размышлению над текстом и обличению своих мыслей в новый текст индивидуально или с помощью партнёров. </a:t>
            </a:r>
          </a:p>
          <a:p>
            <a:pPr marL="0" indent="0" algn="just">
              <a:buNone/>
            </a:pPr>
            <a:r>
              <a:rPr lang="ru-RU" sz="1100" dirty="0" smtClean="0">
                <a:latin typeface="Times New Roman" pitchFamily="18" charset="0"/>
                <a:cs typeface="Times New Roman" pitchFamily="18" charset="0"/>
              </a:rPr>
              <a:t>Такой приём называется «Думай самостоятельно на </a:t>
            </a:r>
            <a:r>
              <a:rPr lang="ru-RU" sz="1100" dirty="0">
                <a:latin typeface="Times New Roman" pitchFamily="18" charset="0"/>
                <a:cs typeface="Times New Roman" pitchFamily="18" charset="0"/>
              </a:rPr>
              <a:t>аудиторию».</a:t>
            </a:r>
          </a:p>
          <a:p>
            <a:pPr marL="0" indent="0">
              <a:buNone/>
            </a:pPr>
            <a:endParaRPr lang="ru-RU" sz="1100" dirty="0" smtClean="0">
              <a:latin typeface="Times New Roman" pitchFamily="18" charset="0"/>
              <a:cs typeface="Times New Roman" pitchFamily="18" charset="0"/>
            </a:endParaRPr>
          </a:p>
          <a:p>
            <a:endParaRPr lang="ru-RU" sz="1100"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83569" y="2004911"/>
            <a:ext cx="2346656" cy="320052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193" y="4159692"/>
            <a:ext cx="1045741" cy="104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1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fontScale="92500" lnSpcReduction="10000"/>
          </a:bodyPr>
          <a:lstStyle/>
          <a:p>
            <a:pPr marL="0" indent="0">
              <a:buNone/>
            </a:pPr>
            <a:endParaRPr lang="ru-RU" sz="1000" dirty="0" smtClean="0">
              <a:latin typeface="Times New Roman" pitchFamily="18" charset="0"/>
              <a:cs typeface="Times New Roman" pitchFamily="18" charset="0"/>
            </a:endParaRPr>
          </a:p>
          <a:p>
            <a:pPr marL="0" indent="0" algn="ctr">
              <a:buNone/>
            </a:pPr>
            <a:r>
              <a:rPr lang="ru-RU" sz="2200" dirty="0" smtClean="0">
                <a:latin typeface="Times New Roman" pitchFamily="18" charset="0"/>
                <a:cs typeface="Times New Roman" pitchFamily="18" charset="0"/>
              </a:rPr>
              <a:t>Книга в открытке</a:t>
            </a:r>
            <a:endParaRPr lang="ru-RU" sz="22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100" dirty="0" smtClean="0">
              <a:latin typeface="Times New Roman" pitchFamily="18" charset="0"/>
              <a:cs typeface="Times New Roman" pitchFamily="18" charset="0"/>
            </a:endParaRPr>
          </a:p>
          <a:p>
            <a:pPr marL="0" indent="0">
              <a:buNone/>
            </a:pPr>
            <a:endParaRPr lang="ru-RU" sz="1100" dirty="0">
              <a:latin typeface="Times New Roman" pitchFamily="18" charset="0"/>
              <a:cs typeface="Times New Roman" pitchFamily="18" charset="0"/>
            </a:endParaRPr>
          </a:p>
          <a:p>
            <a:pPr marL="0" indent="0">
              <a:buNone/>
            </a:pPr>
            <a:r>
              <a:rPr lang="ru-RU" sz="1100" dirty="0" smtClean="0">
                <a:latin typeface="Times New Roman" pitchFamily="18" charset="0"/>
                <a:cs typeface="Times New Roman" pitchFamily="18" charset="0"/>
              </a:rPr>
              <a:t>Архитектура </a:t>
            </a:r>
            <a:r>
              <a:rPr lang="ru-RU" sz="1100" dirty="0">
                <a:latin typeface="Times New Roman" pitchFamily="18" charset="0"/>
                <a:cs typeface="Times New Roman" pitchFamily="18" charset="0"/>
              </a:rPr>
              <a:t>глазами голубя / Крап Ли </a:t>
            </a:r>
            <a:r>
              <a:rPr lang="ru-RU" sz="1100" dirty="0" smtClean="0">
                <a:latin typeface="Times New Roman" pitchFamily="18" charset="0"/>
                <a:cs typeface="Times New Roman" pitchFamily="18" charset="0"/>
              </a:rPr>
              <a:t>Пернохвост; </a:t>
            </a:r>
            <a:r>
              <a:rPr lang="ru-RU" sz="1100" dirty="0">
                <a:latin typeface="Times New Roman" pitchFamily="18" charset="0"/>
                <a:cs typeface="Times New Roman" pitchFamily="18" charset="0"/>
              </a:rPr>
              <a:t>[иллюстратор Натско Секи ; перевод Александра Соколинская]. - Москва : Ад Маргинем Пресс : Ad Marginem Press, 2019. - 64 с. : цв. ил. - (А+А). </a:t>
            </a:r>
            <a:r>
              <a:rPr lang="ru-RU" sz="1100" dirty="0" smtClean="0">
                <a:latin typeface="Times New Roman" pitchFamily="18" charset="0"/>
                <a:cs typeface="Times New Roman" pitchFamily="18" charset="0"/>
              </a:rPr>
              <a:t>– Текст: Непосредственный.</a:t>
            </a:r>
            <a:endParaRPr lang="ru-RU" sz="1100" dirty="0"/>
          </a:p>
        </p:txBody>
      </p:sp>
      <p:sp>
        <p:nvSpPr>
          <p:cNvPr id="4" name="Объект 3"/>
          <p:cNvSpPr>
            <a:spLocks noGrp="1"/>
          </p:cNvSpPr>
          <p:nvPr>
            <p:ph sz="half" idx="2"/>
          </p:nvPr>
        </p:nvSpPr>
        <p:spPr>
          <a:solidFill>
            <a:schemeClr val="bg2"/>
          </a:solidFill>
          <a:ln>
            <a:solidFill>
              <a:schemeClr val="tx1"/>
            </a:solidFill>
          </a:ln>
        </p:spPr>
        <p:txBody>
          <a:bodyPr>
            <a:normAutofit fontScale="92500" lnSpcReduction="10000"/>
          </a:bodyPr>
          <a:lstStyle/>
          <a:p>
            <a:pPr algn="just"/>
            <a:r>
              <a:rPr lang="ru-RU" sz="1200" u="sng" dirty="0" smtClean="0">
                <a:latin typeface="Times New Roman" pitchFamily="18" charset="0"/>
                <a:cs typeface="Times New Roman" pitchFamily="18" charset="0"/>
              </a:rPr>
              <a:t>О книге</a:t>
            </a:r>
          </a:p>
          <a:p>
            <a:pPr marL="0" indent="0" algn="just">
              <a:buNone/>
            </a:pPr>
            <a:r>
              <a:rPr lang="ru-RU" sz="1200" dirty="0" smtClean="0">
                <a:latin typeface="Times New Roman" pitchFamily="18" charset="0"/>
                <a:cs typeface="Times New Roman" pitchFamily="18" charset="0"/>
              </a:rPr>
              <a:t>Это увлекательное </a:t>
            </a:r>
            <a:r>
              <a:rPr lang="ru-RU" sz="1200" dirty="0">
                <a:latin typeface="Times New Roman" pitchFamily="18" charset="0"/>
                <a:cs typeface="Times New Roman" pitchFamily="18" charset="0"/>
              </a:rPr>
              <a:t>путешествие по главным мировым достопримечательностям от лица голубя по имени Крап. Рассказ сопровождается красочными иллюстрациями и учит наслаждаться красотой зданий самых юных путешественников. </a:t>
            </a:r>
            <a:r>
              <a:rPr lang="ru-RU" sz="1200" dirty="0" smtClean="0">
                <a:latin typeface="Times New Roman" pitchFamily="18" charset="0"/>
                <a:cs typeface="Times New Roman" pitchFamily="18" charset="0"/>
              </a:rPr>
              <a:t>Читателям предоставляется уникальная </a:t>
            </a:r>
            <a:r>
              <a:rPr lang="ru-RU" sz="1200" dirty="0">
                <a:latin typeface="Times New Roman" pitchFamily="18" charset="0"/>
                <a:cs typeface="Times New Roman" pitchFamily="18" charset="0"/>
              </a:rPr>
              <a:t>возможность узнать о шедеврах архитектуры буквально с высоты птичьего полета</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marL="0" indent="0" algn="just">
              <a:buNone/>
            </a:pPr>
            <a:r>
              <a:rPr lang="ru-RU" sz="1200" dirty="0" smtClean="0">
                <a:latin typeface="Times New Roman" pitchFamily="18" charset="0"/>
                <a:cs typeface="Times New Roman" pitchFamily="18" charset="0"/>
              </a:rPr>
              <a:t>Книга для тех</a:t>
            </a:r>
            <a:r>
              <a:rPr lang="ru-RU" sz="1200" dirty="0">
                <a:latin typeface="Times New Roman" pitchFamily="18" charset="0"/>
                <a:cs typeface="Times New Roman" pitchFamily="18" charset="0"/>
              </a:rPr>
              <a:t>, кто только начинает знакомство с архитектурой, </a:t>
            </a:r>
            <a:r>
              <a:rPr lang="ru-RU" sz="1200" dirty="0" smtClean="0">
                <a:latin typeface="Times New Roman" pitchFamily="18" charset="0"/>
                <a:cs typeface="Times New Roman" pitchFamily="18" charset="0"/>
              </a:rPr>
              <a:t>она  </a:t>
            </a:r>
            <a:r>
              <a:rPr lang="ru-RU" sz="1200" dirty="0">
                <a:latin typeface="Times New Roman" pitchFamily="18" charset="0"/>
                <a:cs typeface="Times New Roman" pitchFamily="18" charset="0"/>
              </a:rPr>
              <a:t>станет комфортной точкой входа, а более продвинутым читателям даст возможность взглянуть на привычные объекты с непривычного ракурса. «Архитектура глазами голубя» — удачный пример того, чего не хватает на полках </a:t>
            </a:r>
            <a:r>
              <a:rPr lang="ru-RU" sz="1200" dirty="0" smtClean="0">
                <a:latin typeface="Times New Roman" pitchFamily="18" charset="0"/>
                <a:cs typeface="Times New Roman" pitchFamily="18" charset="0"/>
              </a:rPr>
              <a:t>многих библиотек.</a:t>
            </a:r>
            <a:endParaRPr lang="ru-RU" sz="1200" dirty="0">
              <a:latin typeface="Times New Roman" pitchFamily="18" charset="0"/>
              <a:cs typeface="Times New Roman" pitchFamily="18" charset="0"/>
            </a:endParaRPr>
          </a:p>
          <a:p>
            <a:pPr marL="0" indent="0" algn="just">
              <a:buNone/>
            </a:pPr>
            <a:r>
              <a:rPr lang="ru-RU" sz="1200" dirty="0">
                <a:latin typeface="Times New Roman" pitchFamily="18" charset="0"/>
                <a:cs typeface="Times New Roman" pitchFamily="18" charset="0"/>
              </a:rPr>
              <a:t>К</a:t>
            </a:r>
            <a:r>
              <a:rPr lang="ru-RU" sz="1200" dirty="0" smtClean="0">
                <a:latin typeface="Times New Roman" pitchFamily="18" charset="0"/>
                <a:cs typeface="Times New Roman" pitchFamily="18" charset="0"/>
              </a:rPr>
              <a:t>ому </a:t>
            </a:r>
            <a:r>
              <a:rPr lang="ru-RU" sz="1200" dirty="0">
                <a:latin typeface="Times New Roman" pitchFamily="18" charset="0"/>
                <a:cs typeface="Times New Roman" pitchFamily="18" charset="0"/>
              </a:rPr>
              <a:t>еще рассказывать ребенку о Биг-Бене и здании МГУ, Великой Китайской стене и Колизее, пирамиде Хеопса и Саграда Фамилия, как не голубю</a:t>
            </a:r>
            <a:r>
              <a:rPr lang="ru-RU" sz="1200" dirty="0" smtClean="0">
                <a:latin typeface="Times New Roman" pitchFamily="18" charset="0"/>
                <a:cs typeface="Times New Roman" pitchFamily="18" charset="0"/>
              </a:rPr>
              <a:t>? Он-великий путешественник, много чего подмечает и знает и этим своим знанием делится с читателями.</a:t>
            </a:r>
            <a:endParaRPr lang="ru-RU" sz="1200" u="sng" dirty="0" smtClean="0">
              <a:latin typeface="Times New Roman" pitchFamily="18" charset="0"/>
              <a:cs typeface="Times New Roman" pitchFamily="18" charset="0"/>
            </a:endParaRPr>
          </a:p>
          <a:p>
            <a:pPr algn="just"/>
            <a:r>
              <a:rPr lang="ru-RU" sz="1200" u="sng" dirty="0">
                <a:latin typeface="Times New Roman" pitchFamily="18" charset="0"/>
                <a:cs typeface="Times New Roman" pitchFamily="18" charset="0"/>
              </a:rPr>
              <a:t>Инструкция по </a:t>
            </a:r>
            <a:r>
              <a:rPr lang="ru-RU" sz="1200" u="sng" dirty="0" smtClean="0">
                <a:latin typeface="Times New Roman" pitchFamily="18" charset="0"/>
                <a:cs typeface="Times New Roman" pitchFamily="18" charset="0"/>
              </a:rPr>
              <a:t>применению</a:t>
            </a:r>
          </a:p>
          <a:p>
            <a:pPr marL="0" indent="0" algn="just">
              <a:buNone/>
            </a:pPr>
            <a:r>
              <a:rPr lang="ru-RU" sz="1200" dirty="0" smtClean="0">
                <a:latin typeface="Times New Roman" pitchFamily="18" charset="0"/>
                <a:cs typeface="Times New Roman" pitchFamily="18" charset="0"/>
              </a:rPr>
              <a:t>В книге достаточно много информации для младших школьников о необычных сооружениях мира, структура книги хорошо продумана и организована. К каждому разделу можно создать гиперссылку на видеоматериалы, используя </a:t>
            </a:r>
            <a:r>
              <a:rPr lang="en-US" sz="1200" dirty="0" smtClean="0">
                <a:latin typeface="Times New Roman" pitchFamily="18" charset="0"/>
                <a:cs typeface="Times New Roman" pitchFamily="18" charset="0"/>
              </a:rPr>
              <a:t>QR-</a:t>
            </a:r>
            <a:r>
              <a:rPr lang="ru-RU" sz="1200" dirty="0" smtClean="0">
                <a:latin typeface="Times New Roman" pitchFamily="18" charset="0"/>
                <a:cs typeface="Times New Roman" pitchFamily="18" charset="0"/>
              </a:rPr>
              <a:t>кодирование. Но прежде необходимо обучить ребят поиску информации в Сети и созданию </a:t>
            </a:r>
            <a:r>
              <a:rPr lang="en-US" sz="1200" dirty="0">
                <a:latin typeface="Times New Roman" pitchFamily="18" charset="0"/>
                <a:cs typeface="Times New Roman" pitchFamily="18" charset="0"/>
              </a:rPr>
              <a:t>QR-</a:t>
            </a:r>
            <a:r>
              <a:rPr lang="ru-RU" sz="1200" dirty="0" smtClean="0">
                <a:latin typeface="Times New Roman" pitchFamily="18" charset="0"/>
                <a:cs typeface="Times New Roman" pitchFamily="18" charset="0"/>
              </a:rPr>
              <a:t>кодов.</a:t>
            </a:r>
            <a:endParaRPr lang="ru-RU" sz="1100" u="sng"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39" t="6430" r="21589" b="6359"/>
          <a:stretch/>
        </p:blipFill>
        <p:spPr bwMode="auto">
          <a:xfrm>
            <a:off x="611560" y="2204864"/>
            <a:ext cx="2216727" cy="305723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21088"/>
            <a:ext cx="10858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25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a:bodyPr>
          <a:lstStyle/>
          <a:p>
            <a:pPr marL="0" indent="0" algn="ctr">
              <a:buNone/>
            </a:pPr>
            <a:r>
              <a:rPr lang="ru-RU" sz="2200" dirty="0" smtClean="0">
                <a:latin typeface="Times New Roman" pitchFamily="18" charset="0"/>
                <a:cs typeface="Times New Roman" pitchFamily="18" charset="0"/>
              </a:rPr>
              <a:t>Книга в открытке</a:t>
            </a:r>
          </a:p>
          <a:p>
            <a:pPr marL="0" indent="0" algn="ctr">
              <a:buNone/>
            </a:pPr>
            <a:endParaRPr lang="ru-RU" sz="2200" dirty="0">
              <a:latin typeface="Times New Roman" pitchFamily="18" charset="0"/>
              <a:cs typeface="Times New Roman" pitchFamily="18" charset="0"/>
            </a:endParaRPr>
          </a:p>
          <a:p>
            <a:pPr marL="0" indent="0" algn="ctr">
              <a:buNone/>
            </a:pPr>
            <a:endParaRPr lang="ru-RU" sz="2200" dirty="0" smtClean="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buNone/>
            </a:pPr>
            <a:r>
              <a:rPr lang="ru-RU" sz="1000" dirty="0" smtClean="0">
                <a:latin typeface="Times New Roman" pitchFamily="18" charset="0"/>
                <a:cs typeface="Times New Roman" pitchFamily="18" charset="0"/>
              </a:rPr>
              <a:t>Лоуренс</a:t>
            </a:r>
            <a:r>
              <a:rPr lang="ru-RU" sz="1000" dirty="0">
                <a:latin typeface="Times New Roman" pitchFamily="18" charset="0"/>
                <a:cs typeface="Times New Roman" pitchFamily="18" charset="0"/>
              </a:rPr>
              <a:t>, Сандра. </a:t>
            </a:r>
            <a:r>
              <a:rPr lang="ru-RU" sz="1000" dirty="0" smtClean="0">
                <a:latin typeface="Times New Roman" pitchFamily="18" charset="0"/>
                <a:cs typeface="Times New Roman" pitchFamily="18" charset="0"/>
              </a:rPr>
              <a:t>Герои </a:t>
            </a:r>
            <a:r>
              <a:rPr lang="ru-RU" sz="1000" dirty="0">
                <a:latin typeface="Times New Roman" pitchFamily="18" charset="0"/>
                <a:cs typeface="Times New Roman" pitchFamily="18" charset="0"/>
              </a:rPr>
              <a:t>мифов и легенд : энциклопедия тайн с загадочным квестом / Сандра Лоуренс ; художник Стюарт </a:t>
            </a:r>
            <a:r>
              <a:rPr lang="ru-RU" sz="1000" dirty="0" smtClean="0">
                <a:latin typeface="Times New Roman" pitchFamily="18" charset="0"/>
                <a:cs typeface="Times New Roman" pitchFamily="18" charset="0"/>
              </a:rPr>
              <a:t>Хилл; </a:t>
            </a:r>
            <a:r>
              <a:rPr lang="ru-RU" sz="1000" dirty="0">
                <a:latin typeface="Times New Roman" pitchFamily="18" charset="0"/>
                <a:cs typeface="Times New Roman" pitchFamily="18" charset="0"/>
              </a:rPr>
              <a:t>[перевод с английского Евгении Вьюницкой]. - </a:t>
            </a:r>
            <a:r>
              <a:rPr lang="ru-RU" sz="1000" dirty="0" smtClean="0">
                <a:latin typeface="Times New Roman" pitchFamily="18" charset="0"/>
                <a:cs typeface="Times New Roman" pitchFamily="18" charset="0"/>
              </a:rPr>
              <a:t>Москва: </a:t>
            </a:r>
            <a:r>
              <a:rPr lang="ru-RU" sz="1000" dirty="0">
                <a:latin typeface="Times New Roman" pitchFamily="18" charset="0"/>
                <a:cs typeface="Times New Roman" pitchFamily="18" charset="0"/>
              </a:rPr>
              <a:t>Эксмо, 2021. - 62 с</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цв. ил. </a:t>
            </a:r>
            <a:r>
              <a:rPr lang="ru-RU" sz="1000" dirty="0" smtClean="0">
                <a:latin typeface="Times New Roman" pitchFamily="18" charset="0"/>
                <a:cs typeface="Times New Roman" pitchFamily="18" charset="0"/>
              </a:rPr>
              <a:t>– Текст: Непосредственный.</a:t>
            </a:r>
            <a:endParaRPr lang="ru-RU" sz="1000" dirty="0">
              <a:latin typeface="Times New Roman" pitchFamily="18" charset="0"/>
              <a:cs typeface="Times New Roman" pitchFamily="18" charset="0"/>
            </a:endParaRPr>
          </a:p>
        </p:txBody>
      </p:sp>
      <p:sp>
        <p:nvSpPr>
          <p:cNvPr id="4" name="Объект 3"/>
          <p:cNvSpPr>
            <a:spLocks noGrp="1"/>
          </p:cNvSpPr>
          <p:nvPr>
            <p:ph sz="half" idx="2"/>
          </p:nvPr>
        </p:nvSpPr>
        <p:spPr>
          <a:solidFill>
            <a:schemeClr val="bg2"/>
          </a:solidFill>
          <a:ln>
            <a:solidFill>
              <a:schemeClr val="tx1"/>
            </a:solidFill>
          </a:ln>
        </p:spPr>
        <p:txBody>
          <a:bodyPr>
            <a:normAutofit/>
          </a:bodyPr>
          <a:lstStyle/>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Книга полна тайн, распутывать которые предлагается читателям. Целый клубок загадок из странных символов спрятались на картах этой удивительно  красивой книги. В ней -  небольшие рассказы про 223 героя мифов и легенд всех народов мира, увлекательная информация, истории в картинках и картах – и всё это в игровой </a:t>
            </a:r>
            <a:r>
              <a:rPr lang="ru-RU" sz="1100" dirty="0">
                <a:latin typeface="Times New Roman" pitchFamily="18" charset="0"/>
                <a:cs typeface="Times New Roman" pitchFamily="18" charset="0"/>
              </a:rPr>
              <a:t>форме! Ребятам понадобятся не только знания, но и весь запас эмоционального интеллекта, внимательность, усидчивость и … свободное время</a:t>
            </a:r>
            <a:r>
              <a:rPr lang="ru-RU" sz="1100" dirty="0" smtClean="0">
                <a:latin typeface="Times New Roman" pitchFamily="18" charset="0"/>
                <a:cs typeface="Times New Roman" pitchFamily="18" charset="0"/>
              </a:rPr>
              <a:t>.</a:t>
            </a:r>
          </a:p>
          <a:p>
            <a:pPr lvl="0" algn="just"/>
            <a:r>
              <a:rPr lang="ru-RU" sz="1100" u="sng" dirty="0">
                <a:solidFill>
                  <a:prstClr val="black"/>
                </a:solidFill>
                <a:latin typeface="Times New Roman" pitchFamily="18" charset="0"/>
                <a:cs typeface="Times New Roman" pitchFamily="18" charset="0"/>
              </a:rPr>
              <a:t>Инструкция по </a:t>
            </a:r>
            <a:r>
              <a:rPr lang="ru-RU" sz="1100" u="sng" dirty="0" smtClean="0">
                <a:solidFill>
                  <a:prstClr val="black"/>
                </a:solidFill>
                <a:latin typeface="Times New Roman" pitchFamily="18" charset="0"/>
                <a:cs typeface="Times New Roman" pitchFamily="18" charset="0"/>
              </a:rPr>
              <a:t>применению</a:t>
            </a:r>
            <a:endParaRPr lang="ru-RU" sz="1100" u="sng" dirty="0">
              <a:solidFill>
                <a:prstClr val="black"/>
              </a:solidFill>
              <a:latin typeface="Times New Roman" pitchFamily="18" charset="0"/>
              <a:cs typeface="Times New Roman" pitchFamily="18" charset="0"/>
            </a:endParaRPr>
          </a:p>
          <a:p>
            <a:pPr marL="0" indent="0" algn="just">
              <a:buNone/>
            </a:pPr>
            <a:r>
              <a:rPr lang="ru-RU" sz="1100" dirty="0" smtClean="0">
                <a:latin typeface="Times New Roman" pitchFamily="18" charset="0"/>
                <a:cs typeface="Times New Roman" pitchFamily="18" charset="0"/>
              </a:rPr>
              <a:t>Иллюстрированный атлас изобилует именами известных и мало известных героев мифов и легенд, о которых созданы замечательные книги. Библиографическими ссылками  на них можно дополнить книжный текст.  Эту работу вместе с детьми организует библиотекарь и педагог в рамках исследовательского проекта или программы. </a:t>
            </a:r>
          </a:p>
          <a:p>
            <a:pPr marL="0" indent="0" algn="just">
              <a:buNone/>
            </a:pPr>
            <a:r>
              <a:rPr lang="ru-RU" sz="1100" dirty="0" smtClean="0">
                <a:latin typeface="Times New Roman" pitchFamily="18" charset="0"/>
                <a:cs typeface="Times New Roman" pitchFamily="18" charset="0"/>
              </a:rPr>
              <a:t>Информация в книге сгруппирована в 14 разделов (по странам и континентам), по итогам исследовательской работы текста и дополнительных материалов будут созданы 14 списков книг и статей, которые помогут собрать полную информацию и расширят знания ребят по теме «Герои мифов и легенд».</a:t>
            </a:r>
          </a:p>
          <a:p>
            <a:pPr marL="0" indent="0" algn="just">
              <a:buNone/>
            </a:pPr>
            <a:r>
              <a:rPr lang="ru-RU" sz="1100" dirty="0" smtClean="0">
                <a:latin typeface="Times New Roman" pitchFamily="18" charset="0"/>
                <a:cs typeface="Times New Roman" pitchFamily="18" charset="0"/>
              </a:rPr>
              <a:t>Этими списками нужно дополнить главы книги, вложив их в специально оформленные уголки-кармашки.</a:t>
            </a:r>
            <a:endParaRPr lang="ru-RU" sz="1100" dirty="0">
              <a:latin typeface="Times New Roman" pitchFamily="18" charset="0"/>
              <a:cs typeface="Times New Roman" pitchFamily="18"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10" r="18444"/>
          <a:stretch/>
        </p:blipFill>
        <p:spPr bwMode="auto">
          <a:xfrm>
            <a:off x="655609" y="2026390"/>
            <a:ext cx="2687560" cy="321754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417967"/>
            <a:ext cx="93345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37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55776" y="1124744"/>
            <a:ext cx="4038600" cy="5001419"/>
          </a:xfrm>
          <a:solidFill>
            <a:schemeClr val="bg2"/>
          </a:solidFill>
          <a:ln>
            <a:solidFill>
              <a:schemeClr val="tx1"/>
            </a:solidFill>
          </a:ln>
        </p:spPr>
        <p:txBody>
          <a:bodyPr>
            <a:normAutofit lnSpcReduction="10000"/>
          </a:bodyPr>
          <a:lstStyle/>
          <a:p>
            <a:pPr marL="0" lvl="0" indent="0" algn="ctr" fontAlgn="base">
              <a:spcBef>
                <a:spcPct val="0"/>
              </a:spcBef>
              <a:spcAft>
                <a:spcPct val="0"/>
              </a:spcAft>
              <a:buNone/>
            </a:pPr>
            <a:endParaRPr lang="ru-RU" sz="2000" dirty="0" smtClean="0">
              <a:effectLst>
                <a:glow rad="101600">
                  <a:schemeClr val="bg1">
                    <a:alpha val="60000"/>
                  </a:schemeClr>
                </a:glow>
              </a:effectLst>
              <a:latin typeface="Times New Roman" pitchFamily="18" charset="0"/>
              <a:ea typeface="Calibri" pitchFamily="34" charset="0"/>
              <a:cs typeface="Times New Roman" pitchFamily="18" charset="0"/>
            </a:endParaRPr>
          </a:p>
          <a:p>
            <a:pPr marL="0" lvl="0" indent="0" algn="ctr" fontAlgn="base">
              <a:spcBef>
                <a:spcPct val="0"/>
              </a:spcBef>
              <a:spcAft>
                <a:spcPct val="0"/>
              </a:spcAft>
              <a:buNone/>
            </a:pPr>
            <a:r>
              <a:rPr lang="ru-RU" sz="2000" dirty="0" smtClean="0">
                <a:effectLst>
                  <a:glow rad="101600">
                    <a:schemeClr val="bg1">
                      <a:alpha val="60000"/>
                    </a:schemeClr>
                  </a:glow>
                </a:effectLst>
                <a:latin typeface="Times New Roman" pitchFamily="18" charset="0"/>
                <a:ea typeface="Calibri" pitchFamily="34" charset="0"/>
                <a:cs typeface="Times New Roman" pitchFamily="18" charset="0"/>
              </a:rPr>
              <a:t>Наш </a:t>
            </a:r>
            <a:r>
              <a:rPr lang="ru-RU" sz="2000" dirty="0">
                <a:effectLst>
                  <a:glow rad="101600">
                    <a:schemeClr val="bg1">
                      <a:alpha val="60000"/>
                    </a:schemeClr>
                  </a:glow>
                </a:effectLst>
                <a:latin typeface="Times New Roman" pitchFamily="18" charset="0"/>
                <a:ea typeface="Calibri" pitchFamily="34" charset="0"/>
                <a:cs typeface="Times New Roman" pitchFamily="18" charset="0"/>
              </a:rPr>
              <a:t>адрес: г. Красноярск, </a:t>
            </a:r>
            <a:endParaRPr lang="ru-RU" sz="2000" dirty="0" smtClean="0">
              <a:effectLst>
                <a:glow rad="101600">
                  <a:schemeClr val="bg1">
                    <a:alpha val="60000"/>
                  </a:schemeClr>
                </a:glow>
              </a:effectLst>
              <a:latin typeface="Times New Roman" pitchFamily="18" charset="0"/>
              <a:ea typeface="Calibri" pitchFamily="34" charset="0"/>
              <a:cs typeface="Times New Roman" pitchFamily="18" charset="0"/>
            </a:endParaRPr>
          </a:p>
          <a:p>
            <a:pPr marL="0" lvl="0" indent="0" algn="ctr" fontAlgn="base">
              <a:spcBef>
                <a:spcPct val="0"/>
              </a:spcBef>
              <a:spcAft>
                <a:spcPct val="0"/>
              </a:spcAft>
              <a:buNone/>
            </a:pPr>
            <a:endParaRPr lang="ru-RU" sz="2000" dirty="0" smtClean="0">
              <a:effectLst>
                <a:glow rad="101600">
                  <a:schemeClr val="bg1">
                    <a:alpha val="60000"/>
                  </a:schemeClr>
                </a:glow>
              </a:effectLst>
              <a:latin typeface="Times New Roman" pitchFamily="18" charset="0"/>
              <a:ea typeface="Calibri" pitchFamily="34" charset="0"/>
              <a:cs typeface="Times New Roman" pitchFamily="18" charset="0"/>
            </a:endParaRPr>
          </a:p>
          <a:p>
            <a:pPr marL="0" lvl="0" indent="0" algn="ctr" fontAlgn="base">
              <a:spcBef>
                <a:spcPct val="0"/>
              </a:spcBef>
              <a:spcAft>
                <a:spcPct val="0"/>
              </a:spcAft>
              <a:buNone/>
            </a:pPr>
            <a:r>
              <a:rPr lang="ru-RU" sz="2000" dirty="0" smtClean="0">
                <a:effectLst>
                  <a:glow rad="101600">
                    <a:schemeClr val="bg1">
                      <a:alpha val="60000"/>
                    </a:schemeClr>
                  </a:glow>
                </a:effectLst>
                <a:latin typeface="Times New Roman" pitchFamily="18" charset="0"/>
                <a:ea typeface="Calibri" pitchFamily="34" charset="0"/>
                <a:cs typeface="Times New Roman" pitchFamily="18" charset="0"/>
              </a:rPr>
              <a:t>ул</a:t>
            </a:r>
            <a:r>
              <a:rPr lang="ru-RU" sz="2000" dirty="0">
                <a:effectLst>
                  <a:glow rad="101600">
                    <a:schemeClr val="bg1">
                      <a:alpha val="60000"/>
                    </a:schemeClr>
                  </a:glow>
                </a:effectLst>
                <a:latin typeface="Times New Roman" pitchFamily="18" charset="0"/>
                <a:ea typeface="Calibri" pitchFamily="34" charset="0"/>
                <a:cs typeface="Times New Roman" pitchFamily="18" charset="0"/>
              </a:rPr>
              <a:t>. </a:t>
            </a:r>
            <a:r>
              <a:rPr lang="ru-RU" sz="2000" dirty="0" smtClean="0">
                <a:effectLst>
                  <a:glow rad="101600">
                    <a:schemeClr val="bg1">
                      <a:alpha val="60000"/>
                    </a:schemeClr>
                  </a:glow>
                </a:effectLst>
                <a:latin typeface="Times New Roman" pitchFamily="18" charset="0"/>
                <a:ea typeface="Calibri" pitchFamily="34" charset="0"/>
                <a:cs typeface="Times New Roman" pitchFamily="18" charset="0"/>
              </a:rPr>
              <a:t>Корнетова,2</a:t>
            </a:r>
          </a:p>
          <a:p>
            <a:pPr marL="0" lvl="0" indent="0" algn="ctr" fontAlgn="base">
              <a:spcBef>
                <a:spcPct val="0"/>
              </a:spcBef>
              <a:spcAft>
                <a:spcPct val="0"/>
              </a:spcAft>
              <a:buNone/>
            </a:pPr>
            <a:endParaRPr lang="en-US" sz="2000" dirty="0">
              <a:effectLst>
                <a:glow rad="101600">
                  <a:schemeClr val="bg1">
                    <a:alpha val="60000"/>
                  </a:schemeClr>
                </a:glow>
              </a:effectLst>
              <a:latin typeface="Times New Roman" pitchFamily="18" charset="0"/>
              <a:ea typeface="Calibri" pitchFamily="34" charset="0"/>
              <a:cs typeface="Times New Roman" pitchFamily="18" charset="0"/>
            </a:endParaRPr>
          </a:p>
          <a:p>
            <a:pPr marL="0" lvl="0" indent="0" algn="ctr" fontAlgn="base">
              <a:spcBef>
                <a:spcPct val="0"/>
              </a:spcBef>
              <a:spcAft>
                <a:spcPct val="0"/>
              </a:spcAft>
              <a:buNone/>
            </a:pPr>
            <a:r>
              <a:rPr lang="ru-RU" sz="2000" dirty="0" smtClean="0">
                <a:effectLst>
                  <a:glow rad="101600">
                    <a:schemeClr val="bg1">
                      <a:alpha val="60000"/>
                    </a:schemeClr>
                  </a:glow>
                </a:effectLst>
                <a:latin typeface="Times New Roman" pitchFamily="18" charset="0"/>
                <a:ea typeface="Calibri" pitchFamily="34" charset="0"/>
                <a:cs typeface="Times New Roman" pitchFamily="18" charset="0"/>
              </a:rPr>
              <a:t>Рабочий телефон: 201-35-92</a:t>
            </a:r>
          </a:p>
          <a:p>
            <a:pPr marL="0" lvl="0" indent="0" algn="ctr" fontAlgn="base">
              <a:spcBef>
                <a:spcPct val="0"/>
              </a:spcBef>
              <a:spcAft>
                <a:spcPct val="0"/>
              </a:spcAft>
              <a:buNone/>
            </a:pPr>
            <a:endParaRPr lang="ru-RU" sz="2000" dirty="0" smtClean="0">
              <a:effectLst>
                <a:glow rad="101600">
                  <a:schemeClr val="bg1">
                    <a:alpha val="60000"/>
                  </a:schemeClr>
                </a:glow>
              </a:effectLst>
              <a:latin typeface="Times New Roman" pitchFamily="18" charset="0"/>
              <a:ea typeface="Calibri" pitchFamily="34" charset="0"/>
              <a:cs typeface="Times New Roman" pitchFamily="18" charset="0"/>
            </a:endParaRPr>
          </a:p>
          <a:p>
            <a:pPr marL="0" lvl="0" indent="0" algn="ctr" fontAlgn="base">
              <a:spcBef>
                <a:spcPct val="0"/>
              </a:spcBef>
              <a:spcAft>
                <a:spcPct val="0"/>
              </a:spcAft>
              <a:buNone/>
            </a:pPr>
            <a:r>
              <a:rPr lang="ru-RU" sz="2000" dirty="0" smtClean="0">
                <a:effectLst>
                  <a:glow rad="101600">
                    <a:schemeClr val="bg1">
                      <a:alpha val="60000"/>
                    </a:schemeClr>
                  </a:glow>
                </a:effectLst>
                <a:latin typeface="Times New Roman" pitchFamily="18" charset="0"/>
                <a:ea typeface="Calibri" pitchFamily="34" charset="0"/>
                <a:cs typeface="Times New Roman" pitchFamily="18" charset="0"/>
              </a:rPr>
              <a:t>Сотовый: 89832945366</a:t>
            </a:r>
          </a:p>
          <a:p>
            <a:pPr marL="0" lvl="0" indent="0" algn="ctr" fontAlgn="base">
              <a:spcBef>
                <a:spcPct val="0"/>
              </a:spcBef>
              <a:spcAft>
                <a:spcPct val="0"/>
              </a:spcAft>
              <a:buNone/>
            </a:pPr>
            <a:endParaRPr lang="ru-RU" sz="2000" dirty="0">
              <a:effectLst>
                <a:glow rad="101600">
                  <a:schemeClr val="bg1">
                    <a:alpha val="60000"/>
                  </a:schemeClr>
                </a:glow>
              </a:effectLst>
              <a:latin typeface="Times New Roman" pitchFamily="18" charset="0"/>
              <a:ea typeface="Calibri" pitchFamily="34" charset="0"/>
              <a:cs typeface="Times New Roman" pitchFamily="18" charset="0"/>
            </a:endParaRPr>
          </a:p>
          <a:p>
            <a:pPr marL="0" indent="0" algn="ctr" fontAlgn="base">
              <a:spcBef>
                <a:spcPct val="0"/>
              </a:spcBef>
              <a:spcAft>
                <a:spcPct val="0"/>
              </a:spcAft>
              <a:buNone/>
            </a:pPr>
            <a:r>
              <a:rPr lang="en-US" sz="2000" dirty="0">
                <a:effectLst>
                  <a:glow rad="101600">
                    <a:schemeClr val="bg1">
                      <a:alpha val="60000"/>
                    </a:schemeClr>
                  </a:glow>
                </a:effectLst>
                <a:latin typeface="Times New Roman" pitchFamily="18" charset="0"/>
                <a:ea typeface="Calibri" pitchFamily="34" charset="0"/>
                <a:cs typeface="Times New Roman" pitchFamily="18" charset="0"/>
              </a:rPr>
              <a:t>E-mail</a:t>
            </a:r>
            <a:r>
              <a:rPr lang="ru-RU" sz="2000" dirty="0">
                <a:effectLst>
                  <a:glow rad="101600">
                    <a:schemeClr val="bg1">
                      <a:alpha val="60000"/>
                    </a:schemeClr>
                  </a:glow>
                </a:effectLst>
                <a:latin typeface="Times New Roman" pitchFamily="18" charset="0"/>
                <a:ea typeface="Calibri" pitchFamily="34" charset="0"/>
                <a:cs typeface="Times New Roman" pitchFamily="18" charset="0"/>
              </a:rPr>
              <a:t>:</a:t>
            </a:r>
            <a:r>
              <a:rPr lang="en-US" sz="2000" dirty="0" smtClean="0">
                <a:latin typeface="Times New Roman" pitchFamily="18" charset="0"/>
                <a:cs typeface="Times New Roman" pitchFamily="18" charset="0"/>
                <a:hlinkClick r:id="rId2"/>
              </a:rPr>
              <a:t>kkdb@mail.ru</a:t>
            </a:r>
            <a:endParaRPr lang="ru-RU" sz="2000" dirty="0" smtClean="0">
              <a:latin typeface="Times New Roman" pitchFamily="18" charset="0"/>
              <a:cs typeface="Times New Roman" pitchFamily="18" charset="0"/>
            </a:endParaRPr>
          </a:p>
          <a:p>
            <a:pPr marL="0" indent="0" algn="ctr" fontAlgn="base">
              <a:spcBef>
                <a:spcPct val="0"/>
              </a:spcBef>
              <a:spcAft>
                <a:spcPct val="0"/>
              </a:spcAft>
              <a:buNone/>
            </a:pPr>
            <a:endParaRPr lang="ru-RU" sz="2000" dirty="0">
              <a:effectLst>
                <a:glow rad="101600">
                  <a:schemeClr val="bg1">
                    <a:alpha val="60000"/>
                  </a:schemeClr>
                </a:glow>
              </a:effectLst>
              <a:latin typeface="Times New Roman" pitchFamily="18" charset="0"/>
              <a:ea typeface="Calibri" pitchFamily="34" charset="0"/>
              <a:cs typeface="Times New Roman" pitchFamily="18" charset="0"/>
            </a:endParaRPr>
          </a:p>
          <a:p>
            <a:pPr marL="0" indent="0" algn="ctr" fontAlgn="base">
              <a:spcBef>
                <a:spcPct val="0"/>
              </a:spcBef>
              <a:spcAft>
                <a:spcPct val="0"/>
              </a:spcAft>
              <a:buNone/>
            </a:pPr>
            <a:r>
              <a:rPr lang="ru-RU" sz="2000" dirty="0">
                <a:effectLst>
                  <a:glow rad="101600">
                    <a:schemeClr val="bg1">
                      <a:alpha val="60000"/>
                    </a:schemeClr>
                  </a:glow>
                </a:effectLst>
                <a:latin typeface="Times New Roman" pitchFamily="18" charset="0"/>
                <a:ea typeface="Calibri" pitchFamily="34" charset="0"/>
                <a:cs typeface="Times New Roman" pitchFamily="18" charset="0"/>
              </a:rPr>
              <a:t>Сайт: </a:t>
            </a:r>
            <a:r>
              <a:rPr lang="en-US" sz="2000" dirty="0">
                <a:effectLst>
                  <a:glow rad="101600">
                    <a:schemeClr val="bg1">
                      <a:alpha val="60000"/>
                    </a:schemeClr>
                  </a:glow>
                </a:effectLst>
                <a:latin typeface="Times New Roman" pitchFamily="18" charset="0"/>
                <a:ea typeface="Calibri" pitchFamily="34" charset="0"/>
                <a:cs typeface="Times New Roman" pitchFamily="18" charset="0"/>
                <a:hlinkClick r:id="rId3"/>
              </a:rPr>
              <a:t>http://www.kkdb.ru</a:t>
            </a:r>
            <a:r>
              <a:rPr lang="en-US" sz="2000" dirty="0" smtClean="0">
                <a:effectLst>
                  <a:glow rad="101600">
                    <a:schemeClr val="bg1">
                      <a:alpha val="60000"/>
                    </a:schemeClr>
                  </a:glow>
                </a:effectLst>
                <a:latin typeface="Times New Roman" pitchFamily="18" charset="0"/>
                <a:ea typeface="Calibri" pitchFamily="34" charset="0"/>
                <a:cs typeface="Times New Roman" pitchFamily="18" charset="0"/>
                <a:hlinkClick r:id="rId3"/>
              </a:rPr>
              <a:t>/</a:t>
            </a:r>
            <a:endParaRPr lang="ru-RU" sz="2000" dirty="0" smtClean="0">
              <a:effectLst>
                <a:glow rad="101600">
                  <a:schemeClr val="bg1">
                    <a:alpha val="60000"/>
                  </a:schemeClr>
                </a:glow>
              </a:effectLst>
              <a:latin typeface="Times New Roman" pitchFamily="18" charset="0"/>
              <a:ea typeface="Calibri" pitchFamily="34" charset="0"/>
              <a:cs typeface="Times New Roman" pitchFamily="18" charset="0"/>
            </a:endParaRPr>
          </a:p>
          <a:p>
            <a:pPr marL="0" indent="0" algn="ctr" fontAlgn="base">
              <a:spcBef>
                <a:spcPct val="0"/>
              </a:spcBef>
              <a:spcAft>
                <a:spcPct val="0"/>
              </a:spcAft>
              <a:buNone/>
            </a:pPr>
            <a:endParaRPr lang="ru-RU" sz="2000" dirty="0">
              <a:effectLst>
                <a:glow rad="101600">
                  <a:schemeClr val="bg1">
                    <a:alpha val="60000"/>
                  </a:schemeClr>
                </a:glow>
              </a:effectLst>
              <a:latin typeface="Times New Roman" pitchFamily="18" charset="0"/>
              <a:ea typeface="Calibri" pitchFamily="34" charset="0"/>
              <a:cs typeface="Times New Roman" pitchFamily="18" charset="0"/>
            </a:endParaRPr>
          </a:p>
          <a:p>
            <a:pPr marL="0" indent="0" algn="ctr" fontAlgn="base">
              <a:spcBef>
                <a:spcPct val="0"/>
              </a:spcBef>
              <a:spcAft>
                <a:spcPct val="0"/>
              </a:spcAft>
              <a:buNone/>
            </a:pPr>
            <a:r>
              <a:rPr lang="ru-RU" sz="2000" dirty="0" smtClean="0">
                <a:effectLst>
                  <a:glow rad="101600">
                    <a:schemeClr val="bg1">
                      <a:alpha val="60000"/>
                    </a:schemeClr>
                  </a:glow>
                </a:effectLst>
                <a:latin typeface="Times New Roman" pitchFamily="18" charset="0"/>
                <a:ea typeface="Calibri" pitchFamily="34" charset="0"/>
                <a:cs typeface="Times New Roman" pitchFamily="18" charset="0"/>
              </a:rPr>
              <a:t>«</a:t>
            </a:r>
            <a:r>
              <a:rPr lang="ru-RU" sz="2000" dirty="0">
                <a:effectLst>
                  <a:glow rad="101600">
                    <a:schemeClr val="bg1">
                      <a:alpha val="60000"/>
                    </a:schemeClr>
                  </a:glow>
                </a:effectLst>
                <a:latin typeface="Times New Roman" pitchFamily="18" charset="0"/>
                <a:ea typeface="Calibri" pitchFamily="34" charset="0"/>
                <a:cs typeface="Times New Roman" pitchFamily="18" charset="0"/>
              </a:rPr>
              <a:t>ВКонтакте»:</a:t>
            </a:r>
            <a:r>
              <a:rPr lang="en-US" sz="2000" dirty="0">
                <a:latin typeface="Times New Roman" pitchFamily="18" charset="0"/>
                <a:cs typeface="Times New Roman" pitchFamily="18" charset="0"/>
                <a:hlinkClick r:id="rId4"/>
              </a:rPr>
              <a:t>https://</a:t>
            </a:r>
            <a:r>
              <a:rPr lang="en-US" sz="2000" dirty="0" smtClean="0">
                <a:latin typeface="Times New Roman" pitchFamily="18" charset="0"/>
                <a:cs typeface="Times New Roman" pitchFamily="18" charset="0"/>
                <a:hlinkClick r:id="rId4"/>
              </a:rPr>
              <a:t>vk.com/bibdet</a:t>
            </a:r>
            <a:endParaRPr lang="ru-RU" sz="2000" dirty="0" smtClean="0">
              <a:latin typeface="Times New Roman" pitchFamily="18" charset="0"/>
              <a:cs typeface="Times New Roman" pitchFamily="18" charset="0"/>
            </a:endParaRPr>
          </a:p>
          <a:p>
            <a:pPr marL="0" indent="0" algn="ctr" fontAlgn="base">
              <a:spcBef>
                <a:spcPct val="0"/>
              </a:spcBef>
              <a:spcAft>
                <a:spcPct val="0"/>
              </a:spcAft>
              <a:buNone/>
            </a:pPr>
            <a:endParaRPr lang="ru-RU" sz="2000" dirty="0">
              <a:effectLst>
                <a:glow rad="101600">
                  <a:schemeClr val="bg1">
                    <a:alpha val="60000"/>
                  </a:schemeClr>
                </a:glow>
              </a:effectLst>
              <a:latin typeface="Times New Roman" pitchFamily="18" charset="0"/>
              <a:ea typeface="Calibri" pitchFamily="34" charset="0"/>
              <a:cs typeface="Times New Roman" pitchFamily="18" charset="0"/>
            </a:endParaRPr>
          </a:p>
          <a:p>
            <a:pPr marL="0" indent="0" algn="ctr" fontAlgn="base">
              <a:spcBef>
                <a:spcPct val="0"/>
              </a:spcBef>
              <a:spcAft>
                <a:spcPct val="0"/>
              </a:spcAft>
              <a:buNone/>
            </a:pPr>
            <a:r>
              <a:rPr lang="ru-RU" sz="2000" dirty="0" smtClean="0">
                <a:effectLst>
                  <a:glow rad="101600">
                    <a:schemeClr val="bg1">
                      <a:alpha val="60000"/>
                    </a:schemeClr>
                  </a:glow>
                </a:effectLst>
                <a:latin typeface="Times New Roman" pitchFamily="18" charset="0"/>
                <a:ea typeface="Calibri" pitchFamily="34" charset="0"/>
                <a:cs typeface="Times New Roman" pitchFamily="18" charset="0"/>
              </a:rPr>
              <a:t>«</a:t>
            </a:r>
            <a:r>
              <a:rPr lang="ru-RU" sz="2000" dirty="0">
                <a:effectLst>
                  <a:glow rad="101600">
                    <a:schemeClr val="bg1">
                      <a:alpha val="60000"/>
                    </a:schemeClr>
                  </a:glow>
                </a:effectLst>
                <a:latin typeface="Times New Roman" pitchFamily="18" charset="0"/>
                <a:ea typeface="Calibri" pitchFamily="34" charset="0"/>
                <a:cs typeface="Times New Roman" pitchFamily="18" charset="0"/>
              </a:rPr>
              <a:t>Инстаграм»:</a:t>
            </a:r>
            <a:r>
              <a:rPr lang="en-US" sz="2000" dirty="0">
                <a:latin typeface="Times New Roman" pitchFamily="18" charset="0"/>
                <a:cs typeface="Times New Roman" pitchFamily="18" charset="0"/>
                <a:hlinkClick r:id="rId5"/>
              </a:rPr>
              <a:t>https://www.instagram.com/kkdb_books/</a:t>
            </a:r>
            <a:endParaRPr lang="ru-RU" sz="2000" dirty="0">
              <a:effectLst>
                <a:glow rad="101600">
                  <a:schemeClr val="bg1">
                    <a:alpha val="60000"/>
                  </a:schemeClr>
                </a:glow>
              </a:effectLst>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706980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lnSpcReduction="10000"/>
          </a:bodyPr>
          <a:lstStyle/>
          <a:p>
            <a:pPr algn="just"/>
            <a:endParaRPr lang="ru-RU" sz="1100" dirty="0" smtClean="0">
              <a:latin typeface="Times New Roman" pitchFamily="18" charset="0"/>
              <a:cs typeface="Times New Roman" pitchFamily="18" charset="0"/>
            </a:endParaRPr>
          </a:p>
          <a:p>
            <a:pPr algn="just"/>
            <a:r>
              <a:rPr lang="ru-RU" sz="1100" dirty="0">
                <a:latin typeface="Times New Roman" pitchFamily="18" charset="0"/>
                <a:cs typeface="Times New Roman" pitchFamily="18" charset="0"/>
              </a:rPr>
              <a:t>Известный афоризм гласит: «Для того, чтобы стать умным, достаточно прочитать десять книг, но чтобы найти их, нужно прочитать тысячи». </a:t>
            </a:r>
            <a:r>
              <a:rPr lang="ru-RU" sz="1100" dirty="0" smtClean="0">
                <a:latin typeface="Times New Roman" pitchFamily="18" charset="0"/>
                <a:cs typeface="Times New Roman" pitchFamily="18" charset="0"/>
              </a:rPr>
              <a:t>В </a:t>
            </a:r>
            <a:r>
              <a:rPr lang="ru-RU" sz="1100" dirty="0">
                <a:latin typeface="Times New Roman" pitchFamily="18" charset="0"/>
                <a:cs typeface="Times New Roman" pitchFamily="18" charset="0"/>
              </a:rPr>
              <a:t>набор открыток </a:t>
            </a:r>
            <a:r>
              <a:rPr lang="ru-RU" sz="1100" dirty="0" smtClean="0">
                <a:latin typeface="Times New Roman" pitchFamily="18" charset="0"/>
                <a:cs typeface="Times New Roman" pitchFamily="18" charset="0"/>
              </a:rPr>
              <a:t>собрана  </a:t>
            </a:r>
            <a:r>
              <a:rPr lang="ru-RU" sz="1100" dirty="0">
                <a:latin typeface="Times New Roman" pitchFamily="18" charset="0"/>
                <a:cs typeface="Times New Roman" pitchFamily="18" charset="0"/>
              </a:rPr>
              <a:t>информация </a:t>
            </a:r>
            <a:r>
              <a:rPr lang="ru-RU" sz="1100" dirty="0" smtClean="0">
                <a:latin typeface="Times New Roman" pitchFamily="18" charset="0"/>
                <a:cs typeface="Times New Roman" pitchFamily="18" charset="0"/>
              </a:rPr>
              <a:t>о десяти современных  научно-познавательных  </a:t>
            </a:r>
            <a:r>
              <a:rPr lang="ru-RU" sz="1100" dirty="0">
                <a:latin typeface="Times New Roman" pitchFamily="18" charset="0"/>
                <a:cs typeface="Times New Roman" pitchFamily="18" charset="0"/>
              </a:rPr>
              <a:t>книгах, </a:t>
            </a:r>
            <a:r>
              <a:rPr lang="ru-RU" sz="1100" dirty="0" smtClean="0">
                <a:latin typeface="Times New Roman" pitchFamily="18" charset="0"/>
                <a:cs typeface="Times New Roman" pitchFamily="18" charset="0"/>
              </a:rPr>
              <a:t>изданных в 2019-2021 годах. Подбор книг учитывает </a:t>
            </a:r>
            <a:r>
              <a:rPr lang="ru-RU" sz="1100" dirty="0">
                <a:latin typeface="Times New Roman" pitchFamily="18" charset="0"/>
                <a:cs typeface="Times New Roman" pitchFamily="18" charset="0"/>
              </a:rPr>
              <a:t>интересы ребят начальной школы, педагогов и библиотекарей по предмету «Окружающий мир». </a:t>
            </a:r>
            <a:r>
              <a:rPr lang="ru-RU" sz="1100" dirty="0" smtClean="0">
                <a:latin typeface="Times New Roman" pitchFamily="18" charset="0"/>
                <a:cs typeface="Times New Roman" pitchFamily="18" charset="0"/>
              </a:rPr>
              <a:t>Наш набор – </a:t>
            </a:r>
            <a:r>
              <a:rPr lang="ru-RU" sz="1100" dirty="0">
                <a:latin typeface="Times New Roman" pitchFamily="18" charset="0"/>
                <a:cs typeface="Times New Roman" pitchFamily="18" charset="0"/>
              </a:rPr>
              <a:t>это инструкции по применению, содержащие информацию о книжных изданиях и рекомендации по работе с ними. В библиотеках  и </a:t>
            </a:r>
            <a:r>
              <a:rPr lang="ru-RU" sz="1100" dirty="0" smtClean="0">
                <a:latin typeface="Times New Roman" pitchFamily="18" charset="0"/>
                <a:cs typeface="Times New Roman" pitchFamily="18" charset="0"/>
              </a:rPr>
              <a:t>школе – </a:t>
            </a:r>
            <a:r>
              <a:rPr lang="ru-RU" sz="1100" dirty="0">
                <a:latin typeface="Times New Roman" pitchFamily="18" charset="0"/>
                <a:cs typeface="Times New Roman" pitchFamily="18" charset="0"/>
              </a:rPr>
              <a:t>это материалы для чтения, изучения  и использования в практической деятельности.  </a:t>
            </a:r>
          </a:p>
          <a:p>
            <a:pPr algn="just"/>
            <a:r>
              <a:rPr lang="ru-RU" sz="1100" dirty="0">
                <a:latin typeface="Times New Roman" pitchFamily="18" charset="0"/>
                <a:cs typeface="Times New Roman" pitchFamily="18" charset="0"/>
              </a:rPr>
              <a:t>Каждая инструкция  включает в себя:</a:t>
            </a:r>
          </a:p>
          <a:p>
            <a:pPr marL="0" indent="0" algn="just">
              <a:buNone/>
            </a:pPr>
            <a:r>
              <a:rPr lang="ru-RU" sz="1100" dirty="0">
                <a:latin typeface="Times New Roman" pitchFamily="18" charset="0"/>
                <a:cs typeface="Times New Roman" pitchFamily="18" charset="0"/>
              </a:rPr>
              <a:t>- Иллюстрацию обложки книги.</a:t>
            </a:r>
          </a:p>
          <a:p>
            <a:pPr marL="0" indent="0" algn="just">
              <a:buNone/>
            </a:pPr>
            <a:r>
              <a:rPr lang="ru-RU" sz="1100" dirty="0">
                <a:latin typeface="Times New Roman" pitchFamily="18" charset="0"/>
                <a:cs typeface="Times New Roman" pitchFamily="18" charset="0"/>
              </a:rPr>
              <a:t>- Библиографическое описание.</a:t>
            </a:r>
          </a:p>
          <a:p>
            <a:pPr marL="0" indent="0" algn="just">
              <a:buNone/>
            </a:pPr>
            <a:r>
              <a:rPr lang="ru-RU" sz="1100" dirty="0">
                <a:latin typeface="Times New Roman" pitchFamily="18" charset="0"/>
                <a:cs typeface="Times New Roman" pitchFamily="18" charset="0"/>
              </a:rPr>
              <a:t>- Аннотацию.</a:t>
            </a:r>
          </a:p>
          <a:p>
            <a:pPr marL="0" indent="0" algn="just">
              <a:buNone/>
            </a:pP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Полезные ссылки </a:t>
            </a: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QR-коды.</a:t>
            </a:r>
            <a:endParaRPr lang="ru-RU" sz="1100" dirty="0">
              <a:latin typeface="Times New Roman" pitchFamily="18" charset="0"/>
              <a:cs typeface="Times New Roman" pitchFamily="18" charset="0"/>
            </a:endParaRPr>
          </a:p>
          <a:p>
            <a:pPr marL="0" indent="0" algn="just">
              <a:buNone/>
            </a:pP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Инструкцию </a:t>
            </a:r>
            <a:r>
              <a:rPr lang="ru-RU" sz="1100" dirty="0">
                <a:latin typeface="Times New Roman" pitchFamily="18" charset="0"/>
                <a:cs typeface="Times New Roman" pitchFamily="18" charset="0"/>
              </a:rPr>
              <a:t>по применению.</a:t>
            </a:r>
          </a:p>
          <a:p>
            <a:pPr algn="just"/>
            <a:r>
              <a:rPr lang="ru-RU" sz="1100" dirty="0">
                <a:latin typeface="Times New Roman" pitchFamily="18" charset="0"/>
                <a:cs typeface="Times New Roman" pitchFamily="18" charset="0"/>
              </a:rPr>
              <a:t>Палитра методических рекомендаций по организации творческой  работы с книжными текстами разнообразна:</a:t>
            </a:r>
          </a:p>
          <a:p>
            <a:pPr marL="0" indent="0" algn="just">
              <a:buNone/>
            </a:pPr>
            <a:r>
              <a:rPr lang="ru-RU" sz="1100" dirty="0">
                <a:latin typeface="Times New Roman" pitchFamily="18" charset="0"/>
                <a:cs typeface="Times New Roman" pitchFamily="18" charset="0"/>
              </a:rPr>
              <a:t>-  создание комиксов;</a:t>
            </a:r>
          </a:p>
          <a:p>
            <a:pPr marL="0" indent="0" algn="just">
              <a:buNone/>
            </a:pPr>
            <a:r>
              <a:rPr lang="ru-RU" sz="1100" dirty="0">
                <a:latin typeface="Times New Roman" pitchFamily="18" charset="0"/>
                <a:cs typeface="Times New Roman" pitchFamily="18" charset="0"/>
              </a:rPr>
              <a:t>-  рисование образа главного героя;</a:t>
            </a:r>
          </a:p>
          <a:p>
            <a:pPr marL="0" indent="0" algn="just">
              <a:buNone/>
            </a:pPr>
            <a:r>
              <a:rPr lang="ru-RU" sz="1100" dirty="0">
                <a:latin typeface="Times New Roman" pitchFamily="18" charset="0"/>
                <a:cs typeface="Times New Roman" pitchFamily="18" charset="0"/>
              </a:rPr>
              <a:t>-  создание ассоциативного ряда;</a:t>
            </a:r>
          </a:p>
          <a:p>
            <a:pPr marL="0" indent="0" algn="just">
              <a:buNone/>
            </a:pPr>
            <a:r>
              <a:rPr lang="ru-RU" sz="1100" dirty="0">
                <a:latin typeface="Times New Roman" pitchFamily="18" charset="0"/>
                <a:cs typeface="Times New Roman" pitchFamily="18" charset="0"/>
              </a:rPr>
              <a:t>-  формирование библиографических ссылок.</a:t>
            </a:r>
          </a:p>
        </p:txBody>
      </p:sp>
      <p:sp>
        <p:nvSpPr>
          <p:cNvPr id="4" name="Объект 3"/>
          <p:cNvSpPr>
            <a:spLocks noGrp="1"/>
          </p:cNvSpPr>
          <p:nvPr>
            <p:ph sz="half" idx="2"/>
          </p:nvPr>
        </p:nvSpPr>
        <p:spPr>
          <a:solidFill>
            <a:schemeClr val="bg2"/>
          </a:solidFill>
          <a:ln>
            <a:solidFill>
              <a:schemeClr val="tx1"/>
            </a:solidFill>
          </a:ln>
        </p:spPr>
        <p:txBody>
          <a:bodyPr>
            <a:normAutofit lnSpcReduction="10000"/>
          </a:bodyPr>
          <a:lstStyle/>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Есть </a:t>
            </a:r>
            <a:r>
              <a:rPr lang="ru-RU" sz="1100" dirty="0">
                <a:latin typeface="Times New Roman" pitchFamily="18" charset="0"/>
                <a:cs typeface="Times New Roman" pitchFamily="18" charset="0"/>
              </a:rPr>
              <a:t>рекомендации по использованию отдельных приёмов технологии «Развитие критического мышления через чтение и письмо» (РКМЧП):</a:t>
            </a:r>
          </a:p>
          <a:p>
            <a:pPr marL="0" indent="0" algn="just">
              <a:buNone/>
            </a:pPr>
            <a:r>
              <a:rPr lang="ru-RU" sz="1100" dirty="0">
                <a:latin typeface="Times New Roman" pitchFamily="18" charset="0"/>
                <a:cs typeface="Times New Roman" pitchFamily="18" charset="0"/>
              </a:rPr>
              <a:t>-  «Обучение сообща»;</a:t>
            </a:r>
          </a:p>
          <a:p>
            <a:pPr marL="0" indent="0" algn="just">
              <a:buNone/>
            </a:pPr>
            <a:r>
              <a:rPr lang="ru-RU" sz="1100" dirty="0">
                <a:latin typeface="Times New Roman" pitchFamily="18" charset="0"/>
                <a:cs typeface="Times New Roman" pitchFamily="18" charset="0"/>
              </a:rPr>
              <a:t>-  «Кластер»;</a:t>
            </a:r>
          </a:p>
          <a:p>
            <a:pPr marL="0" indent="0" algn="just">
              <a:buNone/>
            </a:pPr>
            <a:r>
              <a:rPr lang="ru-RU" sz="1100" dirty="0">
                <a:latin typeface="Times New Roman" pitchFamily="18" charset="0"/>
                <a:cs typeface="Times New Roman" pitchFamily="18" charset="0"/>
              </a:rPr>
              <a:t>-   «Тонкие» и «толстые» вопросы»; </a:t>
            </a:r>
          </a:p>
          <a:p>
            <a:pPr marL="0" indent="0" algn="just">
              <a:buNone/>
            </a:pPr>
            <a:r>
              <a:rPr lang="ru-RU" sz="1100" dirty="0">
                <a:latin typeface="Times New Roman" pitchFamily="18" charset="0"/>
                <a:cs typeface="Times New Roman" pitchFamily="18" charset="0"/>
              </a:rPr>
              <a:t>-   «Словарь»;</a:t>
            </a:r>
          </a:p>
          <a:p>
            <a:pPr marL="0" indent="0" algn="just">
              <a:buNone/>
            </a:pPr>
            <a:r>
              <a:rPr lang="ru-RU" sz="1100" dirty="0">
                <a:latin typeface="Times New Roman" pitchFamily="18" charset="0"/>
                <a:cs typeface="Times New Roman" pitchFamily="18" charset="0"/>
              </a:rPr>
              <a:t>-   «Думай самостоятельно».</a:t>
            </a:r>
          </a:p>
          <a:p>
            <a:pPr algn="just"/>
            <a:r>
              <a:rPr lang="ru-RU" sz="1100" dirty="0">
                <a:latin typeface="Times New Roman" pitchFamily="18" charset="0"/>
                <a:cs typeface="Times New Roman" pitchFamily="18" charset="0"/>
              </a:rPr>
              <a:t>Особенность этих рекомендаций состоит в том, что они являются приглашением к сотворчеству ребят, которые становятся соавторами и продолжают развитие намеченных идей.</a:t>
            </a:r>
          </a:p>
          <a:p>
            <a:pPr algn="just"/>
            <a:r>
              <a:rPr lang="ru-RU" sz="1100" dirty="0">
                <a:latin typeface="Times New Roman" pitchFamily="18" charset="0"/>
                <a:cs typeface="Times New Roman" pitchFamily="18" charset="0"/>
              </a:rPr>
              <a:t>Настоящие инструкции не могут  обеспечить предоставление всесторонней информации, рассчитанной на все случаи. Они  содержат общие принципы и рекомендации по использованию книг, которые могут быть необходимы и полезны в работе с детьми по предмету «Окружающий мир». </a:t>
            </a:r>
          </a:p>
          <a:p>
            <a:pPr algn="just"/>
            <a:r>
              <a:rPr lang="ru-RU" sz="1100" dirty="0">
                <a:latin typeface="Times New Roman" pitchFamily="18" charset="0"/>
                <a:cs typeface="Times New Roman" pitchFamily="18" charset="0"/>
              </a:rPr>
              <a:t>Инструкции могут  использоваться на конкретные книги, а при отсутствии их в библиотеке, на аналогичные издания.</a:t>
            </a:r>
          </a:p>
          <a:p>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988808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a:bodyPr>
          <a:lstStyle/>
          <a:p>
            <a:pPr marL="0" indent="0" algn="ctr">
              <a:buNone/>
            </a:pPr>
            <a:r>
              <a:rPr lang="ru-RU" sz="2200" dirty="0">
                <a:latin typeface="Times New Roman" pitchFamily="18" charset="0"/>
                <a:cs typeface="Times New Roman" pitchFamily="18" charset="0"/>
              </a:rPr>
              <a:t>Книга в открытке</a:t>
            </a: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r>
              <a:rPr lang="ru-RU" sz="1000" dirty="0" smtClean="0">
                <a:latin typeface="Times New Roman" pitchFamily="18" charset="0"/>
                <a:cs typeface="Times New Roman" pitchFamily="18" charset="0"/>
              </a:rPr>
              <a:t>Бабанская</a:t>
            </a:r>
            <a:r>
              <a:rPr lang="ru-RU" sz="1000" dirty="0">
                <a:latin typeface="Times New Roman" pitchFamily="18" charset="0"/>
                <a:cs typeface="Times New Roman" pitchFamily="18" charset="0"/>
              </a:rPr>
              <a:t>, Марина. С востока на запад: путешествие письма в бутылке/Марина Бабанская; худож. Наталья Карпова. - Москва: КомпасГид, 2019. - 156 с.: цв. ил. – Текст: непосредственный.</a:t>
            </a:r>
          </a:p>
        </p:txBody>
      </p:sp>
      <p:sp>
        <p:nvSpPr>
          <p:cNvPr id="4" name="Объект 3"/>
          <p:cNvSpPr>
            <a:spLocks noGrp="1"/>
          </p:cNvSpPr>
          <p:nvPr>
            <p:ph sz="half" idx="2"/>
          </p:nvPr>
        </p:nvSpPr>
        <p:spPr>
          <a:solidFill>
            <a:schemeClr val="bg2"/>
          </a:solidFill>
          <a:ln>
            <a:solidFill>
              <a:schemeClr val="tx1"/>
            </a:solidFill>
          </a:ln>
        </p:spPr>
        <p:txBody>
          <a:bodyPr>
            <a:normAutofit/>
          </a:bodyPr>
          <a:lstStyle/>
          <a:p>
            <a:pPr marL="0" indent="0" algn="just">
              <a:buNone/>
            </a:pPr>
            <a:endParaRPr lang="ru-RU" sz="1100" dirty="0" smtClean="0">
              <a:latin typeface="Times New Roman" pitchFamily="18" charset="0"/>
              <a:cs typeface="Times New Roman" pitchFamily="18" charset="0"/>
            </a:endParaRPr>
          </a:p>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Причудливым </a:t>
            </a:r>
            <a:r>
              <a:rPr lang="ru-RU" sz="1100" dirty="0">
                <a:latin typeface="Times New Roman" pitchFamily="18" charset="0"/>
                <a:cs typeface="Times New Roman" pitchFamily="18" charset="0"/>
              </a:rPr>
              <a:t>путём, по воде и суше, </a:t>
            </a:r>
            <a:r>
              <a:rPr lang="ru-RU" sz="1100" dirty="0" smtClean="0">
                <a:latin typeface="Times New Roman" pitchFamily="18" charset="0"/>
                <a:cs typeface="Times New Roman" pitchFamily="18" charset="0"/>
              </a:rPr>
              <a:t>однажды брошенная в воду бутылка </a:t>
            </a:r>
            <a:r>
              <a:rPr lang="ru-RU" sz="1100" dirty="0">
                <a:latin typeface="Times New Roman" pitchFamily="18" charset="0"/>
                <a:cs typeface="Times New Roman" pitchFamily="18" charset="0"/>
              </a:rPr>
              <a:t>странствует от Приморья до Финского залива, оказываясь в замечательных, порою диковинных местах, - и отовсюду смотрителю маяка </a:t>
            </a:r>
            <a:r>
              <a:rPr lang="ru-RU" sz="1100" dirty="0" smtClean="0">
                <a:latin typeface="Times New Roman" pitchFamily="18" charset="0"/>
                <a:cs typeface="Times New Roman" pitchFamily="18" charset="0"/>
              </a:rPr>
              <a:t>пишут подростки</a:t>
            </a:r>
            <a:r>
              <a:rPr lang="ru-RU" sz="1100" dirty="0">
                <a:latin typeface="Times New Roman" pitchFamily="18" charset="0"/>
                <a:cs typeface="Times New Roman" pitchFamily="18" charset="0"/>
              </a:rPr>
              <a:t>, жители разных краёв </a:t>
            </a:r>
            <a:r>
              <a:rPr lang="ru-RU" sz="1100" dirty="0" smtClean="0">
                <a:latin typeface="Times New Roman" pitchFamily="18" charset="0"/>
                <a:cs typeface="Times New Roman" pitchFamily="18" charset="0"/>
              </a:rPr>
              <a:t>России, рассказывают о своих местах.</a:t>
            </a:r>
          </a:p>
          <a:p>
            <a:pPr marL="0" indent="0" algn="just">
              <a:buNone/>
            </a:pPr>
            <a:r>
              <a:rPr lang="ru-RU" sz="1100" dirty="0" smtClean="0">
                <a:latin typeface="Times New Roman" pitchFamily="18" charset="0"/>
                <a:cs typeface="Times New Roman" pitchFamily="18" charset="0"/>
              </a:rPr>
              <a:t>Обычаи </a:t>
            </a:r>
            <a:r>
              <a:rPr lang="ru-RU" sz="1100" dirty="0">
                <a:latin typeface="Times New Roman" pitchFamily="18" charset="0"/>
                <a:cs typeface="Times New Roman" pitchFamily="18" charset="0"/>
              </a:rPr>
              <a:t>народов Калмыкии и Кабардино-Балкарии, редкие навыки, необходимые для выживания в Якутии и на Чукотке, культура жителей старинных городов вроде Казани и Тутаева - всё это попадает на </a:t>
            </a:r>
            <a:r>
              <a:rPr lang="ru-RU" sz="1100" dirty="0" smtClean="0">
                <a:latin typeface="Times New Roman" pitchFamily="18" charset="0"/>
                <a:cs typeface="Times New Roman" pitchFamily="18" charset="0"/>
              </a:rPr>
              <a:t>страницы писем и  </a:t>
            </a:r>
            <a:r>
              <a:rPr lang="ru-RU" sz="1100" dirty="0">
                <a:latin typeface="Times New Roman" pitchFamily="18" charset="0"/>
                <a:cs typeface="Times New Roman" pitchFamily="18" charset="0"/>
              </a:rPr>
              <a:t>книги. </a:t>
            </a:r>
            <a:endParaRPr lang="ru-RU" sz="1100" dirty="0" smtClean="0">
              <a:latin typeface="Times New Roman" pitchFamily="18" charset="0"/>
              <a:cs typeface="Times New Roman" pitchFamily="18" charset="0"/>
            </a:endParaRPr>
          </a:p>
          <a:p>
            <a:pPr algn="just"/>
            <a:r>
              <a:rPr lang="ru-RU" sz="1100" u="sng" dirty="0">
                <a:latin typeface="Times New Roman" pitchFamily="18" charset="0"/>
                <a:cs typeface="Times New Roman" pitchFamily="18" charset="0"/>
              </a:rPr>
              <a:t>Инструкция по </a:t>
            </a:r>
            <a:r>
              <a:rPr lang="ru-RU" sz="1100" u="sng" dirty="0" smtClean="0">
                <a:latin typeface="Times New Roman" pitchFamily="18" charset="0"/>
                <a:cs typeface="Times New Roman" pitchFamily="18" charset="0"/>
              </a:rPr>
              <a:t>применению</a:t>
            </a:r>
          </a:p>
          <a:p>
            <a:pPr marL="0" indent="0" algn="just">
              <a:buNone/>
            </a:pPr>
            <a:r>
              <a:rPr lang="ru-RU" sz="1100" dirty="0" smtClean="0">
                <a:latin typeface="Times New Roman" pitchFamily="18" charset="0"/>
                <a:cs typeface="Times New Roman" pitchFamily="18" charset="0"/>
              </a:rPr>
              <a:t>Книга наполнена замечательными историями об удивительных местах и многочисленных народах России. Её будет интересно читать и рассматривать вместе - ребятам, педагогам, библиотекарям. Красноярскому краю в книге отведён один разворот (с. 54-55). Эти сведения очень лаконичны, дополнены небольшим иллюстративным материалом. Библиотекарь или педагог могут  включить ребят не только в смысловое чтение текстов, но и предложить им дополнить содержание книги материалами, которые они найдут в фонде  библиотеки, интернете или из личных воспоминаний. </a:t>
            </a:r>
          </a:p>
          <a:p>
            <a:pPr marL="0" indent="0">
              <a:buNone/>
            </a:pPr>
            <a:r>
              <a:rPr lang="ru-RU" sz="1100" dirty="0" smtClean="0">
                <a:latin typeface="Times New Roman" pitchFamily="18" charset="0"/>
                <a:cs typeface="Times New Roman" pitchFamily="18" charset="0"/>
              </a:rPr>
              <a:t>Созданные ребятами небольшие  тексты-заметки  вклеиваются в свободное книжное пространство.</a:t>
            </a:r>
            <a:endParaRPr lang="ru-RU" sz="1100" dirty="0">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23" t="10935" r="8440" b="9008"/>
          <a:stretch/>
        </p:blipFill>
        <p:spPr bwMode="auto">
          <a:xfrm>
            <a:off x="683568" y="2132856"/>
            <a:ext cx="2725457" cy="322423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025" y="4337493"/>
            <a:ext cx="1060624" cy="106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03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a:bodyPr>
          <a:lstStyle/>
          <a:p>
            <a:pPr marL="0" indent="0" algn="ctr">
              <a:buNone/>
            </a:pPr>
            <a:r>
              <a:rPr lang="ru-RU" sz="2200" dirty="0" smtClean="0">
                <a:latin typeface="Times New Roman" pitchFamily="18" charset="0"/>
                <a:cs typeface="Times New Roman" pitchFamily="18" charset="0"/>
              </a:rPr>
              <a:t>Книга в открытке</a:t>
            </a:r>
          </a:p>
          <a:p>
            <a:pPr marL="0" indent="0" algn="ctr">
              <a:buNone/>
            </a:pPr>
            <a:endParaRPr lang="ru-RU" sz="22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endParaRPr lang="ru-RU" sz="1000" dirty="0">
              <a:latin typeface="Times New Roman" pitchFamily="18" charset="0"/>
              <a:cs typeface="Times New Roman" pitchFamily="18" charset="0"/>
            </a:endParaRPr>
          </a:p>
          <a:p>
            <a:pPr marL="0" indent="0" algn="ctr">
              <a:buNone/>
            </a:pPr>
            <a:endParaRPr lang="ru-RU" sz="1000" dirty="0" smtClean="0">
              <a:latin typeface="Times New Roman" pitchFamily="18" charset="0"/>
              <a:cs typeface="Times New Roman" pitchFamily="18" charset="0"/>
            </a:endParaRPr>
          </a:p>
          <a:p>
            <a:pPr marL="0" indent="0" algn="ctr">
              <a:buNone/>
            </a:pPr>
            <a:r>
              <a:rPr lang="ru-RU" sz="1000" dirty="0" smtClean="0">
                <a:latin typeface="Times New Roman" pitchFamily="18" charset="0"/>
                <a:cs typeface="Times New Roman" pitchFamily="18" charset="0"/>
              </a:rPr>
              <a:t>Соха</a:t>
            </a:r>
            <a:r>
              <a:rPr lang="ru-RU" sz="1000" dirty="0">
                <a:latin typeface="Times New Roman" pitchFamily="18" charset="0"/>
                <a:cs typeface="Times New Roman" pitchFamily="18" charset="0"/>
              </a:rPr>
              <a:t>, Пётр. </a:t>
            </a:r>
            <a:r>
              <a:rPr lang="ru-RU" sz="1000" dirty="0" smtClean="0">
                <a:latin typeface="Times New Roman" pitchFamily="18" charset="0"/>
                <a:cs typeface="Times New Roman" pitchFamily="18" charset="0"/>
              </a:rPr>
              <a:t>Деревья </a:t>
            </a:r>
            <a:r>
              <a:rPr lang="ru-RU"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Пётр Соха,  иллюстрации Петр </a:t>
            </a:r>
            <a:r>
              <a:rPr lang="ru-RU" sz="1000" dirty="0">
                <a:latin typeface="Times New Roman" pitchFamily="18" charset="0"/>
                <a:cs typeface="Times New Roman" pitchFamily="18" charset="0"/>
              </a:rPr>
              <a:t>Соха, </a:t>
            </a:r>
            <a:r>
              <a:rPr lang="ru-RU" sz="1000" dirty="0" err="1">
                <a:latin typeface="Times New Roman" pitchFamily="18" charset="0"/>
                <a:cs typeface="Times New Roman" pitchFamily="18" charset="0"/>
              </a:rPr>
              <a:t>Войцех</a:t>
            </a:r>
            <a:r>
              <a:rPr lang="ru-RU" sz="1000" dirty="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Грайковский</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перевод с польского Ирины Шестопаловой. - Москва : Самокат, 2020. - 80 с. : цв. ил. - </a:t>
            </a:r>
            <a:r>
              <a:rPr lang="ru-RU" sz="1000" dirty="0" smtClean="0">
                <a:latin typeface="Times New Roman" pitchFamily="18" charset="0"/>
                <a:cs typeface="Times New Roman" pitchFamily="18" charset="0"/>
              </a:rPr>
              <a:t> Текст: Непосредственный</a:t>
            </a:r>
            <a:r>
              <a:rPr lang="ru-RU" sz="1000" dirty="0">
                <a:latin typeface="Times New Roman" pitchFamily="18" charset="0"/>
                <a:cs typeface="Times New Roman" pitchFamily="18" charset="0"/>
              </a:rPr>
              <a:t>.</a:t>
            </a:r>
          </a:p>
          <a:p>
            <a:pPr marL="0" indent="0" algn="ctr">
              <a:buNone/>
            </a:pPr>
            <a:endParaRPr lang="ru-RU" sz="1000" dirty="0">
              <a:latin typeface="Times New Roman" pitchFamily="18" charset="0"/>
              <a:cs typeface="Times New Roman" pitchFamily="18" charset="0"/>
            </a:endParaRPr>
          </a:p>
        </p:txBody>
      </p:sp>
      <p:sp>
        <p:nvSpPr>
          <p:cNvPr id="4" name="Объект 3"/>
          <p:cNvSpPr>
            <a:spLocks noGrp="1"/>
          </p:cNvSpPr>
          <p:nvPr>
            <p:ph sz="half" idx="2"/>
          </p:nvPr>
        </p:nvSpPr>
        <p:spPr>
          <a:solidFill>
            <a:schemeClr val="bg2"/>
          </a:solidFill>
          <a:ln>
            <a:solidFill>
              <a:schemeClr val="tx1"/>
            </a:solidFill>
          </a:ln>
        </p:spPr>
        <p:txBody>
          <a:bodyPr>
            <a:normAutofit/>
          </a:bodyPr>
          <a:lstStyle/>
          <a:p>
            <a:r>
              <a:rPr lang="ru-RU" sz="1100" u="sng" dirty="0" smtClean="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Деревья – самые высокие живые организмы на земле. Мы так привыкли к деревьям вокруг нас, поэтому обычно не замечаем их красоту и даже не подозреваем, какие они удивительные и как многим мы им обязаны. Давайте заново откроем для себя мир деревьев и добро пожаловать на страницы книги Петра Сохи, польского писателя и иллюстратора. </a:t>
            </a:r>
          </a:p>
          <a:p>
            <a:pPr marL="0" indent="0" algn="just">
              <a:buNone/>
            </a:pPr>
            <a:r>
              <a:rPr lang="ru-RU" sz="1100" dirty="0" smtClean="0">
                <a:latin typeface="Times New Roman" pitchFamily="18" charset="0"/>
                <a:cs typeface="Times New Roman" pitchFamily="18" charset="0"/>
              </a:rPr>
              <a:t>Благодаря книге можно изучить  </a:t>
            </a:r>
            <a:r>
              <a:rPr lang="ru-RU" sz="1100" dirty="0">
                <a:latin typeface="Times New Roman" pitchFamily="18" charset="0"/>
                <a:cs typeface="Times New Roman" pitchFamily="18" charset="0"/>
              </a:rPr>
              <a:t>деревянные музыкальные инструменты и ритуальные маски разных народов, деревянный транспорт разных эпох. Познакомься с легендарными деревьями в мифах и религиях мира. Наконец, </a:t>
            </a:r>
            <a:r>
              <a:rPr lang="ru-RU" sz="1100" dirty="0" smtClean="0">
                <a:latin typeface="Times New Roman" pitchFamily="18" charset="0"/>
                <a:cs typeface="Times New Roman" pitchFamily="18" charset="0"/>
              </a:rPr>
              <a:t>прогуляться  </a:t>
            </a:r>
            <a:r>
              <a:rPr lang="ru-RU" sz="1100" dirty="0">
                <a:latin typeface="Times New Roman" pitchFamily="18" charset="0"/>
                <a:cs typeface="Times New Roman" pitchFamily="18" charset="0"/>
              </a:rPr>
              <a:t>по самому настоящему лесу и </a:t>
            </a:r>
            <a:r>
              <a:rPr lang="ru-RU" sz="1100" dirty="0" smtClean="0">
                <a:latin typeface="Times New Roman" pitchFamily="18" charset="0"/>
                <a:cs typeface="Times New Roman" pitchFamily="18" charset="0"/>
              </a:rPr>
              <a:t>подружиться </a:t>
            </a:r>
            <a:r>
              <a:rPr lang="ru-RU" sz="1100" dirty="0">
                <a:latin typeface="Times New Roman" pitchFamily="18" charset="0"/>
                <a:cs typeface="Times New Roman" pitchFamily="18" charset="0"/>
              </a:rPr>
              <a:t>с деревьями!</a:t>
            </a:r>
          </a:p>
          <a:p>
            <a:pPr algn="just"/>
            <a:r>
              <a:rPr lang="ru-RU" sz="1100" u="sng" dirty="0" smtClean="0">
                <a:latin typeface="Times New Roman" pitchFamily="18" charset="0"/>
                <a:cs typeface="Times New Roman" pitchFamily="18" charset="0"/>
              </a:rPr>
              <a:t>Инструкция </a:t>
            </a:r>
            <a:r>
              <a:rPr lang="ru-RU" sz="1100" u="sng" dirty="0">
                <a:latin typeface="Times New Roman" pitchFamily="18" charset="0"/>
                <a:cs typeface="Times New Roman" pitchFamily="18" charset="0"/>
              </a:rPr>
              <a:t>по </a:t>
            </a:r>
            <a:r>
              <a:rPr lang="ru-RU" sz="1100" u="sng" dirty="0" smtClean="0">
                <a:latin typeface="Times New Roman" pitchFamily="18" charset="0"/>
                <a:cs typeface="Times New Roman" pitchFamily="18" charset="0"/>
              </a:rPr>
              <a:t>применению</a:t>
            </a:r>
          </a:p>
          <a:p>
            <a:pPr marL="0" indent="0" algn="just">
              <a:buNone/>
            </a:pPr>
            <a:r>
              <a:rPr lang="ru-RU" sz="1100" dirty="0" smtClean="0">
                <a:latin typeface="Times New Roman" pitchFamily="18" charset="0"/>
                <a:cs typeface="Times New Roman" pitchFamily="18" charset="0"/>
              </a:rPr>
              <a:t>Книга изобилует интереснейшими фактами из жизни деревьев. Когда текст прочитан и изучен, можно оформить «Лист уникальностей», по образу и подобию «Книги рекордов». Так ребята закрепят прочитанное и создадут собственный текст, который позволит систематизировать и свернуть книжную информацию в небольшой текст.  Этот лист красиво  оформляется и вкладывается  (вставляется) перед последней обложкой издания. </a:t>
            </a:r>
          </a:p>
          <a:p>
            <a:pPr algn="just"/>
            <a:endParaRPr lang="ru-RU" sz="1100" dirty="0">
              <a:latin typeface="Times New Roman" pitchFamily="18" charset="0"/>
              <a:cs typeface="Times New Roman" pitchFamily="18" charset="0"/>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19" t="7498" r="6484" b="10455"/>
          <a:stretch/>
        </p:blipFill>
        <p:spPr bwMode="auto">
          <a:xfrm>
            <a:off x="683568" y="2060848"/>
            <a:ext cx="2557652" cy="331236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439906"/>
            <a:ext cx="929258" cy="92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8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fontScale="92500" lnSpcReduction="10000"/>
          </a:bodyPr>
          <a:lstStyle/>
          <a:p>
            <a:pPr marL="0" indent="0" algn="ctr">
              <a:buNone/>
            </a:pPr>
            <a:r>
              <a:rPr lang="ru-RU" sz="2200" dirty="0">
                <a:latin typeface="Times New Roman" pitchFamily="18" charset="0"/>
                <a:cs typeface="Times New Roman" pitchFamily="18" charset="0"/>
              </a:rPr>
              <a:t>Книга в открытке</a:t>
            </a:r>
          </a:p>
          <a:p>
            <a:endParaRPr lang="ru-RU" dirty="0"/>
          </a:p>
          <a:p>
            <a:pPr marL="0" indent="0">
              <a:buNone/>
            </a:pPr>
            <a:endParaRPr lang="ru-RU" dirty="0"/>
          </a:p>
        </p:txBody>
      </p:sp>
      <p:sp>
        <p:nvSpPr>
          <p:cNvPr id="4" name="Объект 3"/>
          <p:cNvSpPr>
            <a:spLocks noGrp="1"/>
          </p:cNvSpPr>
          <p:nvPr>
            <p:ph sz="half" idx="2"/>
          </p:nvPr>
        </p:nvSpPr>
        <p:spPr>
          <a:solidFill>
            <a:schemeClr val="bg2"/>
          </a:solidFill>
          <a:ln>
            <a:solidFill>
              <a:schemeClr val="tx1"/>
            </a:solidFill>
          </a:ln>
        </p:spPr>
        <p:txBody>
          <a:bodyPr>
            <a:normAutofit fontScale="92500" lnSpcReduction="10000"/>
          </a:bodyPr>
          <a:lstStyle/>
          <a:p>
            <a:pPr algn="just"/>
            <a:endParaRPr lang="ru-RU" sz="1100" dirty="0" smtClean="0">
              <a:latin typeface="Times New Roman" pitchFamily="18" charset="0"/>
              <a:cs typeface="Times New Roman" pitchFamily="18" charset="0"/>
            </a:endParaRPr>
          </a:p>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Уникальная  </a:t>
            </a:r>
            <a:r>
              <a:rPr lang="ru-RU" sz="1100" dirty="0">
                <a:latin typeface="Times New Roman" pitchFamily="18" charset="0"/>
                <a:cs typeface="Times New Roman" pitchFamily="18" charset="0"/>
              </a:rPr>
              <a:t>гигантская книга - раскладушка для детей и взрослых – </a:t>
            </a:r>
            <a:r>
              <a:rPr lang="ru-RU" sz="1100" dirty="0" smtClean="0">
                <a:latin typeface="Times New Roman" pitchFamily="18" charset="0"/>
                <a:cs typeface="Times New Roman" pitchFamily="18" charset="0"/>
              </a:rPr>
              <a:t>«Что </a:t>
            </a:r>
            <a:r>
              <a:rPr lang="ru-RU" sz="1100" dirty="0">
                <a:latin typeface="Times New Roman" pitchFamily="18" charset="0"/>
                <a:cs typeface="Times New Roman" pitchFamily="18" charset="0"/>
              </a:rPr>
              <a:t>скрыто под асфальтом</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которая познакомит читателей  с устройством планеты Земля в необычном формате. Страницы этой  удивительной книги  на глазах читателей разворачиваются в огромные иллюстрации длиной 2,5 метра, на которых можно рассмотреть, что скрыто под тонким слоем почвы или асфальта у нас под ногами и ниже. </a:t>
            </a:r>
            <a:endParaRPr lang="ru-RU" sz="1100" dirty="0" smtClean="0">
              <a:latin typeface="Times New Roman" pitchFamily="18" charset="0"/>
              <a:cs typeface="Times New Roman" pitchFamily="18" charset="0"/>
            </a:endParaRPr>
          </a:p>
          <a:p>
            <a:pPr algn="just"/>
            <a:r>
              <a:rPr lang="ru-RU" sz="1100" u="sng" dirty="0">
                <a:latin typeface="Times New Roman" pitchFamily="18" charset="0"/>
                <a:cs typeface="Times New Roman" pitchFamily="18" charset="0"/>
              </a:rPr>
              <a:t>Инструкция по </a:t>
            </a:r>
            <a:r>
              <a:rPr lang="ru-RU" sz="1100" u="sng" dirty="0" smtClean="0">
                <a:latin typeface="Times New Roman" pitchFamily="18" charset="0"/>
                <a:cs typeface="Times New Roman" pitchFamily="18" charset="0"/>
              </a:rPr>
              <a:t>применению</a:t>
            </a:r>
            <a:r>
              <a:rPr lang="ru-RU" sz="1100" dirty="0" smtClean="0">
                <a:latin typeface="Times New Roman" pitchFamily="18" charset="0"/>
                <a:cs typeface="Times New Roman" pitchFamily="18" charset="0"/>
              </a:rPr>
              <a:t> </a:t>
            </a:r>
            <a:endParaRPr lang="ru-RU" sz="1100" dirty="0">
              <a:latin typeface="Times New Roman" pitchFamily="18" charset="0"/>
              <a:cs typeface="Times New Roman" pitchFamily="18" charset="0"/>
            </a:endParaRPr>
          </a:p>
          <a:p>
            <a:pPr marL="0" indent="0" algn="just">
              <a:buNone/>
            </a:pPr>
            <a:r>
              <a:rPr lang="ru-RU" sz="1100" dirty="0" smtClean="0">
                <a:latin typeface="Times New Roman" pitchFamily="18" charset="0"/>
                <a:cs typeface="Times New Roman" pitchFamily="18" charset="0"/>
              </a:rPr>
              <a:t>Библиотекарь предлагает учащимся познакомиться с текстом книги и подготовить к нему вопросы. Данное задание ориентировано на умения формулировать вопросы как основную движущую силу мышления. Ребят необходимо обращать к их собственной интеллектуальной энергии. Те, кто задаются вопросами умеют думать и стремятся к познанию. Уровень вопросов определяет уровень мышления. В этом случае можно использовать приём технологии РКМЧП «Тонких» и «Толстых» вопросов». Если использовать приём на стадии вызова, то это будут вопросы, на которые ребята хотели бы получить ответы при прочтении книги. На стадии осмысления содержания книги приём служит для активной фиксации вопросов по ходу чтения; при рефлексии – для демонстрации понимания прочитанного. </a:t>
            </a:r>
          </a:p>
          <a:p>
            <a:pPr marL="0" indent="0" algn="just">
              <a:buNone/>
            </a:pPr>
            <a:r>
              <a:rPr lang="ru-RU" sz="1100" dirty="0" smtClean="0">
                <a:latin typeface="Times New Roman" pitchFamily="18" charset="0"/>
                <a:cs typeface="Times New Roman" pitchFamily="18" charset="0"/>
              </a:rPr>
              <a:t>Примеры «Тонких вопросов»: Кто? Что? Когда? Как?  Может?</a:t>
            </a:r>
          </a:p>
          <a:p>
            <a:pPr marL="0" indent="0" algn="just">
              <a:buNone/>
            </a:pPr>
            <a:r>
              <a:rPr lang="ru-RU" sz="1100" dirty="0" smtClean="0">
                <a:latin typeface="Times New Roman" pitchFamily="18" charset="0"/>
                <a:cs typeface="Times New Roman" pitchFamily="18" charset="0"/>
              </a:rPr>
              <a:t>«Толстые» вопросы: «Объясните, почему?», «В чём различие?», «Что, если?». </a:t>
            </a:r>
          </a:p>
          <a:p>
            <a:pPr marL="0" indent="0" algn="just">
              <a:buNone/>
            </a:pPr>
            <a:r>
              <a:rPr lang="ru-RU" sz="1100" dirty="0" smtClean="0">
                <a:latin typeface="Times New Roman" pitchFamily="18" charset="0"/>
                <a:cs typeface="Times New Roman" pitchFamily="18" charset="0"/>
              </a:rPr>
              <a:t>Итогом работы станет перечень наиболее удачных вопросов к тексту, который можно разместить в конце книги.</a:t>
            </a:r>
            <a:endParaRPr lang="ru-RU" sz="1100" dirty="0">
              <a:latin typeface="Times New Roman" pitchFamily="18" charset="0"/>
              <a:cs typeface="Times New Roman" pitchFamily="18" charset="0"/>
            </a:endParaRPr>
          </a:p>
        </p:txBody>
      </p:sp>
      <p:sp>
        <p:nvSpPr>
          <p:cNvPr id="6" name="Прямоугольник 5"/>
          <p:cNvSpPr/>
          <p:nvPr/>
        </p:nvSpPr>
        <p:spPr>
          <a:xfrm>
            <a:off x="467544" y="5373216"/>
            <a:ext cx="4032448" cy="707886"/>
          </a:xfrm>
          <a:prstGeom prst="rect">
            <a:avLst/>
          </a:prstGeom>
        </p:spPr>
        <p:txBody>
          <a:bodyPr wrap="square">
            <a:spAutoFit/>
          </a:bodyPr>
          <a:lstStyle/>
          <a:p>
            <a:r>
              <a:rPr lang="ru-RU" sz="1000" dirty="0">
                <a:latin typeface="Times New Roman" pitchFamily="18" charset="0"/>
                <a:cs typeface="Times New Roman" pitchFamily="18" charset="0"/>
              </a:rPr>
              <a:t>Гийен, </a:t>
            </a:r>
            <a:r>
              <a:rPr lang="ru-RU" sz="1000" dirty="0" smtClean="0">
                <a:latin typeface="Times New Roman" pitchFamily="18" charset="0"/>
                <a:cs typeface="Times New Roman" pitchFamily="18" charset="0"/>
              </a:rPr>
              <a:t>Шарлотта. Что </a:t>
            </a:r>
            <a:r>
              <a:rPr lang="ru-RU" sz="1000" dirty="0">
                <a:latin typeface="Times New Roman" pitchFamily="18" charset="0"/>
                <a:cs typeface="Times New Roman" pitchFamily="18" charset="0"/>
              </a:rPr>
              <a:t>скрыто под асфальтом? / Шарлотта </a:t>
            </a:r>
            <a:r>
              <a:rPr lang="ru-RU" sz="1000" dirty="0" smtClean="0">
                <a:latin typeface="Times New Roman" pitchFamily="18" charset="0"/>
                <a:cs typeface="Times New Roman" pitchFamily="18" charset="0"/>
              </a:rPr>
              <a:t>Гийен; </a:t>
            </a:r>
            <a:r>
              <a:rPr lang="ru-RU" sz="1000" dirty="0">
                <a:latin typeface="Times New Roman" pitchFamily="18" charset="0"/>
                <a:cs typeface="Times New Roman" pitchFamily="18" charset="0"/>
              </a:rPr>
              <a:t>[художник] Юваль Зоммер. - </a:t>
            </a:r>
            <a:r>
              <a:rPr lang="ru-RU" sz="1000" dirty="0" smtClean="0">
                <a:latin typeface="Times New Roman" pitchFamily="18" charset="0"/>
                <a:cs typeface="Times New Roman" pitchFamily="18" charset="0"/>
              </a:rPr>
              <a:t>Москва: </a:t>
            </a:r>
            <a:r>
              <a:rPr lang="ru-RU" sz="1000" dirty="0">
                <a:latin typeface="Times New Roman" pitchFamily="18" charset="0"/>
                <a:cs typeface="Times New Roman" pitchFamily="18" charset="0"/>
              </a:rPr>
              <a:t>Контэнт, 2020. - 22 с</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цв. ил. - (Книга-раскладушка для детей и взрослых). </a:t>
            </a:r>
            <a:r>
              <a:rPr lang="ru-RU" sz="1000" dirty="0" smtClean="0">
                <a:latin typeface="Times New Roman" pitchFamily="18" charset="0"/>
                <a:cs typeface="Times New Roman" pitchFamily="18" charset="0"/>
              </a:rPr>
              <a:t>– Текст: Непосредственный</a:t>
            </a:r>
            <a:endParaRPr lang="ru-RU" sz="10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10" t="2166" r="14302" b="4174"/>
          <a:stretch/>
        </p:blipFill>
        <p:spPr bwMode="auto">
          <a:xfrm>
            <a:off x="755576" y="1988841"/>
            <a:ext cx="2664296" cy="336480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231" y="4419136"/>
            <a:ext cx="951453" cy="95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01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fontScale="92500" lnSpcReduction="10000"/>
          </a:bodyPr>
          <a:lstStyle/>
          <a:p>
            <a:pPr marL="0" indent="0" algn="ctr">
              <a:buNone/>
            </a:pPr>
            <a:r>
              <a:rPr lang="ru-RU" sz="2400" dirty="0">
                <a:latin typeface="Times New Roman" pitchFamily="18" charset="0"/>
                <a:cs typeface="Times New Roman" pitchFamily="18" charset="0"/>
              </a:rPr>
              <a:t>Книга в </a:t>
            </a:r>
            <a:r>
              <a:rPr lang="ru-RU" sz="2400" dirty="0" smtClean="0">
                <a:latin typeface="Times New Roman" pitchFamily="18" charset="0"/>
                <a:cs typeface="Times New Roman" pitchFamily="18" charset="0"/>
              </a:rPr>
              <a:t>открытке</a:t>
            </a:r>
          </a:p>
          <a:p>
            <a:pPr marL="0" indent="0" algn="ctr">
              <a:buNone/>
            </a:pPr>
            <a:endParaRPr lang="ru-RU" sz="2200" dirty="0">
              <a:latin typeface="Times New Roman" pitchFamily="18" charset="0"/>
              <a:cs typeface="Times New Roman" pitchFamily="18" charset="0"/>
            </a:endParaRPr>
          </a:p>
          <a:p>
            <a:pPr marL="0" indent="0" algn="ctr">
              <a:buNone/>
            </a:pPr>
            <a:endParaRPr lang="ru-RU" sz="2200" dirty="0" smtClean="0">
              <a:latin typeface="Times New Roman" pitchFamily="18" charset="0"/>
              <a:cs typeface="Times New Roman" pitchFamily="18" charset="0"/>
            </a:endParaRPr>
          </a:p>
          <a:p>
            <a:pPr marL="0" indent="0" algn="ctr">
              <a:buNone/>
            </a:pPr>
            <a:endParaRPr lang="ru-RU" sz="2200" dirty="0">
              <a:latin typeface="Times New Roman" pitchFamily="18" charset="0"/>
              <a:cs typeface="Times New Roman" pitchFamily="18" charset="0"/>
            </a:endParaRPr>
          </a:p>
          <a:p>
            <a:pPr marL="0" indent="0" algn="ctr">
              <a:buNone/>
            </a:pPr>
            <a:endParaRPr lang="ru-RU" sz="2200" dirty="0" smtClean="0">
              <a:latin typeface="Times New Roman" pitchFamily="18" charset="0"/>
              <a:cs typeface="Times New Roman" pitchFamily="18" charset="0"/>
            </a:endParaRPr>
          </a:p>
          <a:p>
            <a:pPr marL="0" indent="0" algn="ctr">
              <a:buNone/>
            </a:pPr>
            <a:endParaRPr lang="ru-RU" sz="2200" dirty="0">
              <a:latin typeface="Times New Roman" pitchFamily="18" charset="0"/>
              <a:cs typeface="Times New Roman" pitchFamily="18" charset="0"/>
            </a:endParaRPr>
          </a:p>
          <a:p>
            <a:pPr marL="0" indent="0" algn="ctr">
              <a:buNone/>
            </a:pPr>
            <a:endParaRPr lang="ru-RU" sz="2200" dirty="0" smtClean="0">
              <a:latin typeface="Times New Roman" pitchFamily="18" charset="0"/>
              <a:cs typeface="Times New Roman" pitchFamily="18" charset="0"/>
            </a:endParaRPr>
          </a:p>
          <a:p>
            <a:pPr marL="0" indent="0" algn="ctr">
              <a:buNone/>
            </a:pPr>
            <a:endParaRPr lang="ru-RU" sz="2200" dirty="0">
              <a:latin typeface="Times New Roman" pitchFamily="18" charset="0"/>
              <a:cs typeface="Times New Roman" pitchFamily="18" charset="0"/>
            </a:endParaRPr>
          </a:p>
          <a:p>
            <a:pPr marL="0" indent="0" algn="ctr">
              <a:buNone/>
            </a:pPr>
            <a:endParaRPr lang="ru-RU" sz="2200" dirty="0" smtClean="0">
              <a:latin typeface="Times New Roman" pitchFamily="18" charset="0"/>
              <a:cs typeface="Times New Roman" pitchFamily="18" charset="0"/>
            </a:endParaRPr>
          </a:p>
          <a:p>
            <a:pPr marL="0" indent="0" algn="ctr">
              <a:buNone/>
            </a:pPr>
            <a:endParaRPr lang="ru-RU" sz="2200" dirty="0">
              <a:latin typeface="Times New Roman" pitchFamily="18" charset="0"/>
              <a:cs typeface="Times New Roman" pitchFamily="18" charset="0"/>
            </a:endParaRPr>
          </a:p>
          <a:p>
            <a:pPr marL="0" indent="0">
              <a:buNone/>
            </a:pPr>
            <a:endParaRPr lang="ru-RU" sz="1100" dirty="0" smtClean="0">
              <a:latin typeface="Times New Roman" pitchFamily="18" charset="0"/>
              <a:cs typeface="Times New Roman" pitchFamily="18" charset="0"/>
            </a:endParaRPr>
          </a:p>
          <a:p>
            <a:pPr marL="0" indent="0">
              <a:buNone/>
            </a:pPr>
            <a:endParaRPr lang="ru-RU" sz="1100" dirty="0" smtClean="0">
              <a:latin typeface="Times New Roman" pitchFamily="18" charset="0"/>
              <a:cs typeface="Times New Roman" pitchFamily="18" charset="0"/>
            </a:endParaRPr>
          </a:p>
          <a:p>
            <a:pPr marL="0" indent="0">
              <a:buNone/>
            </a:pPr>
            <a:endParaRPr lang="ru-RU" sz="1100" dirty="0">
              <a:latin typeface="Times New Roman" pitchFamily="18" charset="0"/>
              <a:cs typeface="Times New Roman" pitchFamily="18" charset="0"/>
            </a:endParaRPr>
          </a:p>
          <a:p>
            <a:pPr marL="0" indent="0">
              <a:buNone/>
            </a:pPr>
            <a:r>
              <a:rPr lang="ru-RU" sz="1100" dirty="0" smtClean="0">
                <a:latin typeface="Times New Roman" pitchFamily="18" charset="0"/>
                <a:cs typeface="Times New Roman" pitchFamily="18" charset="0"/>
              </a:rPr>
              <a:t>Гийен, Шарлотта. Что </a:t>
            </a:r>
            <a:r>
              <a:rPr lang="ru-RU" sz="1100" dirty="0">
                <a:latin typeface="Times New Roman" pitchFamily="18" charset="0"/>
                <a:cs typeface="Times New Roman" pitchFamily="18" charset="0"/>
              </a:rPr>
              <a:t>скрыто за облаками? / Шарлотта </a:t>
            </a:r>
            <a:r>
              <a:rPr lang="ru-RU" sz="1100" dirty="0" smtClean="0">
                <a:latin typeface="Times New Roman" pitchFamily="18" charset="0"/>
                <a:cs typeface="Times New Roman" pitchFamily="18" charset="0"/>
              </a:rPr>
              <a:t>Гийен; </a:t>
            </a:r>
            <a:r>
              <a:rPr lang="ru-RU" sz="1100" dirty="0">
                <a:latin typeface="Times New Roman" pitchFamily="18" charset="0"/>
                <a:cs typeface="Times New Roman" pitchFamily="18" charset="0"/>
              </a:rPr>
              <a:t>[художник] Юваль Зоммер. - </a:t>
            </a:r>
            <a:r>
              <a:rPr lang="ru-RU" sz="1100" dirty="0" smtClean="0">
                <a:latin typeface="Times New Roman" pitchFamily="18" charset="0"/>
                <a:cs typeface="Times New Roman" pitchFamily="18" charset="0"/>
              </a:rPr>
              <a:t>Москва: </a:t>
            </a:r>
            <a:r>
              <a:rPr lang="ru-RU" sz="1100" dirty="0">
                <a:latin typeface="Times New Roman" pitchFamily="18" charset="0"/>
                <a:cs typeface="Times New Roman" pitchFamily="18" charset="0"/>
              </a:rPr>
              <a:t>Контэнт, 2020. - 22 с</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цв. ил. - (Книга-раскладушка для детей и взрослых). </a:t>
            </a:r>
            <a:r>
              <a:rPr lang="ru-RU" sz="1100" dirty="0" smtClean="0">
                <a:latin typeface="Times New Roman" pitchFamily="18" charset="0"/>
                <a:cs typeface="Times New Roman" pitchFamily="18" charset="0"/>
              </a:rPr>
              <a:t>– Текст: Непосредственный</a:t>
            </a:r>
            <a:endParaRPr lang="ru-RU" sz="1100" dirty="0">
              <a:latin typeface="Times New Roman" pitchFamily="18" charset="0"/>
              <a:cs typeface="Times New Roman" pitchFamily="18" charset="0"/>
            </a:endParaRPr>
          </a:p>
        </p:txBody>
      </p:sp>
      <p:sp>
        <p:nvSpPr>
          <p:cNvPr id="4" name="Объект 3"/>
          <p:cNvSpPr>
            <a:spLocks noGrp="1"/>
          </p:cNvSpPr>
          <p:nvPr>
            <p:ph sz="half" idx="2"/>
          </p:nvPr>
        </p:nvSpPr>
        <p:spPr>
          <a:solidFill>
            <a:schemeClr val="bg2"/>
          </a:solidFill>
          <a:ln>
            <a:solidFill>
              <a:schemeClr val="tx1"/>
            </a:solidFill>
          </a:ln>
        </p:spPr>
        <p:txBody>
          <a:bodyPr>
            <a:normAutofit fontScale="92500" lnSpcReduction="10000"/>
          </a:bodyPr>
          <a:lstStyle/>
          <a:p>
            <a:pPr algn="just"/>
            <a:endParaRPr lang="ru-RU" sz="1100" dirty="0" smtClean="0">
              <a:latin typeface="Times New Roman" pitchFamily="18" charset="0"/>
              <a:cs typeface="Times New Roman" pitchFamily="18" charset="0"/>
            </a:endParaRPr>
          </a:p>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Огромная книга-игрушка для младших школьников и больших исследователей. Её страницы занимают половину комнаты. Книга показывает, как устроена атмосфера Земли, её озоновый слой, галактики и вся Солнечная система: планеты, звёзды, туманности и всё, что с ними связано. </a:t>
            </a:r>
          </a:p>
          <a:p>
            <a:pPr algn="just"/>
            <a:r>
              <a:rPr lang="ru-RU" sz="1100" u="sng" dirty="0">
                <a:latin typeface="Times New Roman" pitchFamily="18" charset="0"/>
                <a:cs typeface="Times New Roman" pitchFamily="18" charset="0"/>
              </a:rPr>
              <a:t>Инструкция по </a:t>
            </a:r>
            <a:r>
              <a:rPr lang="ru-RU" sz="1100" u="sng" dirty="0" smtClean="0">
                <a:latin typeface="Times New Roman" pitchFamily="18" charset="0"/>
                <a:cs typeface="Times New Roman" pitchFamily="18" charset="0"/>
              </a:rPr>
              <a:t>применению</a:t>
            </a:r>
          </a:p>
          <a:p>
            <a:pPr marL="0" indent="0" algn="just">
              <a:buNone/>
            </a:pPr>
            <a:r>
              <a:rPr lang="ru-RU" sz="1100" dirty="0" smtClean="0">
                <a:latin typeface="Times New Roman" pitchFamily="18" charset="0"/>
                <a:cs typeface="Times New Roman" pitchFamily="18" charset="0"/>
              </a:rPr>
              <a:t>В текст книги включено большое количество специальных терминов, с которыми младшие школьники ещё не знакомы, поэтому целесообразно будет организовать работу по созданию «толкового словарика» к книге. Книжный текст уже разбит  на небольшие части, с которыми ребятам будет удобно работать.  Но сначала происходит общее знакомство с книгой, чтение с остановками вслух,  лишь затем в группах ребята возвращаются к части своего текста (они заранее распечатаны на отдельных листах), вычленяют незнакомые термины, находят их толкование в словарях и составляют новый (авторский) словарик. Затем происходит общая работа по сбору единого словарика, он может быть иллюстрированным.</a:t>
            </a:r>
          </a:p>
          <a:p>
            <a:pPr marL="0" indent="0" algn="just">
              <a:buNone/>
            </a:pPr>
            <a:r>
              <a:rPr lang="ru-RU" sz="1100" dirty="0" smtClean="0">
                <a:latin typeface="Times New Roman" pitchFamily="18" charset="0"/>
                <a:cs typeface="Times New Roman" pitchFamily="18" charset="0"/>
              </a:rPr>
              <a:t>Вот некоторые термины из книги, которые должны быть включены в словарик: атмосфера, галактика, комета, метеорит, обсерватория,  </a:t>
            </a:r>
            <a:r>
              <a:rPr lang="ru-RU" sz="1100" dirty="0">
                <a:latin typeface="Times New Roman" pitchFamily="18" charset="0"/>
                <a:cs typeface="Times New Roman" pitchFamily="18" charset="0"/>
              </a:rPr>
              <a:t>о</a:t>
            </a:r>
            <a:r>
              <a:rPr lang="ru-RU" sz="1100" dirty="0" smtClean="0">
                <a:latin typeface="Times New Roman" pitchFamily="18" charset="0"/>
                <a:cs typeface="Times New Roman" pitchFamily="18" charset="0"/>
              </a:rPr>
              <a:t>зоновый слой, планета, спутник, стратосфера, туманность  и т.д.  </a:t>
            </a:r>
          </a:p>
          <a:p>
            <a:pPr marL="0" indent="0" algn="just">
              <a:buNone/>
            </a:pPr>
            <a:r>
              <a:rPr lang="ru-RU" sz="1100" dirty="0" smtClean="0">
                <a:latin typeface="Times New Roman" pitchFamily="18" charset="0"/>
                <a:cs typeface="Times New Roman" pitchFamily="18" charset="0"/>
              </a:rPr>
              <a:t>На обратную сторону обложки книги можно вклеить красивый кармашек и вставить в него словарик.</a:t>
            </a:r>
          </a:p>
          <a:p>
            <a:pPr marL="0" indent="0" algn="just">
              <a:buNone/>
            </a:pPr>
            <a:r>
              <a:rPr lang="ru-RU" sz="1100" dirty="0" smtClean="0">
                <a:latin typeface="Times New Roman" pitchFamily="18" charset="0"/>
                <a:cs typeface="Times New Roman" pitchFamily="18" charset="0"/>
              </a:rPr>
              <a:t>Результатом такой работы станет развитие информационных умений, а также компетенций, связанных с функциональной читательской грамотностью.</a:t>
            </a:r>
            <a:endParaRPr lang="ru-RU" sz="1100" dirty="0">
              <a:latin typeface="Times New Roman" pitchFamily="18" charset="0"/>
              <a:cs typeface="Times New Roman" pitchFamily="18" charset="0"/>
            </a:endParaRPr>
          </a:p>
          <a:p>
            <a:pPr marL="0" indent="0">
              <a:buNone/>
            </a:pPr>
            <a:endParaRPr lang="ru-RU" sz="1100" dirty="0" smtClean="0">
              <a:latin typeface="Times New Roman" pitchFamily="18" charset="0"/>
              <a:cs typeface="Times New Roman" pitchFamily="18" charset="0"/>
            </a:endParaRPr>
          </a:p>
          <a:p>
            <a:endParaRPr lang="ru-RU" sz="1100" dirty="0">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96" t="6026" r="19168" b="11182"/>
          <a:stretch/>
        </p:blipFill>
        <p:spPr bwMode="auto">
          <a:xfrm>
            <a:off x="773931" y="2007913"/>
            <a:ext cx="2615713" cy="338312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365104"/>
            <a:ext cx="1054982" cy="105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9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solidFill>
            <a:schemeClr val="bg2"/>
          </a:solidFill>
          <a:ln>
            <a:solidFill>
              <a:schemeClr val="tx1"/>
            </a:solidFill>
          </a:ln>
        </p:spPr>
        <p:txBody>
          <a:bodyPr>
            <a:normAutofit fontScale="92500"/>
          </a:bodyPr>
          <a:lstStyle/>
          <a:p>
            <a:pPr marL="0" indent="0" algn="ctr">
              <a:buNone/>
            </a:pPr>
            <a:r>
              <a:rPr lang="ru-RU" sz="2400" dirty="0" smtClean="0">
                <a:latin typeface="Times New Roman" pitchFamily="18" charset="0"/>
                <a:cs typeface="Times New Roman" pitchFamily="18" charset="0"/>
              </a:rPr>
              <a:t>Книга в открытке</a:t>
            </a:r>
            <a:endParaRPr lang="ru-RU" sz="2400" dirty="0">
              <a:latin typeface="Times New Roman" pitchFamily="18" charset="0"/>
              <a:cs typeface="Times New Roman" pitchFamily="18" charset="0"/>
            </a:endParaRPr>
          </a:p>
        </p:txBody>
      </p:sp>
      <p:sp>
        <p:nvSpPr>
          <p:cNvPr id="6" name="Объект 5"/>
          <p:cNvSpPr>
            <a:spLocks noGrp="1"/>
          </p:cNvSpPr>
          <p:nvPr>
            <p:ph sz="half" idx="2"/>
          </p:nvPr>
        </p:nvSpPr>
        <p:spPr>
          <a:solidFill>
            <a:schemeClr val="bg2"/>
          </a:solidFill>
          <a:ln>
            <a:solidFill>
              <a:schemeClr val="tx1"/>
            </a:solidFill>
          </a:ln>
        </p:spPr>
        <p:txBody>
          <a:bodyPr>
            <a:normAutofit fontScale="92500"/>
          </a:bodyPr>
          <a:lstStyle/>
          <a:p>
            <a:pPr algn="just"/>
            <a:endParaRPr lang="ru-RU" sz="1100" dirty="0" smtClean="0">
              <a:latin typeface="Times New Roman" pitchFamily="18" charset="0"/>
              <a:cs typeface="Times New Roman" pitchFamily="18" charset="0"/>
            </a:endParaRPr>
          </a:p>
          <a:p>
            <a:pPr algn="just"/>
            <a:r>
              <a:rPr lang="ru-RU" sz="1100" u="sng" dirty="0" smtClean="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Река – это истории: весёлые и серьёзные, добрые и жестокие, лиричные и обыденные, знаменательные и рядовые. У каждой реки много своих историй. Их можно рассказывать друг другу и хранить в памяти.</a:t>
            </a:r>
          </a:p>
          <a:p>
            <a:pPr algn="just"/>
            <a:r>
              <a:rPr lang="ru-RU" sz="1100" u="sng" dirty="0" smtClean="0">
                <a:latin typeface="Times New Roman" pitchFamily="18" charset="0"/>
                <a:cs typeface="Times New Roman" pitchFamily="18" charset="0"/>
              </a:rPr>
              <a:t>Инструкция по применению </a:t>
            </a:r>
          </a:p>
          <a:p>
            <a:pPr marL="0" indent="0" algn="just">
              <a:buNone/>
            </a:pPr>
            <a:r>
              <a:rPr lang="ru-RU" sz="1100" dirty="0" smtClean="0">
                <a:latin typeface="Times New Roman" pitchFamily="18" charset="0"/>
                <a:cs typeface="Times New Roman" pitchFamily="18" charset="0"/>
              </a:rPr>
              <a:t>Библиотекарь представляет книгу, зачитывает вслух текст на первой странице. Класс делится на группы по 3-4  человека. Каждой группе выдаётся чек-лист, на работу с которым отводится 20 минут. Затем идёт сборка получившихся материалов и их публичная презентация. Каждое задание начинается словами: «Река, расскажи нам про себя!». Задания могут быть такими. </a:t>
            </a:r>
          </a:p>
          <a:p>
            <a:pPr algn="just">
              <a:buFontTx/>
              <a:buChar char="-"/>
            </a:pPr>
            <a:r>
              <a:rPr lang="ru-RU" sz="1100" dirty="0" smtClean="0">
                <a:latin typeface="Times New Roman" pitchFamily="18" charset="0"/>
                <a:cs typeface="Times New Roman" pitchFamily="18" charset="0"/>
              </a:rPr>
              <a:t>Нарисуйте образ реки как образ дома.</a:t>
            </a:r>
          </a:p>
          <a:p>
            <a:pPr algn="just">
              <a:buFontTx/>
              <a:buChar char="-"/>
            </a:pPr>
            <a:r>
              <a:rPr lang="ru-RU" sz="1100" dirty="0" smtClean="0">
                <a:latin typeface="Times New Roman" pitchFamily="18" charset="0"/>
                <a:cs typeface="Times New Roman" pitchFamily="18" charset="0"/>
              </a:rPr>
              <a:t>Создай карту-схему « Река – это жизненная сила».</a:t>
            </a:r>
          </a:p>
          <a:p>
            <a:pPr algn="just">
              <a:buFontTx/>
              <a:buChar char="-"/>
            </a:pPr>
            <a:r>
              <a:rPr lang="ru-RU" sz="1100" dirty="0" smtClean="0">
                <a:latin typeface="Times New Roman" pitchFamily="18" charset="0"/>
                <a:cs typeface="Times New Roman" pitchFamily="18" charset="0"/>
              </a:rPr>
              <a:t>Составьте глоссарий по теме «Река - это название местности».</a:t>
            </a:r>
          </a:p>
          <a:p>
            <a:pPr algn="just">
              <a:buFontTx/>
              <a:buChar char="-"/>
            </a:pPr>
            <a:r>
              <a:rPr lang="ru-RU" sz="1100" dirty="0" smtClean="0">
                <a:latin typeface="Times New Roman" pitchFamily="18" charset="0"/>
                <a:cs typeface="Times New Roman" pitchFamily="18" charset="0"/>
              </a:rPr>
              <a:t>Нарисуйте комикс «Река – это место встречи».</a:t>
            </a:r>
          </a:p>
          <a:p>
            <a:pPr algn="just">
              <a:buFontTx/>
              <a:buChar char="-"/>
            </a:pPr>
            <a:r>
              <a:rPr lang="ru-RU" sz="1100" dirty="0" smtClean="0">
                <a:latin typeface="Times New Roman" pitchFamily="18" charset="0"/>
                <a:cs typeface="Times New Roman" pitchFamily="18" charset="0"/>
              </a:rPr>
              <a:t>Придумайте ассоциативный ряд по теме  «Река – это загадка».</a:t>
            </a:r>
          </a:p>
          <a:p>
            <a:pPr algn="just">
              <a:buFontTx/>
              <a:buChar char="-"/>
            </a:pPr>
            <a:r>
              <a:rPr lang="ru-RU" sz="1100" dirty="0" smtClean="0">
                <a:latin typeface="Times New Roman" pitchFamily="18" charset="0"/>
                <a:cs typeface="Times New Roman" pitchFamily="18" charset="0"/>
              </a:rPr>
              <a:t>Создайте  раскраску «Река – это путь».</a:t>
            </a:r>
          </a:p>
          <a:p>
            <a:pPr marL="0" indent="0" algn="just">
              <a:buNone/>
            </a:pPr>
            <a:r>
              <a:rPr lang="ru-RU" sz="1100" dirty="0" smtClean="0">
                <a:latin typeface="Times New Roman" pitchFamily="18" charset="0"/>
                <a:cs typeface="Times New Roman" pitchFamily="18" charset="0"/>
              </a:rPr>
              <a:t>Во время презентации каждого выполненного задания происходит его сравнение с вариантом текста в книге и обсуждение моментов схожести и различия. Происходит обобщение, полученные материалы вкладываются в книгу как тексты, дополняющие её.</a:t>
            </a:r>
            <a:endParaRPr lang="ru-RU" sz="11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21561"/>
            <a:ext cx="2927988" cy="303563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57162" y="5446177"/>
            <a:ext cx="4054840" cy="553998"/>
          </a:xfrm>
          <a:prstGeom prst="rect">
            <a:avLst/>
          </a:prstGeom>
        </p:spPr>
        <p:txBody>
          <a:bodyPr wrap="square">
            <a:spAutoFit/>
          </a:bodyPr>
          <a:lstStyle/>
          <a:p>
            <a:r>
              <a:rPr lang="ru-RU" sz="1000" dirty="0">
                <a:latin typeface="Times New Roman" pitchFamily="18" charset="0"/>
                <a:cs typeface="Times New Roman" pitchFamily="18" charset="0"/>
              </a:rPr>
              <a:t>Вайценавичене, Моника. </a:t>
            </a:r>
            <a:r>
              <a:rPr lang="ru-RU" sz="1000" dirty="0" smtClean="0">
                <a:latin typeface="Times New Roman" pitchFamily="18" charset="0"/>
                <a:cs typeface="Times New Roman" pitchFamily="18" charset="0"/>
              </a:rPr>
              <a:t>Что </a:t>
            </a:r>
            <a:r>
              <a:rPr lang="ru-RU" sz="1000" dirty="0">
                <a:latin typeface="Times New Roman" pitchFamily="18" charset="0"/>
                <a:cs typeface="Times New Roman" pitchFamily="18" charset="0"/>
              </a:rPr>
              <a:t>такое река? / Моника </a:t>
            </a:r>
            <a:r>
              <a:rPr lang="ru-RU" sz="1000" dirty="0" smtClean="0">
                <a:latin typeface="Times New Roman" pitchFamily="18" charset="0"/>
                <a:cs typeface="Times New Roman" pitchFamily="18" charset="0"/>
              </a:rPr>
              <a:t>Вайценавичене; </a:t>
            </a:r>
            <a:r>
              <a:rPr lang="ru-RU" sz="1000" dirty="0">
                <a:latin typeface="Times New Roman" pitchFamily="18" charset="0"/>
                <a:cs typeface="Times New Roman" pitchFamily="18" charset="0"/>
              </a:rPr>
              <a:t>перевод со шведского Ольги Костанды. - </a:t>
            </a:r>
            <a:r>
              <a:rPr lang="ru-RU" sz="1000" dirty="0" smtClean="0">
                <a:latin typeface="Times New Roman" pitchFamily="18" charset="0"/>
                <a:cs typeface="Times New Roman" pitchFamily="18" charset="0"/>
              </a:rPr>
              <a:t>Москва: </a:t>
            </a:r>
            <a:r>
              <a:rPr lang="ru-RU" sz="1000" dirty="0">
                <a:latin typeface="Times New Roman" pitchFamily="18" charset="0"/>
                <a:cs typeface="Times New Roman" pitchFamily="18" charset="0"/>
              </a:rPr>
              <a:t>Самокат, 2019. - 48 с</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ил</a:t>
            </a:r>
            <a:r>
              <a:rPr lang="ru-RU" sz="1000" dirty="0" smtClean="0">
                <a:latin typeface="Times New Roman" pitchFamily="18" charset="0"/>
                <a:cs typeface="Times New Roman" pitchFamily="18" charset="0"/>
              </a:rPr>
              <a:t>.- Текст: Непосредственный.</a:t>
            </a:r>
            <a:endParaRPr lang="ru-RU" sz="1000" dirty="0">
              <a:latin typeface="Times New Roman" pitchFamily="18" charset="0"/>
              <a:cs typeface="Times New Roman" pitchFamily="18" charset="0"/>
            </a:endParaRPr>
          </a:p>
        </p:txBody>
      </p:sp>
      <p:pic>
        <p:nvPicPr>
          <p:cNvPr id="2051" name="Picture 3"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556" y="4343575"/>
            <a:ext cx="845771" cy="8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9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a:bodyPr>
          <a:lstStyle/>
          <a:p>
            <a:pPr marL="0" indent="0" algn="ctr">
              <a:buNone/>
            </a:pPr>
            <a:r>
              <a:rPr lang="ru-RU" sz="2200" dirty="0" smtClean="0">
                <a:latin typeface="Times New Roman" pitchFamily="18" charset="0"/>
                <a:cs typeface="Times New Roman" pitchFamily="18" charset="0"/>
              </a:rPr>
              <a:t>Книга в открытке</a:t>
            </a:r>
          </a:p>
          <a:p>
            <a:pPr marL="0" indent="0" algn="ctr">
              <a:buNone/>
            </a:pPr>
            <a:endParaRPr lang="ru-RU" sz="22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r>
              <a:rPr lang="ru-RU" sz="1000" dirty="0" smtClean="0">
                <a:latin typeface="Times New Roman" pitchFamily="18" charset="0"/>
                <a:cs typeface="Times New Roman" pitchFamily="18" charset="0"/>
              </a:rPr>
              <a:t>Кармайкл</a:t>
            </a:r>
            <a:r>
              <a:rPr lang="ru-RU" sz="1000" dirty="0">
                <a:latin typeface="Times New Roman" pitchFamily="18" charset="0"/>
                <a:cs typeface="Times New Roman" pitchFamily="18" charset="0"/>
              </a:rPr>
              <a:t>, Линдси. </a:t>
            </a:r>
            <a:r>
              <a:rPr lang="ru-RU" sz="1000" dirty="0" smtClean="0">
                <a:latin typeface="Times New Roman" pitchFamily="18" charset="0"/>
                <a:cs typeface="Times New Roman" pitchFamily="18" charset="0"/>
              </a:rPr>
              <a:t>Тайга: </a:t>
            </a:r>
            <a:r>
              <a:rPr lang="ru-RU" sz="1000" dirty="0">
                <a:latin typeface="Times New Roman" pitchFamily="18" charset="0"/>
                <a:cs typeface="Times New Roman" pitchFamily="18" charset="0"/>
              </a:rPr>
              <a:t>один год из жизни крупнейшего наземного биома / Линдси </a:t>
            </a:r>
            <a:r>
              <a:rPr lang="ru-RU" sz="1000" dirty="0" smtClean="0">
                <a:latin typeface="Times New Roman" pitchFamily="18" charset="0"/>
                <a:cs typeface="Times New Roman" pitchFamily="18" charset="0"/>
              </a:rPr>
              <a:t>Кармайкл; </a:t>
            </a:r>
            <a:r>
              <a:rPr lang="ru-RU" sz="1000" dirty="0">
                <a:latin typeface="Times New Roman" pitchFamily="18" charset="0"/>
                <a:cs typeface="Times New Roman" pitchFamily="18" charset="0"/>
              </a:rPr>
              <a:t>[художник] Жозе </a:t>
            </a:r>
            <a:r>
              <a:rPr lang="ru-RU" sz="1000" dirty="0" smtClean="0">
                <a:latin typeface="Times New Roman" pitchFamily="18" charset="0"/>
                <a:cs typeface="Times New Roman" pitchFamily="18" charset="0"/>
              </a:rPr>
              <a:t>Бизайон; </a:t>
            </a:r>
            <a:r>
              <a:rPr lang="ru-RU" sz="1000" dirty="0">
                <a:latin typeface="Times New Roman" pitchFamily="18" charset="0"/>
                <a:cs typeface="Times New Roman" pitchFamily="18" charset="0"/>
              </a:rPr>
              <a:t>[переводчик Людмила Штандель]. - </a:t>
            </a:r>
            <a:r>
              <a:rPr lang="ru-RU" sz="1000" dirty="0" smtClean="0">
                <a:latin typeface="Times New Roman" pitchFamily="18" charset="0"/>
                <a:cs typeface="Times New Roman" pitchFamily="18" charset="0"/>
              </a:rPr>
              <a:t>Москва: </a:t>
            </a:r>
            <a:r>
              <a:rPr lang="ru-RU" sz="1000" dirty="0">
                <a:latin typeface="Times New Roman" pitchFamily="18" charset="0"/>
                <a:cs typeface="Times New Roman" pitchFamily="18" charset="0"/>
              </a:rPr>
              <a:t>Пешком в историю, 2020. - 48 с</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цв. ил. - (Мир вокруг нас). </a:t>
            </a:r>
            <a:r>
              <a:rPr lang="ru-RU" sz="1000" dirty="0" smtClean="0">
                <a:latin typeface="Times New Roman" pitchFamily="18" charset="0"/>
                <a:cs typeface="Times New Roman" pitchFamily="18" charset="0"/>
              </a:rPr>
              <a:t>– Текст: Непосредственный.</a:t>
            </a:r>
            <a:endParaRPr lang="ru-RU" sz="1000" dirty="0">
              <a:latin typeface="Times New Roman" pitchFamily="18" charset="0"/>
              <a:cs typeface="Times New Roman" pitchFamily="18" charset="0"/>
            </a:endParaRPr>
          </a:p>
        </p:txBody>
      </p:sp>
      <p:sp>
        <p:nvSpPr>
          <p:cNvPr id="4" name="Объект 3"/>
          <p:cNvSpPr>
            <a:spLocks noGrp="1"/>
          </p:cNvSpPr>
          <p:nvPr>
            <p:ph sz="half" idx="2"/>
          </p:nvPr>
        </p:nvSpPr>
        <p:spPr>
          <a:solidFill>
            <a:schemeClr val="bg2"/>
          </a:solidFill>
          <a:ln>
            <a:solidFill>
              <a:schemeClr val="tx1"/>
            </a:solidFill>
          </a:ln>
        </p:spPr>
        <p:txBody>
          <a:bodyPr>
            <a:normAutofit/>
          </a:bodyPr>
          <a:lstStyle/>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Путешествие длиною в год позволит читателям увидеть тайгу во всём её великолепии. Таёжные леса раскинулись вдоль северного полушария, и 60% процентов из них – находятся на территории России. Этот крупнейший на планете наземный бином охватывает 12 стран от Канады до Японии. В тайге не счесть уголков, где до сих пор не ступала нога человека – столь далеки они от цивилизации.</a:t>
            </a:r>
          </a:p>
          <a:p>
            <a:pPr algn="just"/>
            <a:r>
              <a:rPr lang="ru-RU" sz="1100" u="sng" dirty="0">
                <a:latin typeface="Times New Roman" pitchFamily="18" charset="0"/>
                <a:cs typeface="Times New Roman" pitchFamily="18" charset="0"/>
              </a:rPr>
              <a:t>Инструкция по </a:t>
            </a:r>
            <a:r>
              <a:rPr lang="ru-RU" sz="1100" u="sng" dirty="0" smtClean="0">
                <a:latin typeface="Times New Roman" pitchFamily="18" charset="0"/>
                <a:cs typeface="Times New Roman" pitchFamily="18" charset="0"/>
              </a:rPr>
              <a:t>применению</a:t>
            </a:r>
            <a:endParaRPr lang="ru-RU" sz="1100" u="sng" dirty="0">
              <a:latin typeface="Times New Roman" pitchFamily="18" charset="0"/>
              <a:cs typeface="Times New Roman" pitchFamily="18" charset="0"/>
            </a:endParaRPr>
          </a:p>
          <a:p>
            <a:pPr marL="0" indent="0" algn="just">
              <a:buNone/>
            </a:pPr>
            <a:r>
              <a:rPr lang="ru-RU" sz="1100" dirty="0" smtClean="0">
                <a:latin typeface="Times New Roman" pitchFamily="18" charset="0"/>
                <a:cs typeface="Times New Roman" pitchFamily="18" charset="0"/>
              </a:rPr>
              <a:t>С книгой «Тайга» можно организовать системную работу в 4 занятия. Каждое занятие может быть посвящено одному времени года в тайге, как это прописано в книге. Основой занятия станет приём громкое чтение с остановками. Библиотекарь перед чтением даёт ребятам задание – придумать сказочного героя (жителя тайги) и «вплести» его в книжный сюжет.  Читатели придумывают, кто и как может обитать: </a:t>
            </a:r>
          </a:p>
          <a:p>
            <a:pPr algn="just">
              <a:buFontTx/>
              <a:buChar char="-"/>
            </a:pPr>
            <a:r>
              <a:rPr lang="ru-RU" sz="1100" dirty="0">
                <a:latin typeface="Times New Roman" pitchFamily="18" charset="0"/>
                <a:cs typeface="Times New Roman" pitchFamily="18" charset="0"/>
              </a:rPr>
              <a:t>в</a:t>
            </a:r>
            <a:r>
              <a:rPr lang="ru-RU" sz="1100" dirty="0" smtClean="0">
                <a:latin typeface="Times New Roman" pitchFamily="18" charset="0"/>
                <a:cs typeface="Times New Roman" pitchFamily="18" charset="0"/>
              </a:rPr>
              <a:t> зимней  тайге  Норвегии;</a:t>
            </a:r>
          </a:p>
          <a:p>
            <a:pPr algn="just">
              <a:buFontTx/>
              <a:buChar char="-"/>
            </a:pPr>
            <a:r>
              <a:rPr lang="ru-RU" sz="1100" dirty="0" smtClean="0">
                <a:latin typeface="Times New Roman" pitchFamily="18" charset="0"/>
                <a:cs typeface="Times New Roman" pitchFamily="18" charset="0"/>
              </a:rPr>
              <a:t>весной в тайге Японии;</a:t>
            </a:r>
          </a:p>
          <a:p>
            <a:pPr algn="just">
              <a:buFontTx/>
              <a:buChar char="-"/>
            </a:pPr>
            <a:r>
              <a:rPr lang="ru-RU" sz="1100" dirty="0" smtClean="0">
                <a:latin typeface="Times New Roman" pitchFamily="18" charset="0"/>
                <a:cs typeface="Times New Roman" pitchFamily="18" charset="0"/>
              </a:rPr>
              <a:t>в летней тайге Канады;</a:t>
            </a:r>
          </a:p>
          <a:p>
            <a:pPr algn="just">
              <a:buFontTx/>
              <a:buChar char="-"/>
            </a:pPr>
            <a:r>
              <a:rPr lang="ru-RU" sz="1100" dirty="0" smtClean="0">
                <a:latin typeface="Times New Roman" pitchFamily="18" charset="0"/>
                <a:cs typeface="Times New Roman" pitchFamily="18" charset="0"/>
              </a:rPr>
              <a:t>осенью в тайге России.</a:t>
            </a:r>
          </a:p>
          <a:p>
            <a:pPr marL="0" indent="0" algn="just">
              <a:buNone/>
            </a:pPr>
            <a:r>
              <a:rPr lang="ru-RU" sz="1100" dirty="0" smtClean="0">
                <a:latin typeface="Times New Roman" pitchFamily="18" charset="0"/>
                <a:cs typeface="Times New Roman" pitchFamily="18" charset="0"/>
              </a:rPr>
              <a:t>Таких сказочных таёжных жителей будет уместно нарисовать на книжных закладках, которые затем вставляются в разделы текста. На закладках можно расположить краткую характеристику героя и его историю появления в тайге. </a:t>
            </a:r>
          </a:p>
          <a:p>
            <a:pPr marL="0" indent="0" algn="just">
              <a:buNone/>
            </a:pPr>
            <a:endParaRPr lang="ru-RU" sz="1100" dirty="0" smtClean="0">
              <a:latin typeface="Times New Roman" pitchFamily="18" charset="0"/>
              <a:cs typeface="Times New Roman" pitchFamily="18" charset="0"/>
            </a:endParaRPr>
          </a:p>
          <a:p>
            <a:pPr algn="just">
              <a:buFontTx/>
              <a:buChar char="-"/>
            </a:pPr>
            <a:endParaRPr lang="ru-RU" sz="1100" dirty="0">
              <a:latin typeface="Times New Roman" pitchFamily="18" charset="0"/>
              <a:cs typeface="Times New Roman" pitchFamily="18"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08" r="29589"/>
          <a:stretch/>
        </p:blipFill>
        <p:spPr bwMode="auto">
          <a:xfrm>
            <a:off x="755576" y="2033344"/>
            <a:ext cx="2564155" cy="31844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212292"/>
            <a:ext cx="1005458" cy="100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8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solidFill>
            <a:schemeClr val="bg2"/>
          </a:solidFill>
          <a:ln>
            <a:solidFill>
              <a:schemeClr val="tx1"/>
            </a:solidFill>
          </a:ln>
        </p:spPr>
        <p:txBody>
          <a:bodyPr>
            <a:normAutofit lnSpcReduction="10000"/>
          </a:bodyPr>
          <a:lstStyle/>
          <a:p>
            <a:pPr marL="0" indent="0" algn="ctr">
              <a:buNone/>
            </a:pPr>
            <a:r>
              <a:rPr lang="ru-RU" sz="2200" dirty="0">
                <a:latin typeface="Times New Roman" pitchFamily="18" charset="0"/>
                <a:cs typeface="Times New Roman" pitchFamily="18" charset="0"/>
              </a:rPr>
              <a:t>Книга в </a:t>
            </a:r>
            <a:r>
              <a:rPr lang="ru-RU" sz="2200" dirty="0" smtClean="0">
                <a:latin typeface="Times New Roman" pitchFamily="18" charset="0"/>
                <a:cs typeface="Times New Roman" pitchFamily="18" charset="0"/>
              </a:rPr>
              <a:t>открытке</a:t>
            </a:r>
          </a:p>
          <a:p>
            <a:pPr marL="0" indent="0" algn="ctr">
              <a:buNone/>
            </a:pPr>
            <a:endParaRPr lang="ru-RU" sz="2200" dirty="0">
              <a:latin typeface="Times New Roman" pitchFamily="18" charset="0"/>
              <a:cs typeface="Times New Roman" pitchFamily="18" charset="0"/>
            </a:endParaRPr>
          </a:p>
          <a:p>
            <a:pPr marL="0" indent="0" algn="ctr">
              <a:buNone/>
            </a:pPr>
            <a:endParaRPr lang="ru-RU" sz="2200" dirty="0" smtClean="0">
              <a:latin typeface="Times New Roman" pitchFamily="18" charset="0"/>
              <a:cs typeface="Times New Roman" pitchFamily="18" charset="0"/>
            </a:endParaRPr>
          </a:p>
          <a:p>
            <a:pPr marL="0" indent="0" algn="ctr">
              <a:buNone/>
            </a:pPr>
            <a:endParaRPr lang="ru-RU" sz="22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smtClean="0">
              <a:latin typeface="Times New Roman" pitchFamily="18" charset="0"/>
              <a:cs typeface="Times New Roman" pitchFamily="18" charset="0"/>
            </a:endParaRPr>
          </a:p>
          <a:p>
            <a:pPr marL="0" indent="0">
              <a:buNone/>
            </a:pPr>
            <a:endParaRPr lang="ru-RU" sz="1000" dirty="0">
              <a:latin typeface="Times New Roman" pitchFamily="18" charset="0"/>
              <a:cs typeface="Times New Roman" pitchFamily="18" charset="0"/>
            </a:endParaRPr>
          </a:p>
          <a:p>
            <a:pPr marL="0" indent="0">
              <a:buNone/>
            </a:pPr>
            <a:r>
              <a:rPr lang="ru-RU" sz="1000" dirty="0" smtClean="0">
                <a:latin typeface="Times New Roman" pitchFamily="18" charset="0"/>
                <a:cs typeface="Times New Roman" pitchFamily="18" charset="0"/>
              </a:rPr>
              <a:t>Вострадовская</a:t>
            </a:r>
            <a:r>
              <a:rPr lang="ru-RU" sz="1000" dirty="0">
                <a:latin typeface="Times New Roman" pitchFamily="18" charset="0"/>
                <a:cs typeface="Times New Roman" pitchFamily="18" charset="0"/>
              </a:rPr>
              <a:t>, Тереза. </a:t>
            </a:r>
            <a:r>
              <a:rPr lang="ru-RU" sz="1000" dirty="0" smtClean="0">
                <a:latin typeface="Times New Roman" pitchFamily="18" charset="0"/>
                <a:cs typeface="Times New Roman" pitchFamily="18" charset="0"/>
              </a:rPr>
              <a:t>Энциклопедия </a:t>
            </a:r>
            <a:r>
              <a:rPr lang="ru-RU" sz="1000" dirty="0">
                <a:latin typeface="Times New Roman" pitchFamily="18" charset="0"/>
                <a:cs typeface="Times New Roman" pitchFamily="18" charset="0"/>
              </a:rPr>
              <a:t>мышки: мир большой и маленький / Тереза </a:t>
            </a:r>
            <a:r>
              <a:rPr lang="ru-RU" sz="1000" dirty="0" smtClean="0">
                <a:latin typeface="Times New Roman" pitchFamily="18" charset="0"/>
                <a:cs typeface="Times New Roman" pitchFamily="18" charset="0"/>
              </a:rPr>
              <a:t>Вострадовская; </a:t>
            </a:r>
            <a:r>
              <a:rPr lang="ru-RU" sz="1000" dirty="0">
                <a:latin typeface="Times New Roman" pitchFamily="18" charset="0"/>
                <a:cs typeface="Times New Roman" pitchFamily="18" charset="0"/>
              </a:rPr>
              <a:t>[перевод с чешского Ксении Тименчик]. - </a:t>
            </a:r>
            <a:r>
              <a:rPr lang="ru-RU" sz="1000" dirty="0" smtClean="0">
                <a:latin typeface="Times New Roman" pitchFamily="18" charset="0"/>
                <a:cs typeface="Times New Roman" pitchFamily="18" charset="0"/>
              </a:rPr>
              <a:t>Москва: </a:t>
            </a:r>
            <a:r>
              <a:rPr lang="ru-RU" sz="1000" dirty="0">
                <a:latin typeface="Times New Roman" pitchFamily="18" charset="0"/>
                <a:cs typeface="Times New Roman" pitchFamily="18" charset="0"/>
              </a:rPr>
              <a:t>Самокат, 2020. - 57 с. : цв. ил. - </a:t>
            </a:r>
            <a:r>
              <a:rPr lang="ru-RU" sz="1000" dirty="0" smtClean="0">
                <a:latin typeface="Times New Roman" pitchFamily="18" charset="0"/>
                <a:cs typeface="Times New Roman" pitchFamily="18" charset="0"/>
              </a:rPr>
              <a:t> Текст: Непосредственный.</a:t>
            </a:r>
            <a:endParaRPr lang="ru-RU" sz="1000" dirty="0">
              <a:latin typeface="Times New Roman" pitchFamily="18" charset="0"/>
              <a:cs typeface="Times New Roman" pitchFamily="18" charset="0"/>
            </a:endParaRPr>
          </a:p>
        </p:txBody>
      </p:sp>
      <p:sp>
        <p:nvSpPr>
          <p:cNvPr id="4" name="Объект 3"/>
          <p:cNvSpPr>
            <a:spLocks noGrp="1"/>
          </p:cNvSpPr>
          <p:nvPr>
            <p:ph sz="half" idx="2"/>
          </p:nvPr>
        </p:nvSpPr>
        <p:spPr>
          <a:solidFill>
            <a:schemeClr val="bg2"/>
          </a:solidFill>
          <a:ln>
            <a:solidFill>
              <a:schemeClr val="tx1"/>
            </a:solidFill>
          </a:ln>
        </p:spPr>
        <p:txBody>
          <a:bodyPr>
            <a:normAutofit lnSpcReduction="10000"/>
          </a:bodyPr>
          <a:lstStyle/>
          <a:p>
            <a:pPr algn="just"/>
            <a:r>
              <a:rPr lang="ru-RU" sz="1100" u="sng" dirty="0">
                <a:latin typeface="Times New Roman" pitchFamily="18" charset="0"/>
                <a:cs typeface="Times New Roman" pitchFamily="18" charset="0"/>
              </a:rPr>
              <a:t>О книге</a:t>
            </a:r>
          </a:p>
          <a:p>
            <a:pPr marL="0" indent="0" algn="just">
              <a:buNone/>
            </a:pPr>
            <a:r>
              <a:rPr lang="ru-RU" sz="1100" dirty="0" smtClean="0">
                <a:latin typeface="Times New Roman" pitchFamily="18" charset="0"/>
                <a:cs typeface="Times New Roman" pitchFamily="18" charset="0"/>
              </a:rPr>
              <a:t>Перелистывая страницы этой уютной книги можно отправиться в путешествие по большому и маленькому миру природы вместе с главной героиней Мышкой. Благодаря этому путешествию читатели изучат подземных жителей, соберут гербарий, попробуют приманить насекомых на кусочек сырного мяса, заглянут внутрь муравейника, научатся различать трели птиц, ловить головастиков и выращивать петрушку.</a:t>
            </a:r>
          </a:p>
          <a:p>
            <a:pPr algn="just"/>
            <a:r>
              <a:rPr lang="ru-RU" sz="1100" u="sng" dirty="0">
                <a:latin typeface="Times New Roman" pitchFamily="18" charset="0"/>
                <a:cs typeface="Times New Roman" pitchFamily="18" charset="0"/>
              </a:rPr>
              <a:t>Инструкция по </a:t>
            </a:r>
            <a:r>
              <a:rPr lang="ru-RU" sz="1100" u="sng" dirty="0" smtClean="0">
                <a:latin typeface="Times New Roman" pitchFamily="18" charset="0"/>
                <a:cs typeface="Times New Roman" pitchFamily="18" charset="0"/>
              </a:rPr>
              <a:t>применению</a:t>
            </a:r>
            <a:endParaRPr lang="ru-RU" sz="1100" u="sng" dirty="0">
              <a:latin typeface="Times New Roman" pitchFamily="18" charset="0"/>
              <a:cs typeface="Times New Roman" pitchFamily="18" charset="0"/>
            </a:endParaRPr>
          </a:p>
          <a:p>
            <a:pPr marL="0" indent="0" algn="just">
              <a:buNone/>
            </a:pPr>
            <a:r>
              <a:rPr lang="ru-RU" sz="1100" dirty="0" smtClean="0">
                <a:latin typeface="Times New Roman" pitchFamily="18" charset="0"/>
                <a:cs typeface="Times New Roman" pitchFamily="18" charset="0"/>
              </a:rPr>
              <a:t>С этой энциклопедией можно гулять где угодно: в лесу, в саду, на озере, вокруг норы и по её дну. Именно так устроены разделы книги. Каждый раздел предваряют чистые листы разворотов с названиями разделов, например, «В лесу» или «На озере». Это пустое пространство книги можно заполнить краткой аннотацией, которая раскроет содержание раздела. Создать такие аннотации могут сами читатели. В книге 4 раздела, значит работать над созданием аннотаций одновременно  могут 4 группы ребят. Аннотации станут вторичным текстом в книге, которые будут содержать в себе краткую информационную характеристику книжных глав.  Необходимо продумать дизайн аннотаций, чтобы они органично дополнили текст книги.</a:t>
            </a:r>
          </a:p>
          <a:p>
            <a:pPr marL="0" indent="0" algn="just">
              <a:buNone/>
            </a:pPr>
            <a:r>
              <a:rPr lang="ru-RU" sz="1100" dirty="0" smtClean="0">
                <a:latin typeface="Times New Roman" pitchFamily="18" charset="0"/>
                <a:cs typeface="Times New Roman" pitchFamily="18" charset="0"/>
              </a:rPr>
              <a:t>Благодаря такой работе ребята внимательно изучат текст книги, смогут вычленить главные смыслы, свернуть информацию  и представить её  в форме аннотации.</a:t>
            </a:r>
          </a:p>
          <a:p>
            <a:pPr marL="0" indent="0" algn="just">
              <a:buNone/>
            </a:pPr>
            <a:r>
              <a:rPr lang="ru-RU" sz="1100" dirty="0" smtClean="0">
                <a:latin typeface="Times New Roman" pitchFamily="18" charset="0"/>
                <a:cs typeface="Times New Roman" pitchFamily="18" charset="0"/>
              </a:rPr>
              <a:t>Можно устроить конкурс на самую забавную аннотацию, в текст которой будет «вплетён» образ главной героини Мышки.</a:t>
            </a:r>
            <a:endParaRPr lang="ru-RU" sz="11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988840"/>
            <a:ext cx="2515021" cy="324863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C:\Users\khln\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359896"/>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9547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2136</TotalTime>
  <Words>3353</Words>
  <Application>Microsoft Office PowerPoint</Application>
  <PresentationFormat>Экран (4:3)</PresentationFormat>
  <Paragraphs>313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«вырастить» текст из текста</dc:title>
  <dc:creator>Хомицкая Любовь Николаевна</dc:creator>
  <cp:lastModifiedBy>Хомицкая Любовь Николаевна</cp:lastModifiedBy>
  <cp:revision>124</cp:revision>
  <cp:lastPrinted>2021-08-24T05:53:16Z</cp:lastPrinted>
  <dcterms:created xsi:type="dcterms:W3CDTF">2021-08-10T10:38:38Z</dcterms:created>
  <dcterms:modified xsi:type="dcterms:W3CDTF">2022-03-23T08:19:42Z</dcterms:modified>
</cp:coreProperties>
</file>