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8" r:id="rId2"/>
    <p:sldId id="271" r:id="rId3"/>
    <p:sldId id="262" r:id="rId4"/>
    <p:sldId id="260" r:id="rId5"/>
    <p:sldId id="261" r:id="rId6"/>
    <p:sldId id="265" r:id="rId7"/>
    <p:sldId id="268" r:id="rId8"/>
    <p:sldId id="263" r:id="rId9"/>
    <p:sldId id="264" r:id="rId10"/>
    <p:sldId id="267" r:id="rId11"/>
    <p:sldId id="269" r:id="rId12"/>
    <p:sldId id="272" r:id="rId13"/>
    <p:sldId id="273" r:id="rId14"/>
    <p:sldId id="274" r:id="rId15"/>
    <p:sldId id="266" r:id="rId16"/>
    <p:sldId id="275" r:id="rId17"/>
    <p:sldId id="270" r:id="rId18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-96" y="-5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B9E95-2474-4A7F-A31A-B89E3D460758}" type="datetimeFigureOut">
              <a:rPr lang="ru-RU" smtClean="0"/>
              <a:pPr/>
              <a:t>30.03.2026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511613-B0BA-4798-8BD7-E63C7033F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29843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511613-B0BA-4798-8BD7-E63C7033F522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46121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B9620A5-81E4-4876-98D5-CE2E5CFF3D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77AFA331-9541-45A4-9606-3E5172B858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33569BE-AE3F-4642-A182-DF01CBEC2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FEBA8-8610-4BD6-A798-2A0584DC071F}" type="datetimeFigureOut">
              <a:rPr lang="ru-RU" smtClean="0"/>
              <a:pPr/>
              <a:t>30.03.2026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4A0C434-99DB-43C6-A9BA-4E0420EEA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C03E49D-7518-4B97-8B80-F40D8CBFB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A7A03-C471-472E-9269-79648A97CF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91847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ACB0BD6-C214-4333-9000-86940CF0E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39B0904F-022E-46F3-A9FE-372259B3A3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2D7B19C-AC88-422B-84C7-ED6B12812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FEBA8-8610-4BD6-A798-2A0584DC071F}" type="datetimeFigureOut">
              <a:rPr lang="ru-RU" smtClean="0"/>
              <a:pPr/>
              <a:t>30.03.2026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A306188-0C00-4D70-9E11-0F19D17C1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932DB44-E528-48B8-B164-DB28E19A7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A7A03-C471-472E-9269-79648A97CF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95535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60BC96E2-0FE4-4303-BF4F-A77D3D3A7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EC740D98-4E57-43DE-8D8B-37920E9BC7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D1CE081-CE33-497A-B195-53078079F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FEBA8-8610-4BD6-A798-2A0584DC071F}" type="datetimeFigureOut">
              <a:rPr lang="ru-RU" smtClean="0"/>
              <a:pPr/>
              <a:t>30.03.2026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3AF052C-22D5-490E-B1E0-66D488EB4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8366BE4-5B38-4CC5-95AA-FE43A0D1B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A7A03-C471-472E-9269-79648A97CF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205577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790B68-8F96-411F-AAE8-9EEC655B9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9710" y="136525"/>
            <a:ext cx="10367457" cy="1325563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9B2A2F1-E7B1-7893-5A19-AD14132A48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1400" y="1936999"/>
            <a:ext cx="8261398" cy="451635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ABDC211-E2B1-0E8A-9CDA-F7BF249D0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0DF8AF8-FDE2-410C-8D85-3FB48DA88970}" type="datetimeFigureOut">
              <a:rPr lang="ru-RU" smtClean="0"/>
              <a:pPr/>
              <a:t>30.03.2026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90AE10-595B-BA4F-757F-0D952E496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4D7ECD9-62AD-2ED3-0DE8-5C33549B3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64C9140-A1CC-4337-801E-1631F84DA6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65872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D5D5954-05A0-4BC6-B530-8A5234306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0DB0B15-321B-4D2F-9321-2D01C86EF8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54CD4A3-F58C-4334-8A52-1097E4E64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FEBA8-8610-4BD6-A798-2A0584DC071F}" type="datetimeFigureOut">
              <a:rPr lang="ru-RU" smtClean="0"/>
              <a:pPr/>
              <a:t>30.03.2026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581C032-8619-4953-8E17-F341B4B3F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2BCEDB1-EF36-4B93-B199-69F08580E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A7A03-C471-472E-9269-79648A97CF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60356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4B281F9-3C5C-4D50-AAC4-45C582D4D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3E910AD-E2B8-431A-90CC-A345A81B99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0A88A4D-B299-4A7F-8527-A9A4B1BC2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FEBA8-8610-4BD6-A798-2A0584DC071F}" type="datetimeFigureOut">
              <a:rPr lang="ru-RU" smtClean="0"/>
              <a:pPr/>
              <a:t>30.03.2026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88A6199-285C-4B03-941C-9EC083C05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7BD4CAA-8D02-42D8-BD8E-61ED284D9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A7A03-C471-472E-9269-79648A97CF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86821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C98F7FE-6944-42D1-99D8-2A1F8C3FA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31F166E-D37F-425A-A7F3-8DE711FAD2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D9D74B7-D0FF-4321-AE9A-2BBFB94D15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B710BF2-4B36-4297-9284-498D972F5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FEBA8-8610-4BD6-A798-2A0584DC071F}" type="datetimeFigureOut">
              <a:rPr lang="ru-RU" smtClean="0"/>
              <a:pPr/>
              <a:t>30.03.2026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193456F-7C5C-4889-AB84-FAE55E34D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A718E851-C900-40F5-B021-DBD758216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A7A03-C471-472E-9269-79648A97CF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99241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1B41F80-6F6D-49A6-BC6F-05FD67611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809C9FD-1A47-414E-8BE6-6238D21B1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32F78FC-8983-48DD-8BC4-7691F3CA0D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DC959834-9F94-4146-A1B2-059C7D0405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F328048A-E861-41D3-8E5F-19F1DD5124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9E033F43-9F3A-403A-8B87-FD932D267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FEBA8-8610-4BD6-A798-2A0584DC071F}" type="datetimeFigureOut">
              <a:rPr lang="ru-RU" smtClean="0"/>
              <a:pPr/>
              <a:t>30.03.2026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F17CA4D3-5661-4FCD-B352-4883BD25B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4CF72F47-A020-4FF2-AA55-D46B20972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A7A03-C471-472E-9269-79648A97CF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40628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BCC8B67-1063-40CF-8A4D-7D71D8748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98C73FE1-6CC2-4AFC-8DF7-E8C8E438A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FEBA8-8610-4BD6-A798-2A0584DC071F}" type="datetimeFigureOut">
              <a:rPr lang="ru-RU" smtClean="0"/>
              <a:pPr/>
              <a:t>30.03.2026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5EC11815-6995-4969-83AC-6A302DF0A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4249DE64-DE1B-49A0-B56E-BE6EC017F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A7A03-C471-472E-9269-79648A97CF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23975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1D6966A0-7B15-4B85-82DC-260EF6070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FEBA8-8610-4BD6-A798-2A0584DC071F}" type="datetimeFigureOut">
              <a:rPr lang="ru-RU" smtClean="0"/>
              <a:pPr/>
              <a:t>30.03.2026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1FC7E8E8-741A-4B0B-B0BA-597164017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1EDD0D10-60FC-47DD-86CA-47D3758F7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A7A03-C471-472E-9269-79648A97CF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84174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3856E66-CD31-4A17-A86B-232A36CB0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2D53B86-C88F-4276-AFE2-FF8643500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19B5251F-CFE1-4934-8FAE-38023D6CBE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0DB6907-7B1A-49E7-9906-A4F564052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FEBA8-8610-4BD6-A798-2A0584DC071F}" type="datetimeFigureOut">
              <a:rPr lang="ru-RU" smtClean="0"/>
              <a:pPr/>
              <a:t>30.03.2026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5543266-029D-41ED-91B9-4BF143847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4268186-7732-4AC2-9219-597083275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A7A03-C471-472E-9269-79648A97CF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84029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EC877EC-9AAB-4B10-99CA-4A9A78244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FBDD0AB3-011A-41AD-B0F5-C782A3FF12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C888137A-8CD5-423E-B95C-5F048D1855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D2FA19B-BFD6-4481-B9F4-190D38DA0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FEBA8-8610-4BD6-A798-2A0584DC071F}" type="datetimeFigureOut">
              <a:rPr lang="ru-RU" smtClean="0"/>
              <a:pPr/>
              <a:t>30.03.2026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ECC1658-0D43-4489-AE31-13638090A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B39692FB-B147-41B4-8179-098F98712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A7A03-C471-472E-9269-79648A97CF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5167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9327022-B4C8-46CB-9D7C-E9C0483B0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8E73A5F-1548-4BA4-B8DC-45E9C2AB0B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7136AAB-C9D7-4104-9518-BF03C58303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FEBA8-8610-4BD6-A798-2A0584DC071F}" type="datetimeFigureOut">
              <a:rPr lang="ru-RU" smtClean="0"/>
              <a:pPr/>
              <a:t>30.03.2026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3708FAA-10C1-45B1-9CB9-A3AB8D5AF4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D79DB19-9874-4957-A134-9C33F955DF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A7A03-C471-472E-9269-79648A97CF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86371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hyperlink" Target="https://vk.com/bibdet" TargetMode="External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49.png"/><Relationship Id="rId2" Type="http://schemas.openxmlformats.org/officeDocument/2006/relationships/image" Target="../media/image2.pn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23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C76A44A-0ED3-49D8-8CEF-4C0C5033E22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D422521A-577B-4567-803C-2E9721A94B51}"/>
              </a:ext>
            </a:extLst>
          </p:cNvPr>
          <p:cNvSpPr/>
          <p:nvPr/>
        </p:nvSpPr>
        <p:spPr>
          <a:xfrm>
            <a:off x="1882066" y="1152175"/>
            <a:ext cx="90374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Семья. </a:t>
            </a:r>
            <a:br>
              <a:rPr lang="ru-RU" sz="60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60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Истории настоящей дружбы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EC21663-9D08-4103-822E-D69CA668CE98}"/>
              </a:ext>
            </a:extLst>
          </p:cNvPr>
          <p:cNvSpPr txBox="1"/>
          <p:nvPr/>
        </p:nvSpPr>
        <p:spPr>
          <a:xfrm>
            <a:off x="3826276" y="3293616"/>
            <a:ext cx="6658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Цикл обзоров «Понедельник начинается с книг»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0D2E4A2-6BCD-4A1C-97B7-B73B88D78DE1}"/>
              </a:ext>
            </a:extLst>
          </p:cNvPr>
          <p:cNvSpPr txBox="1"/>
          <p:nvPr/>
        </p:nvSpPr>
        <p:spPr>
          <a:xfrm>
            <a:off x="3994951" y="190896"/>
            <a:ext cx="440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Красноярская краевая детская библиотека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72F46E7-43B8-4A85-A6A4-D8F9E4313C9E}"/>
              </a:ext>
            </a:extLst>
          </p:cNvPr>
          <p:cNvSpPr txBox="1"/>
          <p:nvPr/>
        </p:nvSpPr>
        <p:spPr>
          <a:xfrm>
            <a:off x="6400800" y="5121975"/>
            <a:ext cx="3311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Красноярск. 2026. 30 марта</a:t>
            </a:r>
          </a:p>
        </p:txBody>
      </p:sp>
    </p:spTree>
    <p:extLst>
      <p:ext uri="{BB962C8B-B14F-4D97-AF65-F5344CB8AC3E}">
        <p14:creationId xmlns:p14="http://schemas.microsoft.com/office/powerpoint/2010/main" xmlns="" val="29677132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C76A44A-0ED3-49D8-8CEF-4C0C5033E22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FA3713F-D614-478C-AEDB-DC4C7E734689}"/>
              </a:ext>
            </a:extLst>
          </p:cNvPr>
          <p:cNvSpPr txBox="1"/>
          <p:nvPr/>
        </p:nvSpPr>
        <p:spPr>
          <a:xfrm>
            <a:off x="3293616" y="0"/>
            <a:ext cx="60368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Елена Ульева «Сказки о дружной семье»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0FC2B03-7735-4783-8A59-0DF9D4D5F1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0194" r="11165"/>
          <a:stretch/>
        </p:blipFill>
        <p:spPr>
          <a:xfrm>
            <a:off x="409257" y="679881"/>
            <a:ext cx="2396971" cy="304800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470C4AD-4A1C-4F71-988A-4F64A48E15F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43765" y="553998"/>
            <a:ext cx="5650423" cy="358299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DFB71D9-58D6-4699-AB82-550EA400FF9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95456" y="679881"/>
            <a:ext cx="2035587" cy="188808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F1CD27B-79F1-4C26-A847-170AB6074E45}"/>
              </a:ext>
            </a:extLst>
          </p:cNvPr>
          <p:cNvSpPr txBox="1"/>
          <p:nvPr/>
        </p:nvSpPr>
        <p:spPr>
          <a:xfrm>
            <a:off x="3912437" y="2659288"/>
            <a:ext cx="12251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Елена Ульева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549DCDE-931D-4E77-AEB8-5225A348D9FA}"/>
              </a:ext>
            </a:extLst>
          </p:cNvPr>
          <p:cNvSpPr txBox="1"/>
          <p:nvPr/>
        </p:nvSpPr>
        <p:spPr>
          <a:xfrm>
            <a:off x="2873308" y="3114048"/>
            <a:ext cx="343565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Ульева, Елена. Сказки о дружной семье/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Елена Ульева; нарисовала Мария Колкер.- Москва: Клевер, 2026.- 64 с.: и.- (Сказки-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обнимашки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).- Текст: непосредственный.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5977411-24ED-48F4-8AE7-DFC8B32760A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71348" y="2659288"/>
            <a:ext cx="719390" cy="5060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842D331-D152-4B13-A89C-A6E4DDC03A50}"/>
              </a:ext>
            </a:extLst>
          </p:cNvPr>
          <p:cNvSpPr txBox="1"/>
          <p:nvPr/>
        </p:nvSpPr>
        <p:spPr>
          <a:xfrm>
            <a:off x="5631043" y="4228320"/>
            <a:ext cx="59569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Советы солнышка</a:t>
            </a:r>
          </a:p>
          <a:p>
            <a:pPr algn="ctr"/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«Представь, что отношения с твоими близкими – это цветы. Если их поливать, оберегать от бурь и невзгод, то они расцветут пышным цветом и всем будет хорошо и комфортно. А из-за ссор, упрёков и обид красивые цветы пропадут – вместо добрых отношений будет ледяная пустыня»</a:t>
            </a:r>
          </a:p>
        </p:txBody>
      </p:sp>
    </p:spTree>
    <p:extLst>
      <p:ext uri="{BB962C8B-B14F-4D97-AF65-F5344CB8AC3E}">
        <p14:creationId xmlns:p14="http://schemas.microsoft.com/office/powerpoint/2010/main" xmlns="" val="22225768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C76A44A-0ED3-49D8-8CEF-4C0C5033E22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978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6249D83-9FD6-46C1-97F4-C37FFEECE1CC}"/>
              </a:ext>
            </a:extLst>
          </p:cNvPr>
          <p:cNvSpPr txBox="1"/>
          <p:nvPr/>
        </p:nvSpPr>
        <p:spPr>
          <a:xfrm>
            <a:off x="4110362" y="0"/>
            <a:ext cx="42701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Что ещё почитать по теме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3236C8C-8EB4-4A87-9779-05056530D3A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3957" y="2781688"/>
            <a:ext cx="1389623" cy="177731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563FA38-2FDD-457B-AF9E-D23F772F95A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12730" y="2781688"/>
            <a:ext cx="1255231" cy="177731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4EACBF6-583A-4254-BB27-174E03C5D0B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263650" y="683638"/>
            <a:ext cx="1464556" cy="191289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617DBEC-0BD2-4498-B10B-2C7D52F18E1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508150" y="700799"/>
            <a:ext cx="1566178" cy="191289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63EB0FE-6BAA-4B3A-AC37-97280CB085A8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99627" y="765162"/>
            <a:ext cx="1579393" cy="190616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2036C11-2262-4D83-8818-B92777CCF6AF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179177" y="683638"/>
            <a:ext cx="1579393" cy="191289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A64851F9-83C5-423E-BB65-8AA23C990BA7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037111" y="2781688"/>
            <a:ext cx="1943402" cy="18302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F07E647-B76C-452E-8D45-3DEFDAC459A7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874232" y="666219"/>
            <a:ext cx="1483925" cy="193030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CFC40589-1315-454D-A1B7-A8E71A887A35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192361" y="2781688"/>
            <a:ext cx="1832352" cy="235483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981BDBE8-FC47-4BAF-ACCD-BB98DC07A7C8}"/>
              </a:ext>
            </a:extLst>
          </p:cNvPr>
          <p:cNvSpPr/>
          <p:nvPr/>
        </p:nvSpPr>
        <p:spPr>
          <a:xfrm>
            <a:off x="11356022" y="4948817"/>
            <a:ext cx="744369" cy="3728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/>
              <a:t>16+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0A1BFD0D-CA12-4288-A495-155D34E8945D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446853" y="2775030"/>
            <a:ext cx="1143405" cy="149643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A1A6170C-07B6-4E92-90B6-97750A4A87D9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758570" y="4766610"/>
            <a:ext cx="1154097" cy="164603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E544910F-0215-42B1-A2BB-14593CFD88C5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8124515" y="4763657"/>
            <a:ext cx="1595257" cy="161519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472D66DD-9310-4B89-A9F6-87D5D6BE9F31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8470627" y="47986"/>
            <a:ext cx="719390" cy="50601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5E0DC07C-C96B-4A40-95F8-A7BFE80492B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/>
          <a:srcRect l="6468" t="13700" r="22199" b="14585"/>
          <a:stretch/>
        </p:blipFill>
        <p:spPr>
          <a:xfrm>
            <a:off x="397644" y="138705"/>
            <a:ext cx="2648533" cy="149778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24BF3684-C0B9-4DC8-9A76-C41095EDEEC4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/>
          <a:srcRect l="6962" t="14088" r="22810" b="14640"/>
          <a:stretch/>
        </p:blipFill>
        <p:spPr>
          <a:xfrm>
            <a:off x="140640" y="2069678"/>
            <a:ext cx="2989837" cy="177731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B800AC2B-C404-498C-ACEC-1268889D512C}"/>
              </a:ext>
            </a:extLst>
          </p:cNvPr>
          <p:cNvSpPr/>
          <p:nvPr/>
        </p:nvSpPr>
        <p:spPr>
          <a:xfrm>
            <a:off x="497603" y="1668420"/>
            <a:ext cx="22749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18"/>
              </a:rPr>
              <a:t>https://vk.com/bibdet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901954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>
            <a:extLst>
              <a:ext uri="{FF2B5EF4-FFF2-40B4-BE49-F238E27FC236}">
                <a16:creationId xmlns:a16="http://schemas.microsoft.com/office/drawing/2014/main" xmlns="" id="{C2C0186D-5A7B-7047-E1F1-18F81C4D1C6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022241" y="1873405"/>
            <a:ext cx="4339442" cy="3881565"/>
          </a:xfrm>
        </p:spPr>
        <p:txBody>
          <a:bodyPr>
            <a:normAutofit fontScale="47500" lnSpcReduction="20000"/>
          </a:bodyPr>
          <a:lstStyle/>
          <a:p>
            <a:pPr algn="ctr">
              <a:buNone/>
            </a:pPr>
            <a:r>
              <a:rPr lang="ru-RU" sz="3600" dirty="0"/>
              <a:t>«Любовь – это удивительный дар. Она делает нас сильнее и позволяет разглядеть в себе красоту, ум, нежность. Она помогает преодолевать трудности и страхи. Случается, что люди боятся влюбляться и любить, потому что когда-то им сделали больно. Но любовь удивительным образом излечивает от боли. Она – настоящее лекарство». </a:t>
            </a:r>
          </a:p>
          <a:p>
            <a:pPr algn="ctr"/>
            <a:endParaRPr lang="ru-RU" sz="3600" dirty="0"/>
          </a:p>
          <a:p>
            <a:pPr algn="ctr">
              <a:buNone/>
            </a:pPr>
            <a:r>
              <a:rPr lang="ru-RU" sz="3600" b="1" dirty="0"/>
              <a:t>Королева, Ольга Владимировна</a:t>
            </a:r>
            <a:r>
              <a:rPr lang="ru-RU" sz="3600" dirty="0"/>
              <a:t>. </a:t>
            </a:r>
            <a:r>
              <a:rPr lang="ru-RU" sz="3600" b="1" dirty="0"/>
              <a:t/>
            </a:r>
            <a:br>
              <a:rPr lang="ru-RU" sz="3600" b="1" dirty="0"/>
            </a:br>
            <a:r>
              <a:rPr lang="ru-RU" sz="3600" b="1" dirty="0"/>
              <a:t>А ты меня любишь?</a:t>
            </a:r>
            <a:r>
              <a:rPr lang="ru-RU" sz="3600" dirty="0"/>
              <a:t> / Ольга Королева ; нарисовала Анна Рубцова. - Ростов-на-Дону : Феникс : Феникс-Премьер, 2023. - 80 с. : цв. ил. - (Важный разговор). - Текст: непосредственный.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Рисунок 4" descr="Линейчатая диаграмма (справа налево)">
            <a:extLst>
              <a:ext uri="{FF2B5EF4-FFF2-40B4-BE49-F238E27FC236}">
                <a16:creationId xmlns:a16="http://schemas.microsoft.com/office/drawing/2014/main" xmlns="" id="{AEC3691F-D0FA-9EB1-F6E8-F08238A4B7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3426372" y="2595592"/>
            <a:ext cx="3159378" cy="3159378"/>
          </a:xfrm>
          <a:prstGeom prst="rect">
            <a:avLst/>
          </a:prstGeom>
          <a:effectLst/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6FDB15E7-3157-4AFD-8AF7-201B4AB9F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ru-RU" sz="2800" dirty="0"/>
              <a:t>«А ты меня любишь?» </a:t>
            </a:r>
            <a:r>
              <a:rPr lang="ru-RU" sz="2800" dirty="0" smtClean="0"/>
              <a:t>Ольга Королёва</a:t>
            </a:r>
            <a:endParaRPr lang="ru-RU" sz="2800" dirty="0"/>
          </a:p>
        </p:txBody>
      </p:sp>
      <p:pic>
        <p:nvPicPr>
          <p:cNvPr id="1026" name="Picture 2" descr="C:\Users\Библиотека\Desktop\018ee968-3353-74c0-b65e-273b6772338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81748" y="1901857"/>
            <a:ext cx="3353589" cy="4744270"/>
          </a:xfrm>
          <a:prstGeom prst="rect">
            <a:avLst/>
          </a:prstGeom>
          <a:noFill/>
        </p:spPr>
      </p:pic>
      <p:sp>
        <p:nvSpPr>
          <p:cNvPr id="2" name="Овал 1">
            <a:extLst>
              <a:ext uri="{FF2B5EF4-FFF2-40B4-BE49-F238E27FC236}">
                <a16:creationId xmlns:a16="http://schemas.microsoft.com/office/drawing/2014/main" xmlns="" id="{5C3853D9-154C-4D99-94B8-40ACD36B8E11}"/>
              </a:ext>
            </a:extLst>
          </p:cNvPr>
          <p:cNvSpPr/>
          <p:nvPr/>
        </p:nvSpPr>
        <p:spPr>
          <a:xfrm>
            <a:off x="7022241" y="6101697"/>
            <a:ext cx="950985" cy="43583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12+</a:t>
            </a:r>
          </a:p>
        </p:txBody>
      </p:sp>
    </p:spTree>
    <p:extLst>
      <p:ext uri="{BB962C8B-B14F-4D97-AF65-F5344CB8AC3E}">
        <p14:creationId xmlns:p14="http://schemas.microsoft.com/office/powerpoint/2010/main" xmlns="" val="2479312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>
            <a:extLst>
              <a:ext uri="{FF2B5EF4-FFF2-40B4-BE49-F238E27FC236}">
                <a16:creationId xmlns:a16="http://schemas.microsoft.com/office/drawing/2014/main" xmlns="" id="{C2C0186D-5A7B-7047-E1F1-18F81C4D1C6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022241" y="1873405"/>
            <a:ext cx="4339442" cy="3881565"/>
          </a:xfrm>
        </p:spPr>
        <p:txBody>
          <a:bodyPr>
            <a:normAutofit fontScale="62500" lnSpcReduction="20000"/>
          </a:bodyPr>
          <a:lstStyle/>
          <a:p>
            <a:pPr algn="ctr">
              <a:buNone/>
            </a:pPr>
            <a:r>
              <a:rPr lang="ru-RU" sz="2700" dirty="0"/>
              <a:t>«Папа и мама. Я любил наблюдать, как они общаются. Почти всегда это доставляло мне особое удовольствие». </a:t>
            </a:r>
          </a:p>
          <a:p>
            <a:pPr algn="ctr">
              <a:buNone/>
            </a:pPr>
            <a:r>
              <a:rPr lang="ru-RU" sz="2700" dirty="0"/>
              <a:t>«Я подумал о маме с папой. Они почти всегда понимали друг друга. Если родители понимают друг друга, дома всё в порядке». </a:t>
            </a:r>
          </a:p>
          <a:p>
            <a:pPr algn="ctr"/>
            <a:endParaRPr lang="ru-RU" sz="2700" dirty="0"/>
          </a:p>
          <a:p>
            <a:pPr algn="ctr">
              <a:buNone/>
            </a:pPr>
            <a:r>
              <a:rPr lang="ru-RU" sz="2700" b="1" dirty="0" err="1"/>
              <a:t>Гмелинг</a:t>
            </a:r>
            <a:r>
              <a:rPr lang="ru-RU" sz="2700" b="1" dirty="0"/>
              <a:t>, </a:t>
            </a:r>
            <a:r>
              <a:rPr lang="ru-RU" sz="2700" b="1" dirty="0" err="1"/>
              <a:t>Виль</a:t>
            </a:r>
            <a:r>
              <a:rPr lang="ru-RU" sz="2700" dirty="0"/>
              <a:t>. </a:t>
            </a:r>
            <a:r>
              <a:rPr lang="ru-RU" sz="2700" b="1" dirty="0"/>
              <a:t/>
            </a:r>
            <a:br>
              <a:rPr lang="ru-RU" sz="2700" b="1" dirty="0"/>
            </a:br>
            <a:r>
              <a:rPr lang="ru-RU" sz="2700" b="1" dirty="0"/>
              <a:t>Бассейн, или Всё лето под открытым небом</a:t>
            </a:r>
            <a:r>
              <a:rPr lang="ru-RU" sz="2700" dirty="0"/>
              <a:t> / </a:t>
            </a:r>
            <a:r>
              <a:rPr lang="ru-RU" sz="2700" dirty="0" err="1"/>
              <a:t>Виль</a:t>
            </a:r>
            <a:r>
              <a:rPr lang="ru-RU" sz="2700" dirty="0"/>
              <a:t> </a:t>
            </a:r>
            <a:r>
              <a:rPr lang="ru-RU" sz="2700" dirty="0" err="1"/>
              <a:t>Гмелинг</a:t>
            </a:r>
            <a:r>
              <a:rPr lang="ru-RU" sz="2700" dirty="0"/>
              <a:t> ; перевела Ольга </a:t>
            </a:r>
            <a:r>
              <a:rPr lang="ru-RU" sz="2700" dirty="0" err="1"/>
              <a:t>Боченкова</a:t>
            </a:r>
            <a:r>
              <a:rPr lang="ru-RU" sz="2700" dirty="0"/>
              <a:t> ; нарисовала Лера Сидорова. - Москва : Самокат, 2024. - 192 с. : ил. - (Лучшая новая книжка). - Текст: непосредственный.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Рисунок 4" descr="Линейчатая диаграмма (справа налево)">
            <a:extLst>
              <a:ext uri="{FF2B5EF4-FFF2-40B4-BE49-F238E27FC236}">
                <a16:creationId xmlns:a16="http://schemas.microsoft.com/office/drawing/2014/main" xmlns="" id="{AEC3691F-D0FA-9EB1-F6E8-F08238A4B7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3426372" y="2595592"/>
            <a:ext cx="3159378" cy="3159378"/>
          </a:xfrm>
          <a:prstGeom prst="rect">
            <a:avLst/>
          </a:prstGeom>
          <a:effectLst/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6FDB15E7-3157-4AFD-8AF7-201B4AB9F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ru-RU" sz="2800" dirty="0"/>
              <a:t>«Бассейн, или всё лето под открытым небом» </a:t>
            </a:r>
            <a:r>
              <a:rPr lang="ru-RU" sz="2800" dirty="0" err="1" smtClean="0"/>
              <a:t>Виль</a:t>
            </a:r>
            <a:r>
              <a:rPr lang="ru-RU" sz="2800" dirty="0" smtClean="0"/>
              <a:t> </a:t>
            </a:r>
            <a:r>
              <a:rPr lang="ru-RU" sz="2800" dirty="0" err="1" smtClean="0"/>
              <a:t>Гмелинг</a:t>
            </a:r>
            <a:endParaRPr lang="ru-RU" sz="2800" dirty="0"/>
          </a:p>
        </p:txBody>
      </p:sp>
      <p:pic>
        <p:nvPicPr>
          <p:cNvPr id="2050" name="Picture 2" descr="C:\Users\Библиотека\Desktop\RU2067016_9138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81784" y="1866862"/>
            <a:ext cx="3395641" cy="4812720"/>
          </a:xfrm>
          <a:prstGeom prst="rect">
            <a:avLst/>
          </a:prstGeom>
          <a:noFill/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xmlns="" id="{7AA42F5E-0742-49E0-AB04-24916BA337E1}"/>
              </a:ext>
            </a:extLst>
          </p:cNvPr>
          <p:cNvSpPr/>
          <p:nvPr/>
        </p:nvSpPr>
        <p:spPr>
          <a:xfrm>
            <a:off x="7022241" y="6101697"/>
            <a:ext cx="950985" cy="43583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12+</a:t>
            </a:r>
          </a:p>
        </p:txBody>
      </p:sp>
    </p:spTree>
    <p:extLst>
      <p:ext uri="{BB962C8B-B14F-4D97-AF65-F5344CB8AC3E}">
        <p14:creationId xmlns:p14="http://schemas.microsoft.com/office/powerpoint/2010/main" xmlns="" val="3626343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>
            <a:extLst>
              <a:ext uri="{FF2B5EF4-FFF2-40B4-BE49-F238E27FC236}">
                <a16:creationId xmlns:a16="http://schemas.microsoft.com/office/drawing/2014/main" xmlns="" id="{C2C0186D-5A7B-7047-E1F1-18F81C4D1C6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022241" y="1873405"/>
            <a:ext cx="4339442" cy="3881565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sz="1800" dirty="0"/>
              <a:t>«- Добрый день! Мне, пожалуйста, сто граммов любви, две чайные ложечки заботы и пакетик счастья. </a:t>
            </a:r>
          </a:p>
          <a:p>
            <a:pPr algn="ctr">
              <a:buNone/>
            </a:pPr>
            <a:r>
              <a:rPr lang="ru-RU" sz="1800" dirty="0"/>
              <a:t>- Это всё?</a:t>
            </a:r>
          </a:p>
          <a:p>
            <a:pPr algn="ctr">
              <a:buNone/>
            </a:pPr>
            <a:r>
              <a:rPr lang="ru-RU" sz="1800" dirty="0"/>
              <a:t>- Да, больше ничего не нужно».</a:t>
            </a:r>
          </a:p>
          <a:p>
            <a:pPr algn="ctr"/>
            <a:endParaRPr lang="ru-RU" sz="1800" dirty="0"/>
          </a:p>
          <a:p>
            <a:pPr algn="ctr">
              <a:buNone/>
            </a:pPr>
            <a:r>
              <a:rPr lang="ru-RU" sz="1800" b="1" dirty="0" err="1"/>
              <a:t>Больманн</a:t>
            </a:r>
            <a:r>
              <a:rPr lang="ru-RU" sz="1800" b="1" dirty="0"/>
              <a:t>, Сабина</a:t>
            </a:r>
            <a:r>
              <a:rPr lang="ru-RU" sz="1800" dirty="0"/>
              <a:t>.</a:t>
            </a:r>
            <a:r>
              <a:rPr lang="ru-RU" sz="1800" b="1" dirty="0"/>
              <a:t/>
            </a:r>
            <a:br>
              <a:rPr lang="ru-RU" sz="1800" b="1" dirty="0"/>
            </a:br>
            <a:r>
              <a:rPr lang="ru-RU" sz="1800" b="1" dirty="0"/>
              <a:t>И появилась фрау Мёд</a:t>
            </a:r>
            <a:r>
              <a:rPr lang="ru-RU" sz="1800" dirty="0"/>
              <a:t> / Сабина </a:t>
            </a:r>
            <a:r>
              <a:rPr lang="ru-RU" sz="1800" dirty="0" err="1"/>
              <a:t>Больманн</a:t>
            </a:r>
            <a:r>
              <a:rPr lang="ru-RU" sz="1800" dirty="0"/>
              <a:t> ; [иллюстратор Жоэль </a:t>
            </a:r>
            <a:r>
              <a:rPr lang="ru-RU" sz="1800" dirty="0" err="1"/>
              <a:t>Турлониас</a:t>
            </a:r>
            <a:r>
              <a:rPr lang="ru-RU" sz="1800" dirty="0"/>
              <a:t> ; перевод с немецкого В. А. Ивановой]. - Москва : Эксмо, 2023. - 240 с. : ил. - Текст: непосредственный.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Рисунок 4" descr="Линейчатая диаграмма (справа налево)">
            <a:extLst>
              <a:ext uri="{FF2B5EF4-FFF2-40B4-BE49-F238E27FC236}">
                <a16:creationId xmlns:a16="http://schemas.microsoft.com/office/drawing/2014/main" xmlns="" id="{AEC3691F-D0FA-9EB1-F6E8-F08238A4B7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3426372" y="2595592"/>
            <a:ext cx="3159378" cy="3159378"/>
          </a:xfrm>
          <a:prstGeom prst="rect">
            <a:avLst/>
          </a:prstGeom>
          <a:effectLst/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6FDB15E7-3157-4AFD-8AF7-201B4AB9F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ru-RU" sz="2800" dirty="0"/>
              <a:t>«И появилась фрау Мёд», «Капелька мёда и щепотка волшебства» - </a:t>
            </a:r>
            <a:r>
              <a:rPr lang="ru-RU" sz="2800" dirty="0" err="1"/>
              <a:t>Сабина</a:t>
            </a:r>
            <a:r>
              <a:rPr lang="ru-RU" sz="2800" dirty="0"/>
              <a:t> </a:t>
            </a:r>
            <a:r>
              <a:rPr lang="ru-RU" sz="2800" dirty="0" err="1" smtClean="0"/>
              <a:t>Больманн</a:t>
            </a:r>
            <a:endParaRPr lang="ru-RU" sz="2800" dirty="0"/>
          </a:p>
        </p:txBody>
      </p:sp>
      <p:pic>
        <p:nvPicPr>
          <p:cNvPr id="3074" name="Picture 2" descr="C:\Users\Библиотека\Desktop\cover1__w6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93035" y="1895708"/>
            <a:ext cx="3161945" cy="4779808"/>
          </a:xfrm>
          <a:prstGeom prst="rect">
            <a:avLst/>
          </a:prstGeom>
          <a:noFill/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xmlns="" id="{BEDB9BA0-10E7-4751-BBE9-499A70B4219C}"/>
              </a:ext>
            </a:extLst>
          </p:cNvPr>
          <p:cNvSpPr/>
          <p:nvPr/>
        </p:nvSpPr>
        <p:spPr>
          <a:xfrm>
            <a:off x="7022241" y="6101697"/>
            <a:ext cx="950985" cy="43583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12+</a:t>
            </a:r>
          </a:p>
        </p:txBody>
      </p:sp>
    </p:spTree>
    <p:extLst>
      <p:ext uri="{BB962C8B-B14F-4D97-AF65-F5344CB8AC3E}">
        <p14:creationId xmlns:p14="http://schemas.microsoft.com/office/powerpoint/2010/main" xmlns="" val="4090705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>
            <a:extLst>
              <a:ext uri="{FF2B5EF4-FFF2-40B4-BE49-F238E27FC236}">
                <a16:creationId xmlns:a16="http://schemas.microsoft.com/office/drawing/2014/main" xmlns="" id="{C2C0186D-5A7B-7047-E1F1-18F81C4D1C6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022241" y="1873405"/>
            <a:ext cx="4339442" cy="3881565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ru-RU" sz="1800" dirty="0"/>
              <a:t/>
            </a:r>
            <a:br>
              <a:rPr lang="ru-RU" sz="1800" dirty="0"/>
            </a:br>
            <a:endParaRPr lang="ru-RU" sz="2200" dirty="0"/>
          </a:p>
          <a:p>
            <a:pPr algn="ctr">
              <a:buNone/>
            </a:pPr>
            <a:r>
              <a:rPr lang="ru-RU" sz="2200" dirty="0"/>
              <a:t>«Мне кажется, в горах многое становится ясно. И возвращаешься оттуда совсем другой». </a:t>
            </a:r>
          </a:p>
          <a:p>
            <a:pPr algn="ctr">
              <a:buNone/>
            </a:pPr>
            <a:endParaRPr lang="ru-RU" sz="2200" dirty="0"/>
          </a:p>
          <a:p>
            <a:pPr algn="ctr">
              <a:buNone/>
            </a:pPr>
            <a:endParaRPr lang="ru-RU" sz="2200" dirty="0"/>
          </a:p>
          <a:p>
            <a:pPr algn="ctr">
              <a:buNone/>
            </a:pPr>
            <a:r>
              <a:rPr lang="ru-RU" sz="2200" b="1" dirty="0"/>
              <a:t>Игнатова, Анна Сергеевна</a:t>
            </a:r>
            <a:r>
              <a:rPr lang="ru-RU" sz="2200" dirty="0"/>
              <a:t>. </a:t>
            </a:r>
            <a:r>
              <a:rPr lang="ru-RU" sz="2200" b="1" dirty="0"/>
              <a:t/>
            </a:r>
            <a:br>
              <a:rPr lang="ru-RU" sz="2200" b="1" dirty="0"/>
            </a:br>
            <a:r>
              <a:rPr lang="ru-RU" sz="2200" dirty="0"/>
              <a:t>На Север. Путешествие вслед за чайкой / текст Анны Игнатовой ; идея и иллюстрации Ани и Вари Кендель. - Санкт-Петербург : Детское время, 2019. - 96 с. : цв. ил. - Текст: непосредственный. 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Рисунок 4" descr="Линейчатая диаграмма (справа налево)">
            <a:extLst>
              <a:ext uri="{FF2B5EF4-FFF2-40B4-BE49-F238E27FC236}">
                <a16:creationId xmlns:a16="http://schemas.microsoft.com/office/drawing/2014/main" xmlns="" id="{AEC3691F-D0FA-9EB1-F6E8-F08238A4B7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3426372" y="2595592"/>
            <a:ext cx="3159378" cy="3159378"/>
          </a:xfrm>
          <a:prstGeom prst="rect">
            <a:avLst/>
          </a:prstGeom>
          <a:effectLst/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6FDB15E7-3157-4AFD-8AF7-201B4AB9F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ru-RU" sz="2800" dirty="0"/>
              <a:t>«На Север. Путешествие вслед за чайкой» </a:t>
            </a:r>
            <a:r>
              <a:rPr lang="ru-RU" sz="2800" dirty="0" smtClean="0"/>
              <a:t>Анна Игнатова</a:t>
            </a:r>
            <a:endParaRPr lang="ru-RU" sz="2800" dirty="0"/>
          </a:p>
        </p:txBody>
      </p:sp>
      <p:pic>
        <p:nvPicPr>
          <p:cNvPr id="4098" name="Picture 2" descr="C:\Users\Библиотека\Desktop\Игнатова-А.-На-север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6517" y="1859104"/>
            <a:ext cx="3790912" cy="4866978"/>
          </a:xfrm>
          <a:prstGeom prst="rect">
            <a:avLst/>
          </a:prstGeom>
          <a:noFill/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xmlns="" id="{E62DCCBD-C3AD-4C9C-8761-5211BF5D92B1}"/>
              </a:ext>
            </a:extLst>
          </p:cNvPr>
          <p:cNvSpPr/>
          <p:nvPr/>
        </p:nvSpPr>
        <p:spPr>
          <a:xfrm>
            <a:off x="7389710" y="6022608"/>
            <a:ext cx="950985" cy="43583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12+</a:t>
            </a:r>
          </a:p>
        </p:txBody>
      </p:sp>
    </p:spTree>
    <p:extLst>
      <p:ext uri="{BB962C8B-B14F-4D97-AF65-F5344CB8AC3E}">
        <p14:creationId xmlns:p14="http://schemas.microsoft.com/office/powerpoint/2010/main" xmlns="" val="3084434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6FDB15E7-3157-4AFD-8AF7-201B4AB9F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ctr"/>
            <a:r>
              <a:rPr lang="ru-RU" sz="3200" dirty="0"/>
              <a:t>Что ещё почитать по теме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xmlns="" id="{E62DCCBD-C3AD-4C9C-8761-5211BF5D92B1}"/>
              </a:ext>
            </a:extLst>
          </p:cNvPr>
          <p:cNvSpPr/>
          <p:nvPr/>
        </p:nvSpPr>
        <p:spPr>
          <a:xfrm>
            <a:off x="8810138" y="581388"/>
            <a:ext cx="950985" cy="43583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12+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E14749E-7019-432C-937B-2BA4054C2DF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84023" y="2005626"/>
            <a:ext cx="1449458" cy="192459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0F1FE93-977E-4233-9D76-5DC827624A9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64031" y="1932106"/>
            <a:ext cx="1312499" cy="195549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24AF5DE-16C3-4401-802C-8A351A7F21C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05113" y="2005626"/>
            <a:ext cx="1408155" cy="209800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8083E9CB-5F24-495C-A17D-D3B39DF16F5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48641" y="4674635"/>
            <a:ext cx="1406158" cy="193879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D5C3816-F44D-4F20-8B74-9A7F870364C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91252" y="4121117"/>
            <a:ext cx="1689498" cy="248873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C6764922-D80D-4083-89F0-D7FE1398EA9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341994" y="4254768"/>
            <a:ext cx="1534394" cy="222143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0479AFDD-CE9D-4267-9209-72CBA8DE647D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789634" y="4149882"/>
            <a:ext cx="1426646" cy="209800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31AE9924-19D6-4BEC-9F22-DA4AC81AEE33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062594" y="1932106"/>
            <a:ext cx="1664352" cy="236545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4C8890FE-1240-4614-9E3F-3F7C893A4070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899629" y="2048014"/>
            <a:ext cx="1486877" cy="213363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EB8CEDD3-77FB-4D87-949B-C9076C1F9BD1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043681" y="4608516"/>
            <a:ext cx="1000060" cy="151393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2B05295C-A6A4-4E99-A3DF-30C18ED59893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606103" y="4407469"/>
            <a:ext cx="1453328" cy="206557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469ACFC3-A7FB-450F-A0EF-D6D0FF3C2302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318871" y="2903396"/>
            <a:ext cx="1161518" cy="162308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18202ABF-376C-409A-A5DE-1224D8EA46FE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9796711" y="2891273"/>
            <a:ext cx="1084740" cy="14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55948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C76A44A-0ED3-49D8-8CEF-4C0C5033E22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1CD306B-BFE0-48E7-9979-D08F9F134C1E}"/>
              </a:ext>
            </a:extLst>
          </p:cNvPr>
          <p:cNvSpPr txBox="1"/>
          <p:nvPr/>
        </p:nvSpPr>
        <p:spPr>
          <a:xfrm>
            <a:off x="5859261" y="333964"/>
            <a:ext cx="53789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Встретимся в апреле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F0EA8C04-4454-4ED8-A6A4-47178C386EBC}"/>
              </a:ext>
            </a:extLst>
          </p:cNvPr>
          <p:cNvSpPr/>
          <p:nvPr/>
        </p:nvSpPr>
        <p:spPr>
          <a:xfrm>
            <a:off x="5782322" y="1314258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400" u="sng" dirty="0">
                <a:solidFill>
                  <a:prstClr val="black"/>
                </a:solidFill>
                <a:latin typeface="Constantia" panose="02030602050306030303" pitchFamily="18" charset="0"/>
              </a:rPr>
              <a:t>Время</a:t>
            </a:r>
            <a:r>
              <a:rPr lang="ru-RU" sz="2400" dirty="0">
                <a:solidFill>
                  <a:prstClr val="black"/>
                </a:solidFill>
                <a:latin typeface="Constantia" panose="02030602050306030303" pitchFamily="18" charset="0"/>
              </a:rPr>
              <a:t>: 27 апреля, 11.00 часов</a:t>
            </a:r>
          </a:p>
          <a:p>
            <a:pPr lvl="0"/>
            <a:endParaRPr lang="ru-RU" sz="2400" dirty="0">
              <a:solidFill>
                <a:prstClr val="black"/>
              </a:solidFill>
              <a:latin typeface="Constantia" panose="02030602050306030303" pitchFamily="18" charset="0"/>
            </a:endParaRPr>
          </a:p>
          <a:p>
            <a:pPr lvl="0"/>
            <a:endParaRPr lang="ru-RU" sz="2400" dirty="0">
              <a:solidFill>
                <a:prstClr val="black"/>
              </a:solidFill>
              <a:latin typeface="Constantia" panose="02030602050306030303" pitchFamily="18" charset="0"/>
            </a:endParaRPr>
          </a:p>
          <a:p>
            <a:pPr lvl="0"/>
            <a:r>
              <a:rPr lang="ru-RU" sz="240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ru-RU" sz="2400" u="sng" dirty="0">
                <a:solidFill>
                  <a:prstClr val="black"/>
                </a:solidFill>
                <a:latin typeface="Constantia" panose="02030602050306030303" pitchFamily="18" charset="0"/>
              </a:rPr>
              <a:t>Место</a:t>
            </a:r>
            <a:r>
              <a:rPr lang="ru-RU" sz="2400" dirty="0">
                <a:solidFill>
                  <a:prstClr val="black"/>
                </a:solidFill>
                <a:latin typeface="Constantia" panose="02030602050306030303" pitchFamily="18" charset="0"/>
              </a:rPr>
              <a:t>: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канал 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rutube.ru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2400" dirty="0">
              <a:solidFill>
                <a:prstClr val="black"/>
              </a:solidFill>
              <a:latin typeface="Constantia" panose="02030602050306030303" pitchFamily="18" charset="0"/>
            </a:endParaRPr>
          </a:p>
          <a:p>
            <a:pPr lvl="0"/>
            <a:endParaRPr lang="ru-RU" sz="2400" dirty="0">
              <a:solidFill>
                <a:prstClr val="black"/>
              </a:solidFill>
              <a:latin typeface="Constantia" panose="02030602050306030303" pitchFamily="18" charset="0"/>
            </a:endParaRPr>
          </a:p>
          <a:p>
            <a:pPr lvl="0"/>
            <a:r>
              <a:rPr lang="ru-RU" sz="2400" dirty="0">
                <a:solidFill>
                  <a:prstClr val="black"/>
                </a:solidFill>
                <a:latin typeface="Constantia" panose="02030602050306030303" pitchFamily="18" charset="0"/>
              </a:rPr>
              <a:t>  </a:t>
            </a:r>
            <a:r>
              <a:rPr lang="ru-RU" sz="2400" u="sng" dirty="0">
                <a:solidFill>
                  <a:prstClr val="black"/>
                </a:solidFill>
                <a:latin typeface="Constantia" panose="02030602050306030303" pitchFamily="18" charset="0"/>
              </a:rPr>
              <a:t>Тема</a:t>
            </a:r>
            <a:r>
              <a:rPr lang="ru-RU" sz="2400" dirty="0">
                <a:solidFill>
                  <a:prstClr val="black"/>
                </a:solidFill>
                <a:latin typeface="Constantia" panose="02030602050306030303" pitchFamily="18" charset="0"/>
              </a:rPr>
              <a:t>: про новые книги о Великой Отечественной войне и СВО</a:t>
            </a:r>
            <a:endParaRPr lang="ru-RU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r>
              <a:rPr lang="ru-RU" sz="2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endParaRPr lang="ru-RU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13FB4EB-AF36-46AD-9EB3-87104134354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3823" y="478295"/>
            <a:ext cx="3951616" cy="315711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xmlns="" val="23283684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C76A44A-0ED3-49D8-8CEF-4C0C5033E22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30716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24FB7AD2-0A6D-4D91-A22B-03BFCF5F676F}"/>
              </a:ext>
            </a:extLst>
          </p:cNvPr>
          <p:cNvSpPr/>
          <p:nvPr/>
        </p:nvSpPr>
        <p:spPr>
          <a:xfrm>
            <a:off x="656947" y="343780"/>
            <a:ext cx="11363417" cy="3488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4000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Книги нашего обзора посвящены трогательным и добрым историям о любви и взаимопонимании в семье, об умении прощать, находить решения в трудных ситуациях и окружать близких и родных людей вниманием и заботой.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4000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Они о дружных и счастливых семьях.</a:t>
            </a:r>
            <a:endParaRPr lang="ru-RU" sz="4000" dirty="0">
              <a:solidFill>
                <a:schemeClr val="accent2">
                  <a:lumMod val="75000"/>
                </a:schemeClr>
              </a:solidFill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2675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C76A44A-0ED3-49D8-8CEF-4C0C5033E22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9D2662D-61B0-4CC9-A896-D9E07C93D26D}"/>
              </a:ext>
            </a:extLst>
          </p:cNvPr>
          <p:cNvSpPr txBox="1"/>
          <p:nvPr/>
        </p:nvSpPr>
        <p:spPr>
          <a:xfrm>
            <a:off x="2476869" y="0"/>
            <a:ext cx="69689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Кения Валаханович «Расскажу вам про семью»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C237C50-5618-4C65-8C20-F82EE2C5901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7229" y="657999"/>
            <a:ext cx="2257425" cy="304800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1B43BC0-6BE9-40F8-A9E2-B2075E331D5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26084" y="743465"/>
            <a:ext cx="2916414" cy="379302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B79EC4E-BC11-4391-AE45-9228C2686ED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91883" y="657999"/>
            <a:ext cx="1842974" cy="184297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193AD30-2F1B-403D-9919-976009F83BF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445840" y="743465"/>
            <a:ext cx="2654424" cy="379302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E8406C3-CFC8-4625-9ED5-80DEF50F3B6C}"/>
              </a:ext>
            </a:extLst>
          </p:cNvPr>
          <p:cNvSpPr txBox="1"/>
          <p:nvPr/>
        </p:nvSpPr>
        <p:spPr>
          <a:xfrm>
            <a:off x="3562370" y="2559230"/>
            <a:ext cx="18429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Ксения Валаханович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69AF664-2044-425F-88EC-5EDA5F754495}"/>
              </a:ext>
            </a:extLst>
          </p:cNvPr>
          <p:cNvSpPr txBox="1"/>
          <p:nvPr/>
        </p:nvSpPr>
        <p:spPr>
          <a:xfrm>
            <a:off x="2915459" y="2863601"/>
            <a:ext cx="35698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Валаханович, Ксения. Расскажу вам про семью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стихотворения для детей/Ксения Валаханович; художник Аксинья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Paloma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.- Москва: Детская литература, 2025.- 32 с.: ил.- (Расскажу вам про семью).- </a:t>
            </a:r>
          </a:p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Текст: непосредственный.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027A752-195F-4038-A01B-84AA63E2ED5F}"/>
              </a:ext>
            </a:extLst>
          </p:cNvPr>
          <p:cNvSpPr txBox="1"/>
          <p:nvPr/>
        </p:nvSpPr>
        <p:spPr>
          <a:xfrm>
            <a:off x="6755906" y="4705187"/>
            <a:ext cx="29828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«Я люблю тебя, дружочек!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робкий твой шажочек,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Щёчки трепетный пушочек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коленочки кружочек…»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E5DD3E7D-4ECD-48F2-93C0-D3A1ED636CF4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516773" y="2357589"/>
            <a:ext cx="786452" cy="50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87631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C76A44A-0ED3-49D8-8CEF-4C0C5033E22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0D2E4A2-6BCD-4A1C-97B7-B73B88D78DE1}"/>
              </a:ext>
            </a:extLst>
          </p:cNvPr>
          <p:cNvSpPr txBox="1"/>
          <p:nvPr/>
        </p:nvSpPr>
        <p:spPr>
          <a:xfrm>
            <a:off x="292961" y="0"/>
            <a:ext cx="53709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Вика Смирнова «Дедушка ЛЕТО»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3468992-915D-4197-8D67-6DF4046835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2585" r="4878" b="5767"/>
          <a:stretch/>
        </p:blipFill>
        <p:spPr>
          <a:xfrm>
            <a:off x="348063" y="631851"/>
            <a:ext cx="2459036" cy="315891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4AB495B-0B5D-4A55-8A79-E118A57A574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24121" y="337110"/>
            <a:ext cx="5719816" cy="379795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80EBFF4-9AE2-4735-8595-16602C03F46C}"/>
              </a:ext>
            </a:extLst>
          </p:cNvPr>
          <p:cNvSpPr txBox="1"/>
          <p:nvPr/>
        </p:nvSpPr>
        <p:spPr>
          <a:xfrm>
            <a:off x="6096000" y="4358936"/>
            <a:ext cx="5362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«Мы приезжаем к бабушке с дедушкой на каникулы.</a:t>
            </a:r>
          </a:p>
          <a:p>
            <a:pPr algn="ctr"/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я жду, когда наступит вечер. Ура, лето!</a:t>
            </a:r>
          </a:p>
          <a:p>
            <a:pPr algn="ctr"/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ЛЕТО - ЗНАЧИТ, ДЕДУШКА».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113E8578-7B7D-4A16-A2FC-29A53E80CB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14559" t="2516" r="29052"/>
          <a:stretch/>
        </p:blipFill>
        <p:spPr>
          <a:xfrm>
            <a:off x="3306001" y="631852"/>
            <a:ext cx="1743725" cy="177557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2BC2E95-7880-4BFA-B1AA-BC572936B077}"/>
              </a:ext>
            </a:extLst>
          </p:cNvPr>
          <p:cNvSpPr txBox="1"/>
          <p:nvPr/>
        </p:nvSpPr>
        <p:spPr>
          <a:xfrm>
            <a:off x="3505944" y="2485281"/>
            <a:ext cx="13935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Вика Смирнова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ABA231FD-CDE7-4E63-BAB9-D9B2BD9E7C93}"/>
              </a:ext>
            </a:extLst>
          </p:cNvPr>
          <p:cNvSpPr/>
          <p:nvPr/>
        </p:nvSpPr>
        <p:spPr>
          <a:xfrm>
            <a:off x="2978457" y="2956909"/>
            <a:ext cx="2766427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r>
              <a:rPr lang="ru-RU" sz="1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Смирнова, Вика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Дедушка лето 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 Вика Смирнова; нарисовала Лера Хаус. - Москва : Лимонад, 2023. - 48 с.: цв. ил. – </a:t>
            </a:r>
          </a:p>
          <a:p>
            <a:pPr algn="ctr"/>
            <a: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Текст: непосредственный.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FF930F61-0B8E-4C4F-8E29-1296BE4A7A0C}"/>
              </a:ext>
            </a:extLst>
          </p:cNvPr>
          <p:cNvSpPr/>
          <p:nvPr/>
        </p:nvSpPr>
        <p:spPr>
          <a:xfrm>
            <a:off x="5049726" y="2441359"/>
            <a:ext cx="774025" cy="435006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6+</a:t>
            </a:r>
          </a:p>
        </p:txBody>
      </p:sp>
    </p:spTree>
    <p:extLst>
      <p:ext uri="{BB962C8B-B14F-4D97-AF65-F5344CB8AC3E}">
        <p14:creationId xmlns:p14="http://schemas.microsoft.com/office/powerpoint/2010/main" xmlns="" val="22249143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C76A44A-0ED3-49D8-8CEF-4C0C5033E22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01989F4-AC15-4049-9567-7D90A8760B55}"/>
              </a:ext>
            </a:extLst>
          </p:cNvPr>
          <p:cNvSpPr txBox="1"/>
          <p:nvPr/>
        </p:nvSpPr>
        <p:spPr>
          <a:xfrm>
            <a:off x="2422861" y="3328"/>
            <a:ext cx="73462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Ирина Зартайская «Здравствуй, БАБУШКА!»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BC79BEC-F86E-45A9-88F0-4EE64A9037B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930" y="722419"/>
            <a:ext cx="2457450" cy="304800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28094FD-1F1B-4FF4-B0EE-4CFEC5536BE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70027" y="659663"/>
            <a:ext cx="4929043" cy="329977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0" name="Овал 9">
            <a:extLst>
              <a:ext uri="{FF2B5EF4-FFF2-40B4-BE49-F238E27FC236}">
                <a16:creationId xmlns:a16="http://schemas.microsoft.com/office/drawing/2014/main" xmlns="" id="{FE58535A-7F25-488C-885F-0BB67FA86AD4}"/>
              </a:ext>
            </a:extLst>
          </p:cNvPr>
          <p:cNvSpPr/>
          <p:nvPr/>
        </p:nvSpPr>
        <p:spPr>
          <a:xfrm>
            <a:off x="5835210" y="2685260"/>
            <a:ext cx="774025" cy="435006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0+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B006526-C222-46FD-874C-B590558AEC5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44031" y="788578"/>
            <a:ext cx="1960297" cy="196029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17B169E-DFA8-430E-8820-6A748150CCDD}"/>
              </a:ext>
            </a:extLst>
          </p:cNvPr>
          <p:cNvSpPr txBox="1"/>
          <p:nvPr/>
        </p:nvSpPr>
        <p:spPr>
          <a:xfrm>
            <a:off x="4051632" y="2822116"/>
            <a:ext cx="16377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Ирина Зартайская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F6CA65CA-12D8-4178-B58A-00A518EF32D7}"/>
              </a:ext>
            </a:extLst>
          </p:cNvPr>
          <p:cNvSpPr/>
          <p:nvPr/>
        </p:nvSpPr>
        <p:spPr>
          <a:xfrm>
            <a:off x="3069549" y="3045790"/>
            <a:ext cx="3654641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r>
              <a:rPr lang="ru-RU" sz="1400" b="1" dirty="0">
                <a:latin typeface="Times New Roman" panose="02020603050405020304" pitchFamily="18" charset="0"/>
              </a:rPr>
              <a:t>Зартайская, Ирина Вадимовна. 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Здравствуй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, 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бабушка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! / Ирина Зартайская; нарисовала Эмма Молявко. - Москва: Лимонад, 2022. - 32 с.: цв. ил. - (Глоток лимонада). - Текст: непосредственный.</a:t>
            </a:r>
            <a:endParaRPr lang="ru-RU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FC25ABC-8CAE-44C4-A119-C488A5B84AB3}"/>
              </a:ext>
            </a:extLst>
          </p:cNvPr>
          <p:cNvSpPr txBox="1"/>
          <p:nvPr/>
        </p:nvSpPr>
        <p:spPr>
          <a:xfrm>
            <a:off x="6609235" y="4083728"/>
            <a:ext cx="542888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«-А как перевести слово «бабушка»? – спросил брат. Этого бабушка не знала. Но когда мы все сели за стол и я посмотрела на бабушкино доброе лицо, обрамлённое пушистыми седыми волосами, то вдруг поняла, что знаю, как переводится слово «бабушка».</a:t>
            </a:r>
          </a:p>
          <a:p>
            <a:pPr algn="ctr"/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Одуванчик! – сказала я и улыбнулась.-Ты переводишься как «одуванчик»</a:t>
            </a:r>
          </a:p>
        </p:txBody>
      </p:sp>
    </p:spTree>
    <p:extLst>
      <p:ext uri="{BB962C8B-B14F-4D97-AF65-F5344CB8AC3E}">
        <p14:creationId xmlns:p14="http://schemas.microsoft.com/office/powerpoint/2010/main" xmlns="" val="7044967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C76A44A-0ED3-49D8-8CEF-4C0C5033E22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70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BEF4738-8020-45E9-AB6A-77B0DFAAD1C2}"/>
              </a:ext>
            </a:extLst>
          </p:cNvPr>
          <p:cNvSpPr txBox="1"/>
          <p:nvPr/>
        </p:nvSpPr>
        <p:spPr>
          <a:xfrm>
            <a:off x="1802168" y="0"/>
            <a:ext cx="97299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Катарина Гроссман-</a:t>
            </a:r>
            <a:r>
              <a:rPr lang="ru-RU" sz="3000" dirty="0" err="1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Хензель</a:t>
            </a:r>
            <a:r>
              <a:rPr lang="ru-RU" sz="3000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 «Бабушку-и-дедушку я очень люблю»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9653B51-0F9C-4F9E-ADA8-A990298A8E5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0794" y="622398"/>
            <a:ext cx="2238375" cy="304800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ED455F0-1E94-4141-962C-7B2ABB5F6C3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29767" y="846288"/>
            <a:ext cx="1879273" cy="174816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DE71277-DD61-4F8C-9D0E-ADFFC55BB5D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87879" y="553999"/>
            <a:ext cx="5598431" cy="358299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91AE2DF3-5663-4594-92B5-BA4626FF0B30}"/>
              </a:ext>
            </a:extLst>
          </p:cNvPr>
          <p:cNvSpPr/>
          <p:nvPr/>
        </p:nvSpPr>
        <p:spPr>
          <a:xfrm>
            <a:off x="2729434" y="2751718"/>
            <a:ext cx="24048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Катарина Гроссман-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Хензель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09D29BBE-95E5-4E87-B523-A269D025EE72}"/>
              </a:ext>
            </a:extLst>
          </p:cNvPr>
          <p:cNvSpPr/>
          <p:nvPr/>
        </p:nvSpPr>
        <p:spPr>
          <a:xfrm>
            <a:off x="2682817" y="3172624"/>
            <a:ext cx="3018638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r>
              <a:rPr lang="ru-RU" dirty="0"/>
              <a:t>   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Гроссман-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Хензель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Катарина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Бабушку-и-дедушку я очень люблю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Катарина Гроссман-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Хензель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перевод с немецкого  Александры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Горбовой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- Москва: Самокат, 2024. - 32 с.: цв. ил. - 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 Текст: непосредственный.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16DA7C8-C4AE-4E61-9CF8-172C0C15418B}"/>
              </a:ext>
            </a:extLst>
          </p:cNvPr>
          <p:cNvSpPr txBox="1"/>
          <p:nvPr/>
        </p:nvSpPr>
        <p:spPr>
          <a:xfrm>
            <a:off x="5998922" y="4286795"/>
            <a:ext cx="59039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«- А вот где ты была. Мы бы тебя, Нико, да не нашли. Какое отличное место! И как только ты это придумала! Здорово. Очень здорово! </a:t>
            </a:r>
          </a:p>
          <a:p>
            <a:pPr algn="ctr"/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самое странное, что и во всех других играх я оказываюсь лучше их. Я всегда выигрываю»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63E0E06-F8E5-4275-91E5-71B812DBF3D8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88758" y="2808944"/>
            <a:ext cx="722228" cy="50629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247B8478-DC02-44D5-A6DC-ECEAD680B1F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l="8068" t="6257" r="8044" b="5088"/>
          <a:stretch/>
        </p:blipFill>
        <p:spPr>
          <a:xfrm>
            <a:off x="5089638" y="928315"/>
            <a:ext cx="1066683" cy="152208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xmlns="" val="41861639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C76A44A-0ED3-49D8-8CEF-4C0C5033E22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57FE269-CB85-47B9-8A64-BAB6DE335091}"/>
              </a:ext>
            </a:extLst>
          </p:cNvPr>
          <p:cNvSpPr txBox="1"/>
          <p:nvPr/>
        </p:nvSpPr>
        <p:spPr>
          <a:xfrm>
            <a:off x="2422861" y="3328"/>
            <a:ext cx="82569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Ирина Зартайская «Если кто-то в семье загрустил»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AC75C6CA-B0CA-4A2D-BCD4-2993D2DD0A6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73695" y="637435"/>
            <a:ext cx="2334970" cy="22983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AA7515F-68CE-4B01-9DB0-96332887FEF9}"/>
              </a:ext>
            </a:extLst>
          </p:cNvPr>
          <p:cNvSpPr txBox="1"/>
          <p:nvPr/>
        </p:nvSpPr>
        <p:spPr>
          <a:xfrm>
            <a:off x="3657599" y="2708158"/>
            <a:ext cx="16867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Ирина Зартайская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F4C67B2-93C2-45B5-8B75-89A7BDA7711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0467" y="637435"/>
            <a:ext cx="2305050" cy="304800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1D8B05B-4D27-4FD2-B661-967B757899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r="49593"/>
          <a:stretch/>
        </p:blipFill>
        <p:spPr>
          <a:xfrm>
            <a:off x="6764783" y="557326"/>
            <a:ext cx="2473518" cy="323343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2463D94-0CB2-478D-9225-D04F22FBF6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33621" y="557326"/>
            <a:ext cx="2425079" cy="323343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AD911CC-F0B4-4AFC-9D0B-4C4813E2038D}"/>
              </a:ext>
            </a:extLst>
          </p:cNvPr>
          <p:cNvSpPr txBox="1"/>
          <p:nvPr/>
        </p:nvSpPr>
        <p:spPr>
          <a:xfrm>
            <a:off x="2953699" y="3015935"/>
            <a:ext cx="381108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Зартайская, Ирина. Если кто-то в семье загрустил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рассказы/Ирина Зартайская; художник Лия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Амплеева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.- Москва: Просвещение, 2023.- 48 с.: ил.- (Читаем вместе. Дружная семья).- Текст: непосредственный.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68F21AF-3B78-4A89-9DDE-FDADF0AA4475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694874" y="2509923"/>
            <a:ext cx="719390" cy="50601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0ECC64A-C618-4C33-9D8F-AF5B109FBE84}"/>
              </a:ext>
            </a:extLst>
          </p:cNvPr>
          <p:cNvSpPr txBox="1"/>
          <p:nvPr/>
        </p:nvSpPr>
        <p:spPr>
          <a:xfrm>
            <a:off x="6880194" y="3986074"/>
            <a:ext cx="503363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«Однажды осенью мама вдруг загрустила. Она перестала готовить суп, прибирать, стирать бельё, ходить в магазин и смеяться. Вместо этого она села у окна и стала смотреть вдаль.</a:t>
            </a:r>
          </a:p>
          <a:p>
            <a:pPr marL="285750" indent="-285750">
              <a:buFontTx/>
              <a:buChar char="-"/>
            </a:pP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Мама, что с тобой? – спросила я.</a:t>
            </a:r>
          </a:p>
          <a:p>
            <a:pPr marL="285750" indent="-285750">
              <a:buFontTx/>
              <a:buChar char="-"/>
            </a:pP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Грущу, - ответила мама.</a:t>
            </a:r>
          </a:p>
          <a:p>
            <a:pPr marL="285750" indent="-285750">
              <a:buFontTx/>
              <a:buChar char="-"/>
            </a:pP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Мне стало интересно – почему?»</a:t>
            </a:r>
          </a:p>
        </p:txBody>
      </p:sp>
    </p:spTree>
    <p:extLst>
      <p:ext uri="{BB962C8B-B14F-4D97-AF65-F5344CB8AC3E}">
        <p14:creationId xmlns:p14="http://schemas.microsoft.com/office/powerpoint/2010/main" xmlns="" val="23906419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C76A44A-0ED3-49D8-8CEF-4C0C5033E22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C395145-FEC6-4F6E-97BF-9445F80F475F}"/>
              </a:ext>
            </a:extLst>
          </p:cNvPr>
          <p:cNvSpPr txBox="1"/>
          <p:nvPr/>
        </p:nvSpPr>
        <p:spPr>
          <a:xfrm>
            <a:off x="3676835" y="0"/>
            <a:ext cx="48383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Юлия Кузнецова «Коля рисует»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7D6B873-F7ED-4031-87A2-4AFA47BB629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9225" y="452761"/>
            <a:ext cx="2473529" cy="323073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CE078A8-0CF8-42C9-8748-4565DBCEF50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63123" y="635493"/>
            <a:ext cx="5394485" cy="346599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70D0277-12F6-40F5-A215-FABA10DC8F4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42623" t="17306" r="24607" b="17743"/>
          <a:stretch/>
        </p:blipFill>
        <p:spPr>
          <a:xfrm>
            <a:off x="3351978" y="656015"/>
            <a:ext cx="1439339" cy="197972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9167278-3FB7-4088-AD42-39E26C878C2B}"/>
              </a:ext>
            </a:extLst>
          </p:cNvPr>
          <p:cNvSpPr txBox="1"/>
          <p:nvPr/>
        </p:nvSpPr>
        <p:spPr>
          <a:xfrm>
            <a:off x="3676835" y="2712493"/>
            <a:ext cx="19098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Юлия Кузнецова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7FF57822-35EC-4347-A1C3-45E22ACB85BC}"/>
              </a:ext>
            </a:extLst>
          </p:cNvPr>
          <p:cNvSpPr/>
          <p:nvPr/>
        </p:nvSpPr>
        <p:spPr>
          <a:xfrm>
            <a:off x="2970135" y="2954294"/>
            <a:ext cx="3184124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Кузнецова, Юлия Никитична.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Коля рисует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Юлия Кузнецова; художник Инна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Папоротная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- Москва: Архипелаг, 2022. - 48 с.: цв. ил. – Текст: непосредственный.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DBEF9FC-D8C6-47C2-B2E4-AB3ED874EB01}"/>
              </a:ext>
            </a:extLst>
          </p:cNvPr>
          <p:cNvSpPr txBox="1"/>
          <p:nvPr/>
        </p:nvSpPr>
        <p:spPr>
          <a:xfrm>
            <a:off x="5980591" y="4257913"/>
            <a:ext cx="58770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«Эта книга о развитии творческого взгляда на жизнь, а ещё она о тепле семейных отношений. У ребёнка пробуждается желание порисовать – будто семечко прорастает. А мы, родители, словно бы поливаем это семечко детского интереса своим вниманием» (Юлия Кузнецова)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8674718-5334-4A87-A6E3-1676524ABF4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432153" y="2600087"/>
            <a:ext cx="786452" cy="50601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7B16A049-9002-4364-83D0-E271EFE9A58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35836" y="870041"/>
            <a:ext cx="1177094" cy="160285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xmlns="" val="31233259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C76A44A-0ED3-49D8-8CEF-4C0C5033E22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16B64AF-DB6F-4BF5-8618-9B213E4791A6}"/>
              </a:ext>
            </a:extLst>
          </p:cNvPr>
          <p:cNvSpPr txBox="1"/>
          <p:nvPr/>
        </p:nvSpPr>
        <p:spPr>
          <a:xfrm>
            <a:off x="3142695" y="0"/>
            <a:ext cx="60900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Аксинья 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La Paloma </a:t>
            </a:r>
            <a:r>
              <a:rPr lang="ru-RU" sz="3000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«Звуки нашего дома»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09BAD22-FAAB-496D-8B2B-F55606AAF8C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6271" y="609483"/>
            <a:ext cx="2914650" cy="304800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C6B0119-C2B3-4F1E-847A-F470EC9969F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98069" y="620119"/>
            <a:ext cx="1927240" cy="188598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2EB2140-A07D-46CD-B734-819327392002}"/>
              </a:ext>
            </a:extLst>
          </p:cNvPr>
          <p:cNvSpPr txBox="1"/>
          <p:nvPr/>
        </p:nvSpPr>
        <p:spPr>
          <a:xfrm>
            <a:off x="5993212" y="5199089"/>
            <a:ext cx="50247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«Но самый главный звук нашего дома – это весёлый смех. Потому что вместе нам всегда радостно!</a:t>
            </a:r>
          </a:p>
          <a:p>
            <a:pPr algn="ctr"/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Вот как много звуков живёт в нашем доме. Разных и интересных. Прислушайся: а какие звуки живут в твоём доме?»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3EE3EB4-2933-462A-AA67-8720298199C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t="13333" b="12622"/>
          <a:stretch/>
        </p:blipFill>
        <p:spPr>
          <a:xfrm>
            <a:off x="6615934" y="553998"/>
            <a:ext cx="4781060" cy="242445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EC94A97-DF03-4869-B98C-25909F302046}"/>
              </a:ext>
            </a:extLst>
          </p:cNvPr>
          <p:cNvSpPr txBox="1"/>
          <p:nvPr/>
        </p:nvSpPr>
        <p:spPr>
          <a:xfrm>
            <a:off x="3951206" y="2611562"/>
            <a:ext cx="18562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Аксинья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 Paloma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B305E4AF-50E4-4281-9583-93192EACB340}"/>
              </a:ext>
            </a:extLst>
          </p:cNvPr>
          <p:cNvSpPr/>
          <p:nvPr/>
        </p:nvSpPr>
        <p:spPr>
          <a:xfrm>
            <a:off x="3404307" y="2980507"/>
            <a:ext cx="3210839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Flip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Paloma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Аксинья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Звуки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нашего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[рассказ] / [автор текста и иллюстратор] Аксинья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Paloma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- Москва: НИГМА, 2024. - 16 с.: цв. ил. – Текст: непосредственный. 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1CDD576-96BC-45F0-86BB-C810507256E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t="12817" b="13009"/>
          <a:stretch/>
        </p:blipFill>
        <p:spPr>
          <a:xfrm>
            <a:off x="7080433" y="2710265"/>
            <a:ext cx="4899434" cy="248882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458D350C-06F6-4927-B27C-60B514C06F77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679098" y="2550394"/>
            <a:ext cx="786452" cy="50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4983140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831</TotalTime>
  <Words>907</Words>
  <Application>Microsoft Office PowerPoint</Application>
  <PresentationFormat>Произвольный</PresentationFormat>
  <Paragraphs>95</Paragraphs>
  <Slides>17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«А ты меня любишь?» Ольга Королёва</vt:lpstr>
      <vt:lpstr>«Бассейн, или всё лето под открытым небом» Виль Гмелинг</vt:lpstr>
      <vt:lpstr>«И появилась фрау Мёд», «Капелька мёда и щепотка волшебства» - Сабина Больманн</vt:lpstr>
      <vt:lpstr>«На Север. Путешествие вслед за чайкой» Анна Игнатова</vt:lpstr>
      <vt:lpstr>Что ещё почитать по теме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Семья.  Истории настоящей дружбы</dc:title>
  <dc:creator>User</dc:creator>
  <cp:lastModifiedBy>Для сотрудников</cp:lastModifiedBy>
  <cp:revision>53</cp:revision>
  <cp:lastPrinted>2026-03-29T10:22:27Z</cp:lastPrinted>
  <dcterms:created xsi:type="dcterms:W3CDTF">2026-03-23T04:06:53Z</dcterms:created>
  <dcterms:modified xsi:type="dcterms:W3CDTF">2026-03-30T06:30:23Z</dcterms:modified>
</cp:coreProperties>
</file>