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1" r:id="rId3"/>
    <p:sldId id="270" r:id="rId4"/>
    <p:sldId id="266" r:id="rId5"/>
    <p:sldId id="265" r:id="rId6"/>
    <p:sldId id="267" r:id="rId7"/>
    <p:sldId id="268" r:id="rId8"/>
    <p:sldId id="275" r:id="rId9"/>
    <p:sldId id="276" r:id="rId10"/>
    <p:sldId id="271" r:id="rId11"/>
    <p:sldId id="278" r:id="rId12"/>
    <p:sldId id="279" r:id="rId13"/>
    <p:sldId id="280" r:id="rId14"/>
    <p:sldId id="257" r:id="rId15"/>
    <p:sldId id="259" r:id="rId16"/>
    <p:sldId id="258" r:id="rId17"/>
    <p:sldId id="262" r:id="rId18"/>
    <p:sldId id="263" r:id="rId19"/>
    <p:sldId id="260" r:id="rId20"/>
    <p:sldId id="281" r:id="rId21"/>
    <p:sldId id="282" r:id="rId22"/>
    <p:sldId id="264" r:id="rId23"/>
    <p:sldId id="277" r:id="rId24"/>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varScale="1">
        <p:scale>
          <a:sx n="108" d="100"/>
          <a:sy n="108"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6D5FC52-C2CB-485E-823F-C40A8FD6A77B}" type="datetimeFigureOut">
              <a:rPr lang="ru-RU" smtClean="0"/>
              <a:t>27.04.2026</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A881B7-9FD8-4398-B155-CD4C88207BA6}" type="slidenum">
              <a:rPr lang="ru-RU" smtClean="0"/>
              <a:t>‹#›</a:t>
            </a:fld>
            <a:endParaRPr lang="ru-RU"/>
          </a:p>
        </p:txBody>
      </p:sp>
    </p:spTree>
    <p:extLst>
      <p:ext uri="{BB962C8B-B14F-4D97-AF65-F5344CB8AC3E}">
        <p14:creationId xmlns:p14="http://schemas.microsoft.com/office/powerpoint/2010/main" val="2392279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3F8557-F6E5-4F09-9110-C8B37899719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0B23AFD-C695-4533-B37C-6A143DCB85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B55DB53-4E78-4793-8E91-8CC3289B9F84}"/>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5" name="Нижний колонтитул 4">
            <a:extLst>
              <a:ext uri="{FF2B5EF4-FFF2-40B4-BE49-F238E27FC236}">
                <a16:creationId xmlns:a16="http://schemas.microsoft.com/office/drawing/2014/main" id="{46BC93FD-8800-4B76-A06B-34F83C19BAD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A9F677E-7F7C-48B8-95E8-A5C0B5F4C9B0}"/>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221101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6AC9CE-44AE-40F1-8BDB-27EFACF42CF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94D64B2-68F1-43F9-BF5F-D5447DAA467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5C4634C-D5F4-4AD6-9DC3-35D736EB049B}"/>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5" name="Нижний колонтитул 4">
            <a:extLst>
              <a:ext uri="{FF2B5EF4-FFF2-40B4-BE49-F238E27FC236}">
                <a16:creationId xmlns:a16="http://schemas.microsoft.com/office/drawing/2014/main" id="{27D48BD4-5A2E-4EF4-89AC-14D149F42AB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D3DB4E2-FB2C-4F7C-8AE3-27352F542D4F}"/>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2830745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E4CF619-9DA6-4FC8-B37C-5427891C581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A62A8D7-A086-4980-B195-6F228848244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ECE2CE8-85E9-4F2E-A0E5-6DBBF5654EC7}"/>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5" name="Нижний колонтитул 4">
            <a:extLst>
              <a:ext uri="{FF2B5EF4-FFF2-40B4-BE49-F238E27FC236}">
                <a16:creationId xmlns:a16="http://schemas.microsoft.com/office/drawing/2014/main" id="{BB5CAA46-3809-4743-B67E-CDAFD18FFF0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891E043-9E1B-48AC-A039-FBB3B1331684}"/>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59429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FC3C2E-3324-45D7-88E7-8921F714F8D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F628981-8C5B-426C-A414-13284CAAF4E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E05575E-25F8-4294-9386-4D4957DD300B}"/>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5" name="Нижний колонтитул 4">
            <a:extLst>
              <a:ext uri="{FF2B5EF4-FFF2-40B4-BE49-F238E27FC236}">
                <a16:creationId xmlns:a16="http://schemas.microsoft.com/office/drawing/2014/main" id="{7B1D7DAA-3D29-491C-8D86-37BC96B47E0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5199CFA-2DA3-45DE-8C76-6E63EEFC7E01}"/>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290222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E9DF0E-CC2B-40A1-A0E4-0C30CC46373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4A58672-0834-4F61-A896-0334609F0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0E1B286-C363-4AA5-B795-06A6A3C045E5}"/>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5" name="Нижний колонтитул 4">
            <a:extLst>
              <a:ext uri="{FF2B5EF4-FFF2-40B4-BE49-F238E27FC236}">
                <a16:creationId xmlns:a16="http://schemas.microsoft.com/office/drawing/2014/main" id="{AF937E4B-7FA0-408D-A2BD-4686548609D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46E40A0-AD75-4D0E-9E7F-BEE668D63584}"/>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5697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098AD7-D44E-4659-BA9F-0A55710DE03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01A0572-F042-4A6A-AFAE-0FA017E8F53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245D554-D28B-4415-BB4D-712E8D9A166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62DC2FE-C8A0-45CF-B656-74CD47AD0D72}"/>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6" name="Нижний колонтитул 5">
            <a:extLst>
              <a:ext uri="{FF2B5EF4-FFF2-40B4-BE49-F238E27FC236}">
                <a16:creationId xmlns:a16="http://schemas.microsoft.com/office/drawing/2014/main" id="{1FF5469B-5F52-4CAA-950B-60F471F9A58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4EFA973-EC6F-4A26-AA8A-B0BF503D7FB2}"/>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324390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31248D-4705-48B0-A01E-62AD9F41761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5AE243F-6830-47CD-8618-7FAD54648D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BEF0937-A8C5-4B00-A23C-0538A7558BD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5587A10-3D07-4E09-8AB5-13730A4F2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A97E06A-B757-4859-A6C7-0B598830BA4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75F9CE6-704A-44D6-A6D9-ED4BB0F04411}"/>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8" name="Нижний колонтитул 7">
            <a:extLst>
              <a:ext uri="{FF2B5EF4-FFF2-40B4-BE49-F238E27FC236}">
                <a16:creationId xmlns:a16="http://schemas.microsoft.com/office/drawing/2014/main" id="{A8DB9557-B133-43DE-9919-A2D2A31EB5B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53F1D6C-526A-40BC-A49D-D6A913D70EB7}"/>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324078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84A171-6F32-44A5-B694-BFCCD1159FE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E6F4939-456C-4A32-AF66-7699FF383EBF}"/>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4" name="Нижний колонтитул 3">
            <a:extLst>
              <a:ext uri="{FF2B5EF4-FFF2-40B4-BE49-F238E27FC236}">
                <a16:creationId xmlns:a16="http://schemas.microsoft.com/office/drawing/2014/main" id="{DED9A2BC-4975-4447-88F9-0F7D83704AD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843CC2EC-A7C3-401F-9B65-5996F09752A1}"/>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2109614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0928A03-D8B4-49A2-82E3-C9807B56A394}"/>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3" name="Нижний колонтитул 2">
            <a:extLst>
              <a:ext uri="{FF2B5EF4-FFF2-40B4-BE49-F238E27FC236}">
                <a16:creationId xmlns:a16="http://schemas.microsoft.com/office/drawing/2014/main" id="{644A559A-2B4C-4D15-95A6-611044457D4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D702B16-0CC6-487C-BB93-D6382770A53E}"/>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4024774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C5F497-3EFE-4FA4-96F5-731E0675D02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08A4FA4-F2A3-466C-B88E-1A2875CBE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0B5472A-5952-41B0-AEBC-007457672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4C47CC2-3FAC-43CE-9DED-7D7279CFB803}"/>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6" name="Нижний колонтитул 5">
            <a:extLst>
              <a:ext uri="{FF2B5EF4-FFF2-40B4-BE49-F238E27FC236}">
                <a16:creationId xmlns:a16="http://schemas.microsoft.com/office/drawing/2014/main" id="{52712449-A91F-4A70-B91E-CE5925D7BCD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318AFF9-F61E-496D-85CD-7EECA940BA99}"/>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302394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7F1C80-CEE8-4061-A0F0-DD3F6544D86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31BD7BA-8137-4A1C-B6D4-8B54DF3D08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F46C144-097D-443D-A4D9-FBAF2CCEC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078E931-BA65-494D-AE13-34F814474EBE}"/>
              </a:ext>
            </a:extLst>
          </p:cNvPr>
          <p:cNvSpPr>
            <a:spLocks noGrp="1"/>
          </p:cNvSpPr>
          <p:nvPr>
            <p:ph type="dt" sz="half" idx="10"/>
          </p:nvPr>
        </p:nvSpPr>
        <p:spPr/>
        <p:txBody>
          <a:bodyPr/>
          <a:lstStyle/>
          <a:p>
            <a:fld id="{9FA3165C-5236-48AB-B5A8-3F11CEF6338D}" type="datetimeFigureOut">
              <a:rPr lang="ru-RU" smtClean="0"/>
              <a:t>27.04.2026</a:t>
            </a:fld>
            <a:endParaRPr lang="ru-RU"/>
          </a:p>
        </p:txBody>
      </p:sp>
      <p:sp>
        <p:nvSpPr>
          <p:cNvPr id="6" name="Нижний колонтитул 5">
            <a:extLst>
              <a:ext uri="{FF2B5EF4-FFF2-40B4-BE49-F238E27FC236}">
                <a16:creationId xmlns:a16="http://schemas.microsoft.com/office/drawing/2014/main" id="{2512833A-B354-44CB-8CE2-E12DEA80DB8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4F66FC3-1AF3-4C08-A71C-5142D852104C}"/>
              </a:ext>
            </a:extLst>
          </p:cNvPr>
          <p:cNvSpPr>
            <a:spLocks noGrp="1"/>
          </p:cNvSpPr>
          <p:nvPr>
            <p:ph type="sldNum" sz="quarter" idx="12"/>
          </p:nvPr>
        </p:nvSpPr>
        <p:spPr/>
        <p:txBody>
          <a:bodyPr/>
          <a:lstStyle/>
          <a:p>
            <a:fld id="{82359A0C-8208-40B9-BFDF-37EE88204564}" type="slidenum">
              <a:rPr lang="ru-RU" smtClean="0"/>
              <a:t>‹#›</a:t>
            </a:fld>
            <a:endParaRPr lang="ru-RU"/>
          </a:p>
        </p:txBody>
      </p:sp>
    </p:spTree>
    <p:extLst>
      <p:ext uri="{BB962C8B-B14F-4D97-AF65-F5344CB8AC3E}">
        <p14:creationId xmlns:p14="http://schemas.microsoft.com/office/powerpoint/2010/main" val="217981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DAB58E-D3E3-4594-A54D-CDA5DD631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DADB477-4201-4BFC-9C82-6704CE675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5E43929-26AE-4AEA-B34C-57C860E076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3165C-5236-48AB-B5A8-3F11CEF6338D}" type="datetimeFigureOut">
              <a:rPr lang="ru-RU" smtClean="0"/>
              <a:t>27.04.2026</a:t>
            </a:fld>
            <a:endParaRPr lang="ru-RU"/>
          </a:p>
        </p:txBody>
      </p:sp>
      <p:sp>
        <p:nvSpPr>
          <p:cNvPr id="5" name="Нижний колонтитул 4">
            <a:extLst>
              <a:ext uri="{FF2B5EF4-FFF2-40B4-BE49-F238E27FC236}">
                <a16:creationId xmlns:a16="http://schemas.microsoft.com/office/drawing/2014/main" id="{7856863E-82BB-48C9-9089-577F577C4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BD1CC99-2FBA-4DDD-8468-F0EA33DAF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59A0C-8208-40B9-BFDF-37EE88204564}" type="slidenum">
              <a:rPr lang="ru-RU" smtClean="0"/>
              <a:t>‹#›</a:t>
            </a:fld>
            <a:endParaRPr lang="ru-RU"/>
          </a:p>
        </p:txBody>
      </p:sp>
    </p:spTree>
    <p:extLst>
      <p:ext uri="{BB962C8B-B14F-4D97-AF65-F5344CB8AC3E}">
        <p14:creationId xmlns:p14="http://schemas.microsoft.com/office/powerpoint/2010/main" val="2871525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68A8179-311F-407C-8BA1-D4896E18FA4D}"/>
              </a:ext>
            </a:extLst>
          </p:cNvPr>
          <p:cNvPicPr>
            <a:picLocks noChangeAspect="1"/>
          </p:cNvPicPr>
          <p:nvPr/>
        </p:nvPicPr>
        <p:blipFill>
          <a:blip r:embed="rId2"/>
          <a:stretch>
            <a:fillRect/>
          </a:stretch>
        </p:blipFill>
        <p:spPr>
          <a:xfrm>
            <a:off x="5921" y="-6014"/>
            <a:ext cx="12191999" cy="6864014"/>
          </a:xfrm>
          <a:prstGeom prst="rect">
            <a:avLst/>
          </a:prstGeom>
        </p:spPr>
      </p:pic>
      <p:sp>
        <p:nvSpPr>
          <p:cNvPr id="2" name="Заголовок 1">
            <a:extLst>
              <a:ext uri="{FF2B5EF4-FFF2-40B4-BE49-F238E27FC236}">
                <a16:creationId xmlns:a16="http://schemas.microsoft.com/office/drawing/2014/main" id="{043D24A0-248F-4E5A-AFBC-DCEA7B7694ED}"/>
              </a:ext>
            </a:extLst>
          </p:cNvPr>
          <p:cNvSpPr>
            <a:spLocks noGrp="1"/>
          </p:cNvSpPr>
          <p:nvPr>
            <p:ph type="ctrTitle"/>
          </p:nvPr>
        </p:nvSpPr>
        <p:spPr>
          <a:xfrm>
            <a:off x="994298" y="616336"/>
            <a:ext cx="11058618" cy="2387600"/>
          </a:xfrm>
        </p:spPr>
        <p:txBody>
          <a:bodyPr/>
          <a:lstStyle/>
          <a:p>
            <a:r>
              <a:rPr lang="ru-RU" dirty="0">
                <a:solidFill>
                  <a:schemeClr val="tx1">
                    <a:lumMod val="65000"/>
                    <a:lumOff val="35000"/>
                  </a:schemeClr>
                </a:solidFill>
                <a:latin typeface="Bahnschrift Condensed" panose="020B0502040204020203" pitchFamily="34" charset="0"/>
              </a:rPr>
              <a:t>Непридуманные истории о войне</a:t>
            </a:r>
          </a:p>
        </p:txBody>
      </p:sp>
      <p:sp>
        <p:nvSpPr>
          <p:cNvPr id="3" name="Подзаголовок 2">
            <a:extLst>
              <a:ext uri="{FF2B5EF4-FFF2-40B4-BE49-F238E27FC236}">
                <a16:creationId xmlns:a16="http://schemas.microsoft.com/office/drawing/2014/main" id="{A720118F-8E62-4C2C-847B-E32A80A4EC0A}"/>
              </a:ext>
            </a:extLst>
          </p:cNvPr>
          <p:cNvSpPr>
            <a:spLocks noGrp="1"/>
          </p:cNvSpPr>
          <p:nvPr>
            <p:ph type="subTitle" idx="1"/>
          </p:nvPr>
        </p:nvSpPr>
        <p:spPr>
          <a:xfrm>
            <a:off x="2092172" y="3149637"/>
            <a:ext cx="9144000" cy="552712"/>
          </a:xfrm>
        </p:spPr>
        <p:txBody>
          <a:bodyPr>
            <a:normAutofit/>
          </a:bodyPr>
          <a:lstStyle/>
          <a:p>
            <a:r>
              <a:rPr lang="ru-RU" sz="3200" dirty="0">
                <a:latin typeface="Bahnschrift Condensed" panose="020B0502040204020203" pitchFamily="34" charset="0"/>
              </a:rPr>
              <a:t>(цикл обзоров «Понедельник начинается с книг»)</a:t>
            </a:r>
          </a:p>
        </p:txBody>
      </p:sp>
      <p:sp>
        <p:nvSpPr>
          <p:cNvPr id="5" name="TextBox 4">
            <a:extLst>
              <a:ext uri="{FF2B5EF4-FFF2-40B4-BE49-F238E27FC236}">
                <a16:creationId xmlns:a16="http://schemas.microsoft.com/office/drawing/2014/main" id="{AC9971B4-E350-4559-AFE2-90D9F3399832}"/>
              </a:ext>
            </a:extLst>
          </p:cNvPr>
          <p:cNvSpPr txBox="1"/>
          <p:nvPr/>
        </p:nvSpPr>
        <p:spPr>
          <a:xfrm>
            <a:off x="4639323" y="4881358"/>
            <a:ext cx="4511336" cy="523220"/>
          </a:xfrm>
          <a:prstGeom prst="rect">
            <a:avLst/>
          </a:prstGeom>
          <a:noFill/>
        </p:spPr>
        <p:txBody>
          <a:bodyPr wrap="square" rtlCol="0">
            <a:spAutoFit/>
          </a:bodyPr>
          <a:lstStyle/>
          <a:p>
            <a:r>
              <a:rPr lang="ru-RU" sz="2800" dirty="0">
                <a:latin typeface="Bahnschrift Condensed" panose="020B0502040204020203" pitchFamily="34" charset="0"/>
              </a:rPr>
              <a:t>г. Красноярск. 2026. 27 апреля</a:t>
            </a:r>
          </a:p>
        </p:txBody>
      </p:sp>
    </p:spTree>
    <p:extLst>
      <p:ext uri="{BB962C8B-B14F-4D97-AF65-F5344CB8AC3E}">
        <p14:creationId xmlns:p14="http://schemas.microsoft.com/office/powerpoint/2010/main" val="589026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EBD449-4F37-4019-BDDE-27F21F077D44}"/>
              </a:ext>
            </a:extLst>
          </p:cNvPr>
          <p:cNvSpPr>
            <a:spLocks noGrp="1"/>
          </p:cNvSpPr>
          <p:nvPr>
            <p:ph type="title"/>
          </p:nvPr>
        </p:nvSpPr>
        <p:spPr>
          <a:xfrm>
            <a:off x="471314" y="996499"/>
            <a:ext cx="6912006" cy="549275"/>
          </a:xfrm>
        </p:spPr>
        <p:txBody>
          <a:bodyPr>
            <a:normAutofit fontScale="90000"/>
          </a:bodyPr>
          <a:lstStyle/>
          <a:p>
            <a:r>
              <a:rPr lang="ru-RU" dirty="0">
                <a:latin typeface="Times New Roman" panose="02020603050405020304" pitchFamily="18" charset="0"/>
                <a:cs typeface="Times New Roman" panose="02020603050405020304" pitchFamily="18" charset="0"/>
              </a:rPr>
              <a:t>Приёмы работы для обзора</a:t>
            </a:r>
          </a:p>
        </p:txBody>
      </p:sp>
      <p:sp>
        <p:nvSpPr>
          <p:cNvPr id="3" name="Объект 2">
            <a:extLst>
              <a:ext uri="{FF2B5EF4-FFF2-40B4-BE49-F238E27FC236}">
                <a16:creationId xmlns:a16="http://schemas.microsoft.com/office/drawing/2014/main" id="{584045B7-9175-4A8C-B834-AEE66F6244CF}"/>
              </a:ext>
            </a:extLst>
          </p:cNvPr>
          <p:cNvSpPr>
            <a:spLocks noGrp="1"/>
          </p:cNvSpPr>
          <p:nvPr>
            <p:ph idx="1"/>
          </p:nvPr>
        </p:nvSpPr>
        <p:spPr>
          <a:xfrm>
            <a:off x="356586" y="2219319"/>
            <a:ext cx="11478828" cy="4351338"/>
          </a:xfrm>
        </p:spPr>
        <p:txBody>
          <a:bodyPr>
            <a:normAutofit fontScale="70000" lnSpcReduction="20000"/>
          </a:bodyPr>
          <a:lstStyle/>
          <a:p>
            <a:r>
              <a:rPr lang="ru-RU" dirty="0">
                <a:latin typeface="Times New Roman" panose="02020603050405020304" pitchFamily="18" charset="0"/>
                <a:cs typeface="Times New Roman" panose="02020603050405020304" pitchFamily="18" charset="0"/>
              </a:rPr>
              <a:t>Работа с «Картой книжных событий и памяти», называем географические точки книжных событий.</a:t>
            </a:r>
          </a:p>
          <a:p>
            <a:pPr marL="0" indent="0">
              <a:buNone/>
            </a:pP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Разглядываем книжные обложки и размышляем о сюжете истории.</a:t>
            </a:r>
          </a:p>
          <a:p>
            <a:pPr marL="0" indent="0">
              <a:buNone/>
            </a:pP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Сопровождаем обзор фотографиями предметов книжных историй и делаем акцент на том, зачем авторы вводят их в тексты.</a:t>
            </a:r>
          </a:p>
          <a:p>
            <a:pPr marL="0" indent="0">
              <a:buNone/>
            </a:pP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Предугадываем событие по начальной цитате книги.</a:t>
            </a:r>
          </a:p>
          <a:p>
            <a:pPr marL="0" indent="0">
              <a:buNone/>
            </a:pP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Придумываем «другие» концовки к историям.</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Фантазируем на тему «Если бы я был участником этой истории».</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43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8828" y="1588283"/>
            <a:ext cx="10515600" cy="1325563"/>
          </a:xfrm>
        </p:spPr>
        <p:txBody>
          <a:bodyPr>
            <a:normAutofit/>
          </a:bodyPr>
          <a:lstStyle/>
          <a:p>
            <a:r>
              <a:rPr lang="ru-RU" b="1" dirty="0"/>
              <a:t>Книги о Специальной военной операции </a:t>
            </a:r>
            <a:br>
              <a:rPr lang="ru-RU" b="1" dirty="0"/>
            </a:br>
            <a:r>
              <a:rPr lang="ru-RU" dirty="0"/>
              <a:t>12+</a:t>
            </a:r>
          </a:p>
        </p:txBody>
      </p:sp>
      <p:pic>
        <p:nvPicPr>
          <p:cNvPr id="4" name="Picture 5" descr="Picture background"/>
          <p:cNvPicPr>
            <a:picLocks noChangeAspect="1" noChangeArrowheads="1"/>
          </p:cNvPicPr>
          <p:nvPr/>
        </p:nvPicPr>
        <p:blipFill>
          <a:blip r:embed="rId2" cstate="print"/>
          <a:srcRect l="26982" r="25673" b="-1273"/>
          <a:stretch>
            <a:fillRect/>
          </a:stretch>
        </p:blipFill>
        <p:spPr bwMode="auto">
          <a:xfrm>
            <a:off x="10137018" y="5332020"/>
            <a:ext cx="1857058" cy="132409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8128247" cy="1325563"/>
          </a:xfrm>
        </p:spPr>
        <p:txBody>
          <a:bodyPr>
            <a:normAutofit/>
          </a:bodyPr>
          <a:lstStyle/>
          <a:p>
            <a:pPr algn="ctr"/>
            <a:r>
              <a:rPr lang="ru-RU" sz="1800" b="1" dirty="0">
                <a:latin typeface="+mn-lt"/>
                <a:ea typeface="+mn-ea"/>
                <a:cs typeface="+mn-cs"/>
              </a:rPr>
              <a:t>    </a:t>
            </a:r>
            <a:r>
              <a:rPr lang="ru-RU" sz="2400" b="1" dirty="0">
                <a:latin typeface="+mn-lt"/>
                <a:ea typeface="+mn-ea"/>
                <a:cs typeface="+mn-cs"/>
              </a:rPr>
              <a:t>Ключевые моменты, которые поднимаются в литературе на тему СВО </a:t>
            </a:r>
          </a:p>
        </p:txBody>
      </p:sp>
      <p:sp>
        <p:nvSpPr>
          <p:cNvPr id="3" name="Содержимое 2"/>
          <p:cNvSpPr>
            <a:spLocks noGrp="1"/>
          </p:cNvSpPr>
          <p:nvPr>
            <p:ph idx="1"/>
          </p:nvPr>
        </p:nvSpPr>
        <p:spPr>
          <a:xfrm>
            <a:off x="826324" y="1885001"/>
            <a:ext cx="8628394" cy="4351338"/>
          </a:xfrm>
        </p:spPr>
        <p:txBody>
          <a:bodyPr>
            <a:normAutofit/>
          </a:bodyPr>
          <a:lstStyle/>
          <a:p>
            <a:pPr lvl="0">
              <a:buNone/>
            </a:pPr>
            <a:r>
              <a:rPr lang="ru-RU" sz="1800" b="1" dirty="0"/>
              <a:t>    Героизм и патриотизм.</a:t>
            </a:r>
            <a:r>
              <a:rPr lang="ru-RU" sz="1800" dirty="0"/>
              <a:t> Это центральная линия. Книги рассказывают о подвигах российских военных, добровольцев и мирных жителей прифронтовых территорий. Основной посыл — формирование гордости за нашу страну и её защитников.</a:t>
            </a:r>
          </a:p>
          <a:p>
            <a:pPr lvl="0">
              <a:buNone/>
            </a:pPr>
            <a:r>
              <a:rPr lang="ru-RU" sz="1800" b="1" dirty="0"/>
              <a:t>    Жизнь глазами ребёнка/подростка.</a:t>
            </a:r>
            <a:r>
              <a:rPr lang="ru-RU" sz="1800" dirty="0"/>
              <a:t> Авторы показывают, как война ломает привычный уклад. Дети и подростки сталкиваются с выбором, страхом и ответственностью.</a:t>
            </a:r>
          </a:p>
          <a:p>
            <a:pPr lvl="0">
              <a:buNone/>
            </a:pPr>
            <a:r>
              <a:rPr lang="ru-RU" sz="1800" dirty="0"/>
              <a:t> </a:t>
            </a:r>
            <a:r>
              <a:rPr lang="ru-RU" sz="1800" b="1" dirty="0"/>
              <a:t>    Реалии войны.</a:t>
            </a:r>
            <a:r>
              <a:rPr lang="ru-RU" sz="1800" dirty="0"/>
              <a:t> В некоторых книгах описываются современные виды вооружения (БПЛА, артиллерия, танки) и тактика ведения боя.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2D5D69DC-9A89-44B8-81D4-37D6C0AFE0C9}"/>
              </a:ext>
            </a:extLst>
          </p:cNvPr>
          <p:cNvSpPr>
            <a:spLocks noGrp="1"/>
          </p:cNvSpPr>
          <p:nvPr>
            <p:ph type="subTitle" idx="1"/>
          </p:nvPr>
        </p:nvSpPr>
        <p:spPr>
          <a:xfrm>
            <a:off x="4190923" y="2412062"/>
            <a:ext cx="7020074" cy="4011681"/>
          </a:xfrm>
        </p:spPr>
        <p:txBody>
          <a:bodyPr>
            <a:normAutofit/>
          </a:bodyPr>
          <a:lstStyle/>
          <a:p>
            <a:endParaRPr lang="ru-RU" dirty="0"/>
          </a:p>
          <a:p>
            <a:pPr marL="457200" indent="-457200" algn="l">
              <a:buAutoNum type="arabicPeriod"/>
            </a:pPr>
            <a:endParaRPr lang="ru-RU" dirty="0"/>
          </a:p>
          <a:p>
            <a:pPr marL="457200" indent="-457200" algn="l"/>
            <a:r>
              <a:rPr lang="ru-RU" sz="1600" dirty="0"/>
              <a:t>          </a:t>
            </a:r>
            <a:r>
              <a:rPr lang="ru-RU" sz="1800" dirty="0"/>
              <a:t>Проект реализован в рамках </a:t>
            </a:r>
            <a:r>
              <a:rPr lang="ru-RU" sz="1800" dirty="0" err="1"/>
              <a:t>грантовой</a:t>
            </a:r>
            <a:r>
              <a:rPr lang="ru-RU" sz="1800" dirty="0"/>
              <a:t> программы «Книжное Красноярье». Каждый герой, чей подвиг нашёл отражение в книге, получил личный экземпляр в знак признательности и памяти о совершённом.</a:t>
            </a:r>
          </a:p>
          <a:p>
            <a:pPr marL="457200" indent="-457200" algn="l"/>
            <a:endParaRPr lang="ru-RU" sz="1600" dirty="0"/>
          </a:p>
          <a:p>
            <a:pPr marL="457200" indent="-457200" algn="l"/>
            <a:r>
              <a:rPr lang="ru-RU" sz="1600" dirty="0"/>
              <a:t>           </a:t>
            </a:r>
            <a:r>
              <a:rPr lang="ru-RU" sz="1600" b="1" dirty="0"/>
              <a:t>Текст книги: </a:t>
            </a:r>
            <a:r>
              <a:rPr lang="en-US" sz="1600" dirty="0"/>
              <a:t>https://gnkk.ru/nkk/data/uploads/2026/02/za-rodinu-geroi-svo.pdf</a:t>
            </a:r>
            <a:endParaRPr lang="ru-RU" sz="1600" dirty="0"/>
          </a:p>
          <a:p>
            <a:pPr marL="457200" indent="-457200">
              <a:buAutoNum type="arabicPeriod"/>
            </a:pPr>
            <a:endParaRPr lang="ru-RU" dirty="0"/>
          </a:p>
        </p:txBody>
      </p:sp>
      <p:pic>
        <p:nvPicPr>
          <p:cNvPr id="1027" name="Picture 3"/>
          <p:cNvPicPr>
            <a:picLocks noChangeAspect="1" noChangeArrowheads="1"/>
          </p:cNvPicPr>
          <p:nvPr/>
        </p:nvPicPr>
        <p:blipFill>
          <a:blip r:embed="rId2" cstate="print"/>
          <a:srcRect l="51585" t="13843" r="2479" b="10117"/>
          <a:stretch>
            <a:fillRect/>
          </a:stretch>
        </p:blipFill>
        <p:spPr bwMode="auto">
          <a:xfrm>
            <a:off x="539262" y="422031"/>
            <a:ext cx="3868615" cy="5122984"/>
          </a:xfrm>
          <a:prstGeom prst="rect">
            <a:avLst/>
          </a:prstGeom>
          <a:noFill/>
          <a:ln w="9525">
            <a:noFill/>
            <a:miter lim="800000"/>
            <a:headEnd/>
            <a:tailEnd/>
          </a:ln>
        </p:spPr>
      </p:pic>
      <p:sp>
        <p:nvSpPr>
          <p:cNvPr id="6" name="Прямоугольник 5"/>
          <p:cNvSpPr/>
          <p:nvPr/>
        </p:nvSpPr>
        <p:spPr>
          <a:xfrm>
            <a:off x="539261" y="5698812"/>
            <a:ext cx="6096000" cy="923330"/>
          </a:xfrm>
          <a:prstGeom prst="rect">
            <a:avLst/>
          </a:prstGeom>
        </p:spPr>
        <p:txBody>
          <a:bodyPr>
            <a:spAutoFit/>
          </a:bodyPr>
          <a:lstStyle/>
          <a:p>
            <a:r>
              <a:rPr lang="ru-RU" b="1" dirty="0" err="1"/>
              <a:t>Zа</a:t>
            </a:r>
            <a:r>
              <a:rPr lang="ru-RU" b="1" dirty="0"/>
              <a:t> Родину! Герои СВО Красноярского края </a:t>
            </a:r>
            <a:r>
              <a:rPr lang="ru-RU" dirty="0"/>
              <a:t>/ О. А. Барановский и др. - Красноярск : </a:t>
            </a:r>
            <a:r>
              <a:rPr lang="ru-RU" dirty="0" err="1"/>
              <a:t>Поликор</a:t>
            </a:r>
            <a:r>
              <a:rPr lang="ru-RU" dirty="0"/>
              <a:t>, 2025. - 228 с. : </a:t>
            </a:r>
            <a:r>
              <a:rPr lang="ru-RU" dirty="0" err="1"/>
              <a:t>цв</a:t>
            </a:r>
            <a:r>
              <a:rPr lang="ru-RU" dirty="0"/>
              <a:t>. ил. - (Книжное Красноярье). – Текст: непосредственный.</a:t>
            </a:r>
          </a:p>
        </p:txBody>
      </p:sp>
      <p:sp>
        <p:nvSpPr>
          <p:cNvPr id="9" name="Прямоугольник 8"/>
          <p:cNvSpPr/>
          <p:nvPr/>
        </p:nvSpPr>
        <p:spPr>
          <a:xfrm>
            <a:off x="4674465" y="190005"/>
            <a:ext cx="5835196" cy="5078313"/>
          </a:xfrm>
          <a:prstGeom prst="rect">
            <a:avLst/>
          </a:prstGeom>
        </p:spPr>
        <p:txBody>
          <a:bodyPr wrap="square">
            <a:spAutoFit/>
          </a:bodyPr>
          <a:lstStyle/>
          <a:p>
            <a:r>
              <a:rPr lang="ru-RU" dirty="0"/>
              <a:t>Сборник документальных очерков </a:t>
            </a:r>
            <a:r>
              <a:rPr lang="ru-RU" b="1" dirty="0"/>
              <a:t>об участниках специальной военной операции</a:t>
            </a:r>
            <a:r>
              <a:rPr lang="ru-RU" dirty="0"/>
              <a:t>, которые изначально публиковались в районных и городских газетах Красноярского края. Региональная журналистика стала основой для мемориальной книги. </a:t>
            </a:r>
          </a:p>
          <a:p>
            <a:r>
              <a:rPr lang="ru-RU" b="1" dirty="0"/>
              <a:t>Авторы:</a:t>
            </a:r>
            <a:r>
              <a:rPr lang="ru-RU" dirty="0"/>
              <a:t> журналисты окружных государственных периодических изданий. </a:t>
            </a:r>
          </a:p>
          <a:p>
            <a:endParaRPr lang="ru-RU" dirty="0"/>
          </a:p>
          <a:p>
            <a:r>
              <a:rPr lang="ru-RU" dirty="0"/>
              <a:t>Подлинные рассказы (интервью) тех, чьи имена навсегда вписаны в летопись специальной военной операции. </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p:txBody>
      </p:sp>
      <p:pic>
        <p:nvPicPr>
          <p:cNvPr id="1029" name="Picture 5" descr="Picture background"/>
          <p:cNvPicPr>
            <a:picLocks noChangeAspect="1" noChangeArrowheads="1"/>
          </p:cNvPicPr>
          <p:nvPr/>
        </p:nvPicPr>
        <p:blipFill>
          <a:blip r:embed="rId3" cstate="print"/>
          <a:srcRect l="26982" r="25673" b="-1273"/>
          <a:stretch>
            <a:fillRect/>
          </a:stretch>
        </p:blipFill>
        <p:spPr bwMode="auto">
          <a:xfrm>
            <a:off x="10137018" y="5332020"/>
            <a:ext cx="1857058" cy="1324099"/>
          </a:xfrm>
          <a:prstGeom prst="rect">
            <a:avLst/>
          </a:prstGeom>
          <a:noFill/>
        </p:spPr>
      </p:pic>
    </p:spTree>
    <p:extLst>
      <p:ext uri="{BB962C8B-B14F-4D97-AF65-F5344CB8AC3E}">
        <p14:creationId xmlns:p14="http://schemas.microsoft.com/office/powerpoint/2010/main" val="2216559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933" y="163245"/>
            <a:ext cx="10515600" cy="1325563"/>
          </a:xfrm>
        </p:spPr>
        <p:txBody>
          <a:bodyPr>
            <a:normAutofit/>
          </a:bodyPr>
          <a:lstStyle/>
          <a:p>
            <a:r>
              <a:rPr lang="ru-RU" sz="1800" b="1" dirty="0"/>
              <a:t>Каждая страница книги - дань уважения героям из разных уголков нашего края</a:t>
            </a:r>
          </a:p>
        </p:txBody>
      </p:sp>
      <p:pic>
        <p:nvPicPr>
          <p:cNvPr id="2050" name="Picture 2"/>
          <p:cNvPicPr>
            <a:picLocks noChangeAspect="1" noChangeArrowheads="1"/>
          </p:cNvPicPr>
          <p:nvPr/>
        </p:nvPicPr>
        <p:blipFill>
          <a:blip r:embed="rId2" cstate="print"/>
          <a:srcRect l="4400" t="18761" r="5276" b="6879"/>
          <a:stretch>
            <a:fillRect/>
          </a:stretch>
        </p:blipFill>
        <p:spPr bwMode="auto">
          <a:xfrm>
            <a:off x="190005" y="1062842"/>
            <a:ext cx="6697683" cy="4411163"/>
          </a:xfrm>
          <a:prstGeom prst="rect">
            <a:avLst/>
          </a:prstGeom>
          <a:noFill/>
          <a:ln w="9525">
            <a:noFill/>
            <a:miter lim="800000"/>
            <a:headEnd/>
            <a:tailEnd/>
          </a:ln>
        </p:spPr>
      </p:pic>
      <p:sp>
        <p:nvSpPr>
          <p:cNvPr id="5" name="TextBox 4"/>
          <p:cNvSpPr txBox="1"/>
          <p:nvPr/>
        </p:nvSpPr>
        <p:spPr>
          <a:xfrm>
            <a:off x="7849590" y="1068780"/>
            <a:ext cx="3962400" cy="7417415"/>
          </a:xfrm>
          <a:prstGeom prst="rect">
            <a:avLst/>
          </a:prstGeom>
          <a:noFill/>
        </p:spPr>
        <p:txBody>
          <a:bodyPr wrap="square" rtlCol="0">
            <a:spAutoFit/>
          </a:bodyPr>
          <a:lstStyle/>
          <a:p>
            <a:r>
              <a:rPr lang="ru-RU" sz="1600" dirty="0"/>
              <a:t>Ачинск</a:t>
            </a:r>
          </a:p>
          <a:p>
            <a:r>
              <a:rPr lang="ru-RU" sz="1600" dirty="0"/>
              <a:t>Дивногорск</a:t>
            </a:r>
          </a:p>
          <a:p>
            <a:r>
              <a:rPr lang="ru-RU" sz="1600" dirty="0"/>
              <a:t>Канск</a:t>
            </a:r>
          </a:p>
          <a:p>
            <a:r>
              <a:rPr lang="ru-RU" sz="1600" dirty="0" err="1"/>
              <a:t>Лесосибирск</a:t>
            </a:r>
            <a:endParaRPr lang="ru-RU" sz="1600" dirty="0"/>
          </a:p>
          <a:p>
            <a:r>
              <a:rPr lang="ru-RU" sz="1600" dirty="0"/>
              <a:t>Минусинск</a:t>
            </a:r>
          </a:p>
          <a:p>
            <a:r>
              <a:rPr lang="ru-RU" sz="1600" dirty="0"/>
              <a:t>Сосновоборск</a:t>
            </a:r>
          </a:p>
          <a:p>
            <a:r>
              <a:rPr lang="ru-RU" sz="1600" dirty="0"/>
              <a:t>Ужур</a:t>
            </a:r>
          </a:p>
          <a:p>
            <a:r>
              <a:rPr lang="ru-RU" sz="1600" dirty="0"/>
              <a:t>Уяр</a:t>
            </a:r>
          </a:p>
          <a:p>
            <a:r>
              <a:rPr lang="ru-RU" sz="1600" dirty="0" err="1"/>
              <a:t>Ачинский</a:t>
            </a:r>
            <a:r>
              <a:rPr lang="ru-RU" sz="1600" dirty="0"/>
              <a:t> округ</a:t>
            </a:r>
          </a:p>
          <a:p>
            <a:r>
              <a:rPr lang="ru-RU" sz="1600" dirty="0" err="1"/>
              <a:t>Богучанский</a:t>
            </a:r>
            <a:r>
              <a:rPr lang="ru-RU" sz="1600" dirty="0"/>
              <a:t> округ</a:t>
            </a:r>
          </a:p>
          <a:p>
            <a:r>
              <a:rPr lang="ru-RU" sz="1600" dirty="0" err="1"/>
              <a:t>Дзержинско-Тасеевский</a:t>
            </a:r>
            <a:r>
              <a:rPr lang="ru-RU" sz="1600" dirty="0"/>
              <a:t> округ</a:t>
            </a:r>
          </a:p>
          <a:p>
            <a:r>
              <a:rPr lang="ru-RU" sz="1600" dirty="0" err="1"/>
              <a:t>Казачинско-Пировский</a:t>
            </a:r>
            <a:r>
              <a:rPr lang="ru-RU" sz="1600" dirty="0"/>
              <a:t> округ</a:t>
            </a:r>
          </a:p>
          <a:p>
            <a:r>
              <a:rPr lang="ru-RU" sz="1600" dirty="0"/>
              <a:t>Назаровский округ</a:t>
            </a:r>
          </a:p>
          <a:p>
            <a:r>
              <a:rPr lang="ru-RU" sz="1600" dirty="0" err="1"/>
              <a:t>Балахтинско-Новосёловский</a:t>
            </a:r>
            <a:r>
              <a:rPr lang="ru-RU" sz="1600" dirty="0"/>
              <a:t> округ</a:t>
            </a:r>
          </a:p>
          <a:p>
            <a:r>
              <a:rPr lang="ru-RU" sz="1600" dirty="0" err="1"/>
              <a:t>Ермаковский</a:t>
            </a:r>
            <a:r>
              <a:rPr lang="ru-RU" sz="1600" dirty="0"/>
              <a:t> округ</a:t>
            </a:r>
          </a:p>
          <a:p>
            <a:r>
              <a:rPr lang="ru-RU" sz="1600" dirty="0" err="1"/>
              <a:t>Каратузский</a:t>
            </a:r>
            <a:r>
              <a:rPr lang="ru-RU" sz="1600" dirty="0"/>
              <a:t> округ</a:t>
            </a:r>
          </a:p>
          <a:p>
            <a:r>
              <a:rPr lang="ru-RU" sz="1600" dirty="0" err="1"/>
              <a:t>Козульский</a:t>
            </a:r>
            <a:r>
              <a:rPr lang="ru-RU" sz="1600" dirty="0"/>
              <a:t> округ</a:t>
            </a:r>
          </a:p>
          <a:p>
            <a:r>
              <a:rPr lang="ru-RU" sz="1600" dirty="0" err="1"/>
              <a:t>Кежемский</a:t>
            </a:r>
            <a:r>
              <a:rPr lang="ru-RU" sz="1600" dirty="0"/>
              <a:t> округ</a:t>
            </a:r>
          </a:p>
          <a:p>
            <a:r>
              <a:rPr lang="ru-RU" sz="1600" dirty="0" err="1"/>
              <a:t>Рыбинский</a:t>
            </a:r>
            <a:r>
              <a:rPr lang="ru-RU" sz="1600" dirty="0"/>
              <a:t> округ</a:t>
            </a:r>
          </a:p>
          <a:p>
            <a:r>
              <a:rPr lang="ru-RU" sz="1600" dirty="0" err="1"/>
              <a:t>Идринско-Краснотуранский</a:t>
            </a:r>
            <a:r>
              <a:rPr lang="ru-RU" sz="1600" dirty="0"/>
              <a:t> округ</a:t>
            </a:r>
          </a:p>
          <a:p>
            <a:r>
              <a:rPr lang="ru-RU" sz="1600" dirty="0" err="1"/>
              <a:t>Большемуртинско-Сухобузимский</a:t>
            </a:r>
            <a:r>
              <a:rPr lang="ru-RU" sz="1600" dirty="0"/>
              <a:t> округ</a:t>
            </a:r>
          </a:p>
          <a:p>
            <a:r>
              <a:rPr lang="ru-RU" sz="1600" dirty="0" err="1"/>
              <a:t>Сосновоборский</a:t>
            </a:r>
            <a:r>
              <a:rPr lang="ru-RU" sz="1600" dirty="0"/>
              <a:t> округ</a:t>
            </a:r>
          </a:p>
          <a:p>
            <a:r>
              <a:rPr lang="ru-RU" sz="1600" dirty="0"/>
              <a:t>Эвенкийский округ</a:t>
            </a:r>
          </a:p>
          <a:p>
            <a:endParaRPr lang="ru-RU" dirty="0"/>
          </a:p>
          <a:p>
            <a:endParaRPr lang="ru-RU" dirty="0"/>
          </a:p>
          <a:p>
            <a:endParaRPr lang="ru-RU" dirty="0"/>
          </a:p>
          <a:p>
            <a:endParaRPr lang="ru-RU" dirty="0"/>
          </a:p>
          <a:p>
            <a:endParaRPr lang="ru-RU" dirty="0"/>
          </a:p>
          <a:p>
            <a:endParaRPr lang="ru-RU" dirty="0"/>
          </a:p>
        </p:txBody>
      </p:sp>
      <p:sp>
        <p:nvSpPr>
          <p:cNvPr id="6" name="Прямоугольник 5"/>
          <p:cNvSpPr/>
          <p:nvPr/>
        </p:nvSpPr>
        <p:spPr>
          <a:xfrm>
            <a:off x="364177" y="5380672"/>
            <a:ext cx="5514109" cy="1477328"/>
          </a:xfrm>
          <a:prstGeom prst="rect">
            <a:avLst/>
          </a:prstGeom>
        </p:spPr>
        <p:txBody>
          <a:bodyPr wrap="square">
            <a:spAutoFit/>
          </a:bodyPr>
          <a:lstStyle/>
          <a:p>
            <a:r>
              <a:rPr lang="ru-RU" dirty="0"/>
              <a:t>Погружение в фронтовую реальность - как живут и служат защитники Родины из Красноярского края, что наполняет их дни на передовой. Особое место занимают истории о подвигах - не только на поле боя, но и в мирной жизни.</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1000" t="18723" r="7768" b="27934"/>
          <a:stretch>
            <a:fillRect/>
          </a:stretch>
        </p:blipFill>
        <p:spPr bwMode="auto">
          <a:xfrm>
            <a:off x="166255" y="178130"/>
            <a:ext cx="12025745" cy="631767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Для сотрудников\Desktop\mds01346-1081x1536.jpg"/>
          <p:cNvPicPr>
            <a:picLocks noChangeAspect="1" noChangeArrowheads="1"/>
          </p:cNvPicPr>
          <p:nvPr/>
        </p:nvPicPr>
        <p:blipFill>
          <a:blip r:embed="rId2" cstate="print"/>
          <a:srcRect/>
          <a:stretch>
            <a:fillRect/>
          </a:stretch>
        </p:blipFill>
        <p:spPr bwMode="auto">
          <a:xfrm>
            <a:off x="320634" y="416898"/>
            <a:ext cx="2890831" cy="4107601"/>
          </a:xfrm>
          <a:prstGeom prst="rect">
            <a:avLst/>
          </a:prstGeom>
          <a:noFill/>
        </p:spPr>
      </p:pic>
      <p:sp>
        <p:nvSpPr>
          <p:cNvPr id="7" name="Прямоугольник 6"/>
          <p:cNvSpPr/>
          <p:nvPr/>
        </p:nvSpPr>
        <p:spPr>
          <a:xfrm>
            <a:off x="352301" y="4697265"/>
            <a:ext cx="5003470" cy="2031325"/>
          </a:xfrm>
          <a:prstGeom prst="rect">
            <a:avLst/>
          </a:prstGeom>
        </p:spPr>
        <p:txBody>
          <a:bodyPr wrap="square">
            <a:spAutoFit/>
          </a:bodyPr>
          <a:lstStyle/>
          <a:p>
            <a:r>
              <a:rPr lang="ru-RU" b="1" dirty="0"/>
              <a:t>Герои земли Сибирской. </a:t>
            </a:r>
            <a:r>
              <a:rPr lang="ru-RU" dirty="0"/>
              <a:t>Т. 2 / Межрегиональная общественная организация по увековечиванию памяти погибших при защите Отечества и выполнении воинского долга "Вечная память героям". - Красноярск : [б. и.], 2025. - 228 с. : </a:t>
            </a:r>
            <a:r>
              <a:rPr lang="ru-RU" dirty="0" err="1"/>
              <a:t>цв</a:t>
            </a:r>
            <a:r>
              <a:rPr lang="ru-RU" dirty="0"/>
              <a:t>. ил. - Текст (визуальный) : непосредственный.</a:t>
            </a:r>
            <a:br>
              <a:rPr lang="ru-RU" dirty="0"/>
            </a:br>
            <a:endParaRPr lang="ru-RU" dirty="0"/>
          </a:p>
        </p:txBody>
      </p:sp>
      <p:sp>
        <p:nvSpPr>
          <p:cNvPr id="8" name="TextBox 7"/>
          <p:cNvSpPr txBox="1"/>
          <p:nvPr/>
        </p:nvSpPr>
        <p:spPr>
          <a:xfrm>
            <a:off x="3479471" y="403763"/>
            <a:ext cx="4940134" cy="4524315"/>
          </a:xfrm>
          <a:prstGeom prst="rect">
            <a:avLst/>
          </a:prstGeom>
          <a:noFill/>
        </p:spPr>
        <p:txBody>
          <a:bodyPr wrap="square" rtlCol="0">
            <a:spAutoFit/>
          </a:bodyPr>
          <a:lstStyle/>
          <a:p>
            <a:r>
              <a:rPr lang="ru-RU" b="1" dirty="0"/>
              <a:t>Книга-память о погибших героях-сибиряках</a:t>
            </a:r>
            <a:r>
              <a:rPr lang="ru-RU" dirty="0"/>
              <a:t>, выполнивших воинский долг при проведении специальной военной операции. </a:t>
            </a:r>
          </a:p>
          <a:p>
            <a:endParaRPr lang="ru-RU" dirty="0"/>
          </a:p>
          <a:p>
            <a:r>
              <a:rPr lang="ru-RU" dirty="0"/>
              <a:t>Каждая страница издания рассказывает о военном подвиге героя, его малой родине, как прошло его детство.</a:t>
            </a:r>
          </a:p>
          <a:p>
            <a:endParaRPr lang="ru-RU" dirty="0"/>
          </a:p>
          <a:p>
            <a:r>
              <a:rPr lang="ru-RU" dirty="0"/>
              <a:t>В издании представлена более 60 биографий героев-сибиряков. Вся информация собиралась и редактировалась матерями и членами семей погибших.</a:t>
            </a:r>
          </a:p>
          <a:p>
            <a:endParaRPr lang="ru-RU" dirty="0"/>
          </a:p>
          <a:p>
            <a:endParaRPr lang="ru-RU" dirty="0"/>
          </a:p>
          <a:p>
            <a:endParaRPr lang="ru-RU" dirty="0"/>
          </a:p>
          <a:p>
            <a:endParaRPr lang="ru-RU" dirty="0"/>
          </a:p>
        </p:txBody>
      </p:sp>
      <p:sp>
        <p:nvSpPr>
          <p:cNvPr id="9" name="Прямоугольник 8"/>
          <p:cNvSpPr/>
          <p:nvPr/>
        </p:nvSpPr>
        <p:spPr>
          <a:xfrm>
            <a:off x="5700154" y="3657601"/>
            <a:ext cx="6198920" cy="1600438"/>
          </a:xfrm>
          <a:prstGeom prst="rect">
            <a:avLst/>
          </a:prstGeom>
        </p:spPr>
        <p:txBody>
          <a:bodyPr wrap="square">
            <a:spAutoFit/>
          </a:bodyPr>
          <a:lstStyle/>
          <a:p>
            <a:r>
              <a:rPr lang="ru-RU" sz="1400" b="1" dirty="0"/>
              <a:t>Идея</a:t>
            </a:r>
            <a:r>
              <a:rPr lang="ru-RU" sz="1400" dirty="0"/>
              <a:t> создания книги </a:t>
            </a:r>
            <a:r>
              <a:rPr lang="ru-RU" sz="1400" b="1" dirty="0"/>
              <a:t>принадлежит Межрегиональной общественной организации «Вечная память героям», </a:t>
            </a:r>
            <a:r>
              <a:rPr lang="ru-RU" sz="1400" dirty="0"/>
              <a:t>инициатором и вдохновителем которой стала Екатерина Александровна Самусева, потерявшая сына на поле боя.  Её личная трагедия превратилась в  импульс к созданию книги, в стремлении не просто увековечить память о погибших, но и дать возможность всем узнать об их героических поступках, об их жизни за пределами боевых действий.</a:t>
            </a:r>
          </a:p>
        </p:txBody>
      </p:sp>
      <p:pic>
        <p:nvPicPr>
          <p:cNvPr id="10" name="Picture 5" descr="Picture background"/>
          <p:cNvPicPr>
            <a:picLocks noChangeAspect="1" noChangeArrowheads="1"/>
          </p:cNvPicPr>
          <p:nvPr/>
        </p:nvPicPr>
        <p:blipFill>
          <a:blip r:embed="rId3" cstate="print"/>
          <a:srcRect l="26982" r="25673" b="-1273"/>
          <a:stretch>
            <a:fillRect/>
          </a:stretch>
        </p:blipFill>
        <p:spPr bwMode="auto">
          <a:xfrm>
            <a:off x="10165278" y="5352170"/>
            <a:ext cx="1828798" cy="130395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7125" t="13096" r="44802" b="17274"/>
          <a:stretch>
            <a:fillRect/>
          </a:stretch>
        </p:blipFill>
        <p:spPr bwMode="auto">
          <a:xfrm>
            <a:off x="593767" y="380011"/>
            <a:ext cx="3099459" cy="4534778"/>
          </a:xfrm>
          <a:prstGeom prst="rect">
            <a:avLst/>
          </a:prstGeom>
          <a:noFill/>
          <a:ln w="9525">
            <a:noFill/>
            <a:miter lim="800000"/>
            <a:headEnd/>
            <a:tailEnd/>
          </a:ln>
        </p:spPr>
      </p:pic>
      <p:sp>
        <p:nvSpPr>
          <p:cNvPr id="5" name="Прямоугольник 4"/>
          <p:cNvSpPr/>
          <p:nvPr/>
        </p:nvSpPr>
        <p:spPr>
          <a:xfrm>
            <a:off x="420508" y="5081295"/>
            <a:ext cx="4733383" cy="1200329"/>
          </a:xfrm>
          <a:prstGeom prst="rect">
            <a:avLst/>
          </a:prstGeom>
        </p:spPr>
        <p:txBody>
          <a:bodyPr wrap="square">
            <a:spAutoFit/>
          </a:bodyPr>
          <a:lstStyle/>
          <a:p>
            <a:r>
              <a:rPr lang="ru-RU" dirty="0" err="1"/>
              <a:t>Артис</a:t>
            </a:r>
            <a:r>
              <a:rPr lang="ru-RU" dirty="0"/>
              <a:t>, Д. </a:t>
            </a:r>
            <a:r>
              <a:rPr lang="ru-RU" b="1" dirty="0"/>
              <a:t>Как настоящий солдат: </a:t>
            </a:r>
            <a:r>
              <a:rPr lang="ru-RU" dirty="0"/>
              <a:t>Школьные и не только рассказы Димки Донского / Дмитрий </a:t>
            </a:r>
            <a:r>
              <a:rPr lang="ru-RU" dirty="0" err="1"/>
              <a:t>Артис</a:t>
            </a:r>
            <a:r>
              <a:rPr lang="ru-RU" dirty="0"/>
              <a:t>. - Москва: Яуза, 2025. – 88 с.: </a:t>
            </a:r>
            <a:r>
              <a:rPr lang="ru-RU" dirty="0" err="1"/>
              <a:t>цв</a:t>
            </a:r>
            <a:r>
              <a:rPr lang="ru-RU" dirty="0"/>
              <a:t>. ил. - Текст: непосредственный. 12+</a:t>
            </a:r>
          </a:p>
        </p:txBody>
      </p:sp>
      <p:sp>
        <p:nvSpPr>
          <p:cNvPr id="1029" name="Rectangle 5"/>
          <p:cNvSpPr>
            <a:spLocks noChangeArrowheads="1"/>
          </p:cNvSpPr>
          <p:nvPr/>
        </p:nvSpPr>
        <p:spPr bwMode="auto">
          <a:xfrm>
            <a:off x="4132615" y="432670"/>
            <a:ext cx="523701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dirty="0"/>
              <a:t>Дмитрий </a:t>
            </a:r>
            <a:r>
              <a:rPr lang="ru-RU" dirty="0" err="1"/>
              <a:t>Артис</a:t>
            </a:r>
            <a:r>
              <a:rPr lang="ru-RU" dirty="0"/>
              <a:t> — военный поэт, драматург, участник СВО, ветеран боевых действий. Награждён медалью «За храбрость». Лауреат национальных и международных премий в номинациях «Поэзия», «Драматургия» и «Литературная критика».</a:t>
            </a:r>
          </a:p>
          <a:p>
            <a:pPr marL="0" marR="0" lvl="0" indent="0" algn="l" defTabSz="914400" rtl="0" eaLnBrk="1" fontAlgn="base" latinLnBrk="0" hangingPunct="1">
              <a:lnSpc>
                <a:spcPct val="100000"/>
              </a:lnSpc>
              <a:spcBef>
                <a:spcPct val="0"/>
              </a:spcBef>
              <a:spcAft>
                <a:spcPct val="0"/>
              </a:spcAft>
              <a:buClrTx/>
              <a:buSzTx/>
              <a:buFontTx/>
              <a:buNone/>
              <a:tabLst/>
            </a:pPr>
            <a:endParaRPr lang="ru-RU" dirty="0"/>
          </a:p>
          <a:p>
            <a:pPr marL="0" marR="0" lvl="0" indent="0" algn="l" defTabSz="914400" rtl="0" eaLnBrk="1" fontAlgn="base" latinLnBrk="0" hangingPunct="1">
              <a:lnSpc>
                <a:spcPct val="100000"/>
              </a:lnSpc>
              <a:spcBef>
                <a:spcPct val="0"/>
              </a:spcBef>
              <a:spcAft>
                <a:spcPct val="0"/>
              </a:spcAft>
              <a:buClrTx/>
              <a:buSzTx/>
              <a:buFontTx/>
              <a:buNone/>
              <a:tabLst/>
            </a:pPr>
            <a:endParaRPr lang="ru-RU" dirty="0"/>
          </a:p>
        </p:txBody>
      </p:sp>
      <p:pic>
        <p:nvPicPr>
          <p:cNvPr id="11" name="Picture 5" descr="Picture background"/>
          <p:cNvPicPr>
            <a:picLocks noChangeAspect="1" noChangeArrowheads="1"/>
          </p:cNvPicPr>
          <p:nvPr/>
        </p:nvPicPr>
        <p:blipFill>
          <a:blip r:embed="rId3" cstate="print"/>
          <a:srcRect l="26982" r="25673" b="-1273"/>
          <a:stretch>
            <a:fillRect/>
          </a:stretch>
        </p:blipFill>
        <p:spPr bwMode="auto">
          <a:xfrm>
            <a:off x="10165278" y="5352170"/>
            <a:ext cx="1828798" cy="1303950"/>
          </a:xfrm>
          <a:prstGeom prst="rect">
            <a:avLst/>
          </a:prstGeom>
          <a:noFill/>
        </p:spPr>
      </p:pic>
      <p:sp>
        <p:nvSpPr>
          <p:cNvPr id="1030" name="Rectangle 6"/>
          <p:cNvSpPr>
            <a:spLocks noChangeArrowheads="1"/>
          </p:cNvSpPr>
          <p:nvPr/>
        </p:nvSpPr>
        <p:spPr bwMode="auto">
          <a:xfrm>
            <a:off x="4156361" y="3428979"/>
            <a:ext cx="5565569"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2E2F33"/>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400" dirty="0">
              <a:solidFill>
                <a:srgbClr val="2E2F33"/>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2E2F33"/>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ru-RU" dirty="0"/>
              <a:t>Эти истории помогают понять, что за каждым историческим событием стоят простые люди с их переживаниями и мечтами и надеждой на будущее.</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8" name="TextBox 7"/>
          <p:cNvSpPr txBox="1"/>
          <p:nvPr/>
        </p:nvSpPr>
        <p:spPr>
          <a:xfrm>
            <a:off x="4108863" y="2196935"/>
            <a:ext cx="5949538" cy="1754326"/>
          </a:xfrm>
          <a:prstGeom prst="rect">
            <a:avLst/>
          </a:prstGeom>
          <a:noFill/>
        </p:spPr>
        <p:txBody>
          <a:bodyPr wrap="square" rtlCol="0">
            <a:spAutoFit/>
          </a:bodyPr>
          <a:lstStyle/>
          <a:p>
            <a:r>
              <a:rPr lang="ru-RU" dirty="0"/>
              <a:t>Начальная школа. В класс приходит новенький Гоша Победоносцев. Он видел войну, о которой остальные дети слышали только обрывками из разговоров взрослых. Одноклассники по-настоящему задумываются, что такое война. На фоне будничной школьной жизни у них возникают разговоры на эту тему, споры, разногласия.</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483" name="Picture 3"/>
          <p:cNvPicPr>
            <a:picLocks noChangeAspect="1" noChangeArrowheads="1"/>
          </p:cNvPicPr>
          <p:nvPr/>
        </p:nvPicPr>
        <p:blipFill>
          <a:blip r:embed="rId2" cstate="print"/>
          <a:srcRect l="20062" t="20620" r="47821" b="24395"/>
          <a:stretch>
            <a:fillRect/>
          </a:stretch>
        </p:blipFill>
        <p:spPr bwMode="auto">
          <a:xfrm>
            <a:off x="593766" y="475012"/>
            <a:ext cx="3396343" cy="4651799"/>
          </a:xfrm>
          <a:prstGeom prst="rect">
            <a:avLst/>
          </a:prstGeom>
          <a:noFill/>
          <a:ln w="9525">
            <a:noFill/>
            <a:miter lim="800000"/>
            <a:headEnd/>
            <a:tailEnd/>
          </a:ln>
        </p:spPr>
      </p:pic>
      <p:sp>
        <p:nvSpPr>
          <p:cNvPr id="6" name="Прямоугольник 5"/>
          <p:cNvSpPr/>
          <p:nvPr/>
        </p:nvSpPr>
        <p:spPr>
          <a:xfrm>
            <a:off x="589808" y="5389901"/>
            <a:ext cx="5110348" cy="923330"/>
          </a:xfrm>
          <a:prstGeom prst="rect">
            <a:avLst/>
          </a:prstGeom>
        </p:spPr>
        <p:txBody>
          <a:bodyPr wrap="square">
            <a:spAutoFit/>
          </a:bodyPr>
          <a:lstStyle/>
          <a:p>
            <a:r>
              <a:rPr lang="ru-RU" dirty="0" err="1"/>
              <a:t>Артис</a:t>
            </a:r>
            <a:r>
              <a:rPr lang="ru-RU" dirty="0"/>
              <a:t>, Д. </a:t>
            </a:r>
            <a:r>
              <a:rPr lang="ru-RU" b="1" dirty="0"/>
              <a:t>Сердце дракона </a:t>
            </a:r>
            <a:r>
              <a:rPr lang="ru-RU" dirty="0"/>
              <a:t>/ Дмитрий </a:t>
            </a:r>
            <a:r>
              <a:rPr lang="ru-RU" dirty="0" err="1"/>
              <a:t>Артис</a:t>
            </a:r>
            <a:r>
              <a:rPr lang="ru-RU" dirty="0"/>
              <a:t>.  – Москва: Яуза, 2025. – 123 с.: </a:t>
            </a:r>
            <a:r>
              <a:rPr lang="ru-RU" dirty="0" err="1"/>
              <a:t>цв</a:t>
            </a:r>
            <a:r>
              <a:rPr lang="ru-RU" dirty="0"/>
              <a:t>. ил .  – Текст: непосредственный. 12+</a:t>
            </a:r>
          </a:p>
        </p:txBody>
      </p:sp>
      <p:sp>
        <p:nvSpPr>
          <p:cNvPr id="7" name="TextBox 6"/>
          <p:cNvSpPr txBox="1"/>
          <p:nvPr/>
        </p:nvSpPr>
        <p:spPr>
          <a:xfrm>
            <a:off x="4168241" y="510638"/>
            <a:ext cx="4880758" cy="923330"/>
          </a:xfrm>
          <a:prstGeom prst="rect">
            <a:avLst/>
          </a:prstGeom>
          <a:noFill/>
        </p:spPr>
        <p:txBody>
          <a:bodyPr wrap="square" rtlCol="0">
            <a:spAutoFit/>
          </a:bodyPr>
          <a:lstStyle/>
          <a:p>
            <a:r>
              <a:rPr lang="ru-RU" dirty="0"/>
              <a:t>События повести происходят на Донбассе – на фронте и в прифронтовой полосе, где местные жители налаживают жизнь после оккупации.</a:t>
            </a:r>
          </a:p>
        </p:txBody>
      </p:sp>
      <p:pic>
        <p:nvPicPr>
          <p:cNvPr id="8" name="Picture 5" descr="Picture background"/>
          <p:cNvPicPr>
            <a:picLocks noChangeAspect="1" noChangeArrowheads="1"/>
          </p:cNvPicPr>
          <p:nvPr/>
        </p:nvPicPr>
        <p:blipFill>
          <a:blip r:embed="rId3" cstate="print"/>
          <a:srcRect l="26982" r="25673" b="-1273"/>
          <a:stretch>
            <a:fillRect/>
          </a:stretch>
        </p:blipFill>
        <p:spPr bwMode="auto">
          <a:xfrm>
            <a:off x="10165278" y="5352170"/>
            <a:ext cx="1828798" cy="1303950"/>
          </a:xfrm>
          <a:prstGeom prst="rect">
            <a:avLst/>
          </a:prstGeom>
          <a:noFill/>
        </p:spPr>
      </p:pic>
      <p:sp>
        <p:nvSpPr>
          <p:cNvPr id="9" name="Прямоугольник 8"/>
          <p:cNvSpPr/>
          <p:nvPr/>
        </p:nvSpPr>
        <p:spPr>
          <a:xfrm>
            <a:off x="4152405" y="1649313"/>
            <a:ext cx="6084125" cy="3970318"/>
          </a:xfrm>
          <a:prstGeom prst="rect">
            <a:avLst/>
          </a:prstGeom>
        </p:spPr>
        <p:txBody>
          <a:bodyPr wrap="square">
            <a:spAutoFit/>
          </a:bodyPr>
          <a:lstStyle/>
          <a:p>
            <a:r>
              <a:rPr lang="ru-RU" dirty="0"/>
              <a:t>Отряд Российской армии готовится штурмовать "Сердце дракона" - здание крупного заводского комплекса. К заводу примыкает посёлок, куда из лагеря беженцев возвращается мирное население, в том числе Савелий с двумя дочерьми - Лизой и Соней. </a:t>
            </a:r>
            <a:r>
              <a:rPr lang="ru-RU" i="1" dirty="0"/>
              <a:t>«Близкое соседство войны и мира – счастья и горя, детского смеха и вдовьих слёз».</a:t>
            </a:r>
          </a:p>
          <a:p>
            <a:endParaRPr lang="ru-RU" dirty="0"/>
          </a:p>
          <a:p>
            <a:r>
              <a:rPr lang="ru-RU" dirty="0"/>
              <a:t>В книге соседствуют главы про бойцов (страх и смирение, дружба и преданность), штурмующих завод и про мирных жителей. </a:t>
            </a:r>
          </a:p>
          <a:p>
            <a:endParaRPr lang="ru-RU" dirty="0"/>
          </a:p>
          <a:p>
            <a:r>
              <a:rPr lang="ru-RU" dirty="0"/>
              <a:t>В книге эмоционально тяжёлый конец.</a:t>
            </a:r>
          </a:p>
          <a:p>
            <a:endParaRPr lang="ru-RU" dirty="0"/>
          </a:p>
          <a:p>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7374" t="8599" r="45358" b="18291"/>
          <a:stretch>
            <a:fillRect/>
          </a:stretch>
        </p:blipFill>
        <p:spPr bwMode="auto">
          <a:xfrm>
            <a:off x="427512" y="213756"/>
            <a:ext cx="2814452" cy="4416987"/>
          </a:xfrm>
          <a:prstGeom prst="rect">
            <a:avLst/>
          </a:prstGeom>
          <a:noFill/>
          <a:ln w="9525">
            <a:noFill/>
            <a:miter lim="800000"/>
            <a:headEnd/>
            <a:tailEnd/>
          </a:ln>
        </p:spPr>
      </p:pic>
      <p:sp>
        <p:nvSpPr>
          <p:cNvPr id="5" name="Прямоугольник 4"/>
          <p:cNvSpPr/>
          <p:nvPr/>
        </p:nvSpPr>
        <p:spPr>
          <a:xfrm>
            <a:off x="420508" y="4926916"/>
            <a:ext cx="6096000" cy="923330"/>
          </a:xfrm>
          <a:prstGeom prst="rect">
            <a:avLst/>
          </a:prstGeom>
        </p:spPr>
        <p:txBody>
          <a:bodyPr>
            <a:spAutoFit/>
          </a:bodyPr>
          <a:lstStyle/>
          <a:p>
            <a:r>
              <a:rPr lang="ru-RU" b="1" dirty="0"/>
              <a:t>Рой, О. Тени Донбасса: маленькие истории большой войны </a:t>
            </a:r>
            <a:r>
              <a:rPr lang="ru-RU" dirty="0"/>
              <a:t>/ Олег Рой.  – Москва: Вече, 2025. – 239 с.: ил .  – Текст: непосредственный. 12+</a:t>
            </a:r>
          </a:p>
        </p:txBody>
      </p:sp>
      <p:pic>
        <p:nvPicPr>
          <p:cNvPr id="6" name="Picture 5" descr="Picture background"/>
          <p:cNvPicPr>
            <a:picLocks noChangeAspect="1" noChangeArrowheads="1"/>
          </p:cNvPicPr>
          <p:nvPr/>
        </p:nvPicPr>
        <p:blipFill>
          <a:blip r:embed="rId3" cstate="print"/>
          <a:srcRect l="26982" r="25673" b="-1273"/>
          <a:stretch>
            <a:fillRect/>
          </a:stretch>
        </p:blipFill>
        <p:spPr bwMode="auto">
          <a:xfrm>
            <a:off x="9870535" y="5142016"/>
            <a:ext cx="2123541" cy="1514104"/>
          </a:xfrm>
          <a:prstGeom prst="rect">
            <a:avLst/>
          </a:prstGeom>
          <a:noFill/>
        </p:spPr>
      </p:pic>
      <p:sp>
        <p:nvSpPr>
          <p:cNvPr id="7" name="Прямоугольник 6"/>
          <p:cNvSpPr/>
          <p:nvPr/>
        </p:nvSpPr>
        <p:spPr>
          <a:xfrm>
            <a:off x="3582390" y="354763"/>
            <a:ext cx="6096000" cy="923330"/>
          </a:xfrm>
          <a:prstGeom prst="rect">
            <a:avLst/>
          </a:prstGeom>
        </p:spPr>
        <p:txBody>
          <a:bodyPr>
            <a:spAutoFit/>
          </a:bodyPr>
          <a:lstStyle/>
          <a:p>
            <a:r>
              <a:rPr lang="ru-RU" b="1" dirty="0"/>
              <a:t>Олег Рой</a:t>
            </a:r>
            <a:r>
              <a:rPr lang="ru-RU" dirty="0"/>
              <a:t> (настоящее имя — Олег Юрьевич </a:t>
            </a:r>
            <a:r>
              <a:rPr lang="ru-RU" dirty="0" err="1"/>
              <a:t>Резепкин</a:t>
            </a:r>
            <a:r>
              <a:rPr lang="ru-RU" dirty="0"/>
              <a:t>) — российский писатель, сценарист, продюсер и общественный деятель. </a:t>
            </a:r>
          </a:p>
        </p:txBody>
      </p:sp>
      <p:sp>
        <p:nvSpPr>
          <p:cNvPr id="3073" name="Rectangle 1"/>
          <p:cNvSpPr>
            <a:spLocks noChangeArrowheads="1"/>
          </p:cNvSpPr>
          <p:nvPr/>
        </p:nvSpPr>
        <p:spPr bwMode="auto">
          <a:xfrm>
            <a:off x="3562598" y="1402685"/>
            <a:ext cx="784959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dirty="0"/>
              <a:t>«Тени Донбасса» — сборник рассказов, невыдуманных историй из жизни, за каждой из которых стоит судьба реального человека, в жизнь которого ворвалась война. </a:t>
            </a:r>
          </a:p>
          <a:p>
            <a:pPr marL="0" marR="0" lvl="0" indent="0" algn="l" defTabSz="914400" rtl="0" eaLnBrk="1" fontAlgn="base" latinLnBrk="0" hangingPunct="1">
              <a:lnSpc>
                <a:spcPct val="100000"/>
              </a:lnSpc>
              <a:spcBef>
                <a:spcPct val="0"/>
              </a:spcBef>
              <a:spcAft>
                <a:spcPct val="0"/>
              </a:spcAft>
              <a:buClrTx/>
              <a:buSzTx/>
              <a:buFontTx/>
              <a:buNone/>
              <a:tabLst/>
            </a:pPr>
            <a:r>
              <a:rPr lang="ru-RU" dirty="0"/>
              <a:t>Главы: </a:t>
            </a:r>
            <a:r>
              <a:rPr lang="ru-RU" b="1" dirty="0"/>
              <a:t>«Герои наших дней», «Дети подвалов», «Были и притчи о войне».</a:t>
            </a:r>
          </a:p>
          <a:p>
            <a:pPr lvl="0" fontAlgn="base">
              <a:spcBef>
                <a:spcPct val="0"/>
              </a:spcBef>
              <a:spcAft>
                <a:spcPct val="0"/>
              </a:spcAft>
            </a:pPr>
            <a:r>
              <a:rPr lang="ru-RU" dirty="0"/>
              <a:t>Герои рассказов - не только солдаты и ополченцы, но и люди мирных профессий: учителя, врачи, священники, рабочие; дети, взрослые, пожилые. </a:t>
            </a:r>
          </a:p>
          <a:p>
            <a:pPr marL="0" marR="0" lvl="0" indent="0" algn="l" defTabSz="914400" rtl="0" eaLnBrk="1" fontAlgn="base" latinLnBrk="0" hangingPunct="1">
              <a:lnSpc>
                <a:spcPct val="100000"/>
              </a:lnSpc>
              <a:spcBef>
                <a:spcPct val="0"/>
              </a:spcBef>
              <a:spcAft>
                <a:spcPct val="0"/>
              </a:spcAft>
              <a:buClrTx/>
              <a:buSzTx/>
              <a:buFontTx/>
              <a:buNone/>
              <a:tabLst/>
            </a:pPr>
            <a:endParaRPr lang="ru-RU" dirty="0"/>
          </a:p>
          <a:p>
            <a:pPr marL="0" marR="0" lvl="0" indent="0" algn="l" defTabSz="914400" rtl="0" eaLnBrk="1" fontAlgn="base" latinLnBrk="0" hangingPunct="1">
              <a:lnSpc>
                <a:spcPct val="100000"/>
              </a:lnSpc>
              <a:spcBef>
                <a:spcPct val="0"/>
              </a:spcBef>
              <a:spcAft>
                <a:spcPct val="0"/>
              </a:spcAft>
              <a:buClrTx/>
              <a:buSzTx/>
              <a:buFontTx/>
              <a:buNone/>
              <a:tabLst/>
            </a:pPr>
            <a:r>
              <a:rPr lang="ru-RU" dirty="0"/>
              <a:t>Это рассказы о том, как война врывается в жизнь людей, перекраивая её до неузнаваемости, и как обычные люди, не надевавшие военную форму, проявляют стойкость духа.</a:t>
            </a:r>
          </a:p>
          <a:p>
            <a:pPr marL="0" marR="0" lvl="0" indent="0" algn="l" defTabSz="914400" rtl="0" eaLnBrk="1" fontAlgn="base" latinLnBrk="0" hangingPunct="1">
              <a:lnSpc>
                <a:spcPct val="100000"/>
              </a:lnSpc>
              <a:spcBef>
                <a:spcPct val="0"/>
              </a:spcBef>
              <a:spcAft>
                <a:spcPct val="0"/>
              </a:spcAft>
              <a:buClrTx/>
              <a:buSzTx/>
              <a:buFontTx/>
              <a:buNone/>
              <a:tabLst/>
            </a:pPr>
            <a:endParaRPr lang="ru-RU" dirty="0"/>
          </a:p>
          <a:p>
            <a:pPr marL="0" marR="0" lvl="0" indent="0" algn="l" defTabSz="914400" rtl="0" eaLnBrk="1" fontAlgn="base" latinLnBrk="0" hangingPunct="1">
              <a:lnSpc>
                <a:spcPct val="100000"/>
              </a:lnSpc>
              <a:spcBef>
                <a:spcPct val="0"/>
              </a:spcBef>
              <a:spcAft>
                <a:spcPct val="0"/>
              </a:spcAft>
              <a:buClrTx/>
              <a:buSzTx/>
              <a:buFontTx/>
              <a:buNone/>
              <a:tabLst/>
            </a:pPr>
            <a:r>
              <a:rPr lang="ru-RU" dirty="0"/>
              <a:t>В книгу также вошли иллюстрации от детей Донбасса.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 background">
            <a:extLst>
              <a:ext uri="{FF2B5EF4-FFF2-40B4-BE49-F238E27FC236}">
                <a16:creationId xmlns:a16="http://schemas.microsoft.com/office/drawing/2014/main" id="{592FD9B1-51A4-4532-8239-188A0EEF05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32" b="16777"/>
          <a:stretch/>
        </p:blipFill>
        <p:spPr bwMode="auto">
          <a:xfrm>
            <a:off x="-7051" y="0"/>
            <a:ext cx="12199051"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a:extLst>
              <a:ext uri="{FF2B5EF4-FFF2-40B4-BE49-F238E27FC236}">
                <a16:creationId xmlns:a16="http://schemas.microsoft.com/office/drawing/2014/main" id="{FAE1B98C-0699-46BB-97F5-2A4AAD8D2446}"/>
              </a:ext>
            </a:extLst>
          </p:cNvPr>
          <p:cNvSpPr>
            <a:spLocks noGrp="1"/>
          </p:cNvSpPr>
          <p:nvPr>
            <p:ph type="title"/>
          </p:nvPr>
        </p:nvSpPr>
        <p:spPr>
          <a:xfrm>
            <a:off x="104495" y="-14869"/>
            <a:ext cx="8514172" cy="744584"/>
          </a:xfrm>
        </p:spPr>
        <p:txBody>
          <a:bodyPr>
            <a:normAutofit/>
          </a:bodyPr>
          <a:lstStyle/>
          <a:p>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Карта книжных событий и памяти</a:t>
            </a:r>
          </a:p>
        </p:txBody>
      </p:sp>
      <p:pic>
        <p:nvPicPr>
          <p:cNvPr id="12" name="Рисунок 11">
            <a:extLst>
              <a:ext uri="{FF2B5EF4-FFF2-40B4-BE49-F238E27FC236}">
                <a16:creationId xmlns:a16="http://schemas.microsoft.com/office/drawing/2014/main" id="{1459AAF4-A2A4-4BD0-B9EF-E6A3202DA246}"/>
              </a:ext>
            </a:extLst>
          </p:cNvPr>
          <p:cNvPicPr>
            <a:picLocks noChangeAspect="1"/>
          </p:cNvPicPr>
          <p:nvPr/>
        </p:nvPicPr>
        <p:blipFill>
          <a:blip r:embed="rId3"/>
          <a:stretch>
            <a:fillRect/>
          </a:stretch>
        </p:blipFill>
        <p:spPr>
          <a:xfrm>
            <a:off x="2154603" y="3659400"/>
            <a:ext cx="182896" cy="128027"/>
          </a:xfrm>
          <a:prstGeom prst="rect">
            <a:avLst/>
          </a:prstGeom>
        </p:spPr>
      </p:pic>
      <p:pic>
        <p:nvPicPr>
          <p:cNvPr id="13" name="Рисунок 12">
            <a:extLst>
              <a:ext uri="{FF2B5EF4-FFF2-40B4-BE49-F238E27FC236}">
                <a16:creationId xmlns:a16="http://schemas.microsoft.com/office/drawing/2014/main" id="{B807661D-5B1A-46EC-80FA-16DE4B0554BC}"/>
              </a:ext>
            </a:extLst>
          </p:cNvPr>
          <p:cNvPicPr>
            <a:picLocks noChangeAspect="1"/>
          </p:cNvPicPr>
          <p:nvPr/>
        </p:nvPicPr>
        <p:blipFill>
          <a:blip r:embed="rId3"/>
          <a:stretch>
            <a:fillRect/>
          </a:stretch>
        </p:blipFill>
        <p:spPr>
          <a:xfrm>
            <a:off x="6241892" y="2558152"/>
            <a:ext cx="182896" cy="128027"/>
          </a:xfrm>
          <a:prstGeom prst="rect">
            <a:avLst/>
          </a:prstGeom>
        </p:spPr>
      </p:pic>
      <p:pic>
        <p:nvPicPr>
          <p:cNvPr id="15" name="Рисунок 14">
            <a:extLst>
              <a:ext uri="{FF2B5EF4-FFF2-40B4-BE49-F238E27FC236}">
                <a16:creationId xmlns:a16="http://schemas.microsoft.com/office/drawing/2014/main" id="{3D315946-ADA7-43C7-9755-A8B62E7ADE76}"/>
              </a:ext>
            </a:extLst>
          </p:cNvPr>
          <p:cNvPicPr>
            <a:picLocks noChangeAspect="1"/>
          </p:cNvPicPr>
          <p:nvPr/>
        </p:nvPicPr>
        <p:blipFill>
          <a:blip r:embed="rId4"/>
          <a:stretch>
            <a:fillRect/>
          </a:stretch>
        </p:blipFill>
        <p:spPr>
          <a:xfrm>
            <a:off x="6556665" y="1758743"/>
            <a:ext cx="723484" cy="12504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Рисунок 15">
            <a:extLst>
              <a:ext uri="{FF2B5EF4-FFF2-40B4-BE49-F238E27FC236}">
                <a16:creationId xmlns:a16="http://schemas.microsoft.com/office/drawing/2014/main" id="{9A8FE367-C269-4867-B2A0-A46BEDBB00FB}"/>
              </a:ext>
            </a:extLst>
          </p:cNvPr>
          <p:cNvPicPr>
            <a:picLocks noChangeAspect="1"/>
          </p:cNvPicPr>
          <p:nvPr/>
        </p:nvPicPr>
        <p:blipFill>
          <a:blip r:embed="rId5"/>
          <a:stretch>
            <a:fillRect/>
          </a:stretch>
        </p:blipFill>
        <p:spPr>
          <a:xfrm>
            <a:off x="1823386" y="3909428"/>
            <a:ext cx="708803" cy="12054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Рисунок 17">
            <a:extLst>
              <a:ext uri="{FF2B5EF4-FFF2-40B4-BE49-F238E27FC236}">
                <a16:creationId xmlns:a16="http://schemas.microsoft.com/office/drawing/2014/main" id="{2044020A-8CB7-4153-828B-A370809CF5A9}"/>
              </a:ext>
            </a:extLst>
          </p:cNvPr>
          <p:cNvPicPr>
            <a:picLocks noChangeAspect="1"/>
          </p:cNvPicPr>
          <p:nvPr/>
        </p:nvPicPr>
        <p:blipFill>
          <a:blip r:embed="rId3"/>
          <a:stretch>
            <a:fillRect/>
          </a:stretch>
        </p:blipFill>
        <p:spPr>
          <a:xfrm>
            <a:off x="3413506" y="3561423"/>
            <a:ext cx="182896" cy="128027"/>
          </a:xfrm>
          <a:prstGeom prst="rect">
            <a:avLst/>
          </a:prstGeom>
        </p:spPr>
      </p:pic>
      <p:pic>
        <p:nvPicPr>
          <p:cNvPr id="20" name="Рисунок 19">
            <a:extLst>
              <a:ext uri="{FF2B5EF4-FFF2-40B4-BE49-F238E27FC236}">
                <a16:creationId xmlns:a16="http://schemas.microsoft.com/office/drawing/2014/main" id="{5369EEDC-B3A5-492B-9407-2293376FCF7E}"/>
              </a:ext>
            </a:extLst>
          </p:cNvPr>
          <p:cNvPicPr>
            <a:picLocks noChangeAspect="1"/>
          </p:cNvPicPr>
          <p:nvPr/>
        </p:nvPicPr>
        <p:blipFill>
          <a:blip r:embed="rId3"/>
          <a:stretch>
            <a:fillRect/>
          </a:stretch>
        </p:blipFill>
        <p:spPr>
          <a:xfrm>
            <a:off x="3017263" y="3782528"/>
            <a:ext cx="182896" cy="128027"/>
          </a:xfrm>
          <a:prstGeom prst="rect">
            <a:avLst/>
          </a:prstGeom>
        </p:spPr>
      </p:pic>
      <p:pic>
        <p:nvPicPr>
          <p:cNvPr id="21" name="Рисунок 20">
            <a:extLst>
              <a:ext uri="{FF2B5EF4-FFF2-40B4-BE49-F238E27FC236}">
                <a16:creationId xmlns:a16="http://schemas.microsoft.com/office/drawing/2014/main" id="{A3E2C799-609D-4688-AADE-F6C1148B3168}"/>
              </a:ext>
            </a:extLst>
          </p:cNvPr>
          <p:cNvPicPr>
            <a:picLocks noChangeAspect="1"/>
          </p:cNvPicPr>
          <p:nvPr/>
        </p:nvPicPr>
        <p:blipFill>
          <a:blip r:embed="rId3"/>
          <a:stretch>
            <a:fillRect/>
          </a:stretch>
        </p:blipFill>
        <p:spPr>
          <a:xfrm>
            <a:off x="2424896" y="2677534"/>
            <a:ext cx="182896" cy="128027"/>
          </a:xfrm>
          <a:prstGeom prst="rect">
            <a:avLst/>
          </a:prstGeom>
        </p:spPr>
      </p:pic>
      <p:pic>
        <p:nvPicPr>
          <p:cNvPr id="22" name="Рисунок 21">
            <a:extLst>
              <a:ext uri="{FF2B5EF4-FFF2-40B4-BE49-F238E27FC236}">
                <a16:creationId xmlns:a16="http://schemas.microsoft.com/office/drawing/2014/main" id="{86DEB25C-CEFC-412D-9FEE-45479B87D2CF}"/>
              </a:ext>
            </a:extLst>
          </p:cNvPr>
          <p:cNvPicPr>
            <a:picLocks noChangeAspect="1"/>
          </p:cNvPicPr>
          <p:nvPr/>
        </p:nvPicPr>
        <p:blipFill>
          <a:blip r:embed="rId6"/>
          <a:stretch>
            <a:fillRect/>
          </a:stretch>
        </p:blipFill>
        <p:spPr>
          <a:xfrm>
            <a:off x="2718421" y="2146432"/>
            <a:ext cx="732665" cy="11841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Рисунок 22">
            <a:extLst>
              <a:ext uri="{FF2B5EF4-FFF2-40B4-BE49-F238E27FC236}">
                <a16:creationId xmlns:a16="http://schemas.microsoft.com/office/drawing/2014/main" id="{16E44351-7096-47C2-97D8-6CB5FBB9D225}"/>
              </a:ext>
            </a:extLst>
          </p:cNvPr>
          <p:cNvPicPr>
            <a:picLocks noChangeAspect="1"/>
          </p:cNvPicPr>
          <p:nvPr/>
        </p:nvPicPr>
        <p:blipFill>
          <a:blip r:embed="rId7"/>
          <a:stretch>
            <a:fillRect/>
          </a:stretch>
        </p:blipFill>
        <p:spPr>
          <a:xfrm>
            <a:off x="3673440" y="2628909"/>
            <a:ext cx="745055" cy="11841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Рисунок 16">
            <a:extLst>
              <a:ext uri="{FF2B5EF4-FFF2-40B4-BE49-F238E27FC236}">
                <a16:creationId xmlns:a16="http://schemas.microsoft.com/office/drawing/2014/main" id="{097B53AF-01D4-424A-AAC4-3B12BEDFE67E}"/>
              </a:ext>
            </a:extLst>
          </p:cNvPr>
          <p:cNvPicPr>
            <a:picLocks noChangeAspect="1"/>
          </p:cNvPicPr>
          <p:nvPr/>
        </p:nvPicPr>
        <p:blipFill>
          <a:blip r:embed="rId8"/>
          <a:stretch>
            <a:fillRect/>
          </a:stretch>
        </p:blipFill>
        <p:spPr>
          <a:xfrm>
            <a:off x="2861481" y="4003632"/>
            <a:ext cx="811959" cy="11841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Рисунок 2">
            <a:extLst>
              <a:ext uri="{FF2B5EF4-FFF2-40B4-BE49-F238E27FC236}">
                <a16:creationId xmlns:a16="http://schemas.microsoft.com/office/drawing/2014/main" id="{1DE09551-5694-4B64-81BA-F65FF83E4985}"/>
              </a:ext>
            </a:extLst>
          </p:cNvPr>
          <p:cNvPicPr>
            <a:picLocks noChangeAspect="1"/>
          </p:cNvPicPr>
          <p:nvPr/>
        </p:nvPicPr>
        <p:blipFill>
          <a:blip r:embed="rId9"/>
          <a:stretch>
            <a:fillRect/>
          </a:stretch>
        </p:blipFill>
        <p:spPr>
          <a:xfrm>
            <a:off x="104495" y="2044169"/>
            <a:ext cx="951058" cy="2572735"/>
          </a:xfrm>
          <a:prstGeom prst="rect">
            <a:avLst/>
          </a:prstGeom>
        </p:spPr>
      </p:pic>
      <p:pic>
        <p:nvPicPr>
          <p:cNvPr id="4" name="Рисунок 3">
            <a:extLst>
              <a:ext uri="{FF2B5EF4-FFF2-40B4-BE49-F238E27FC236}">
                <a16:creationId xmlns:a16="http://schemas.microsoft.com/office/drawing/2014/main" id="{2E06B5B7-6DC7-48FA-8243-51C8E039B4BE}"/>
              </a:ext>
            </a:extLst>
          </p:cNvPr>
          <p:cNvPicPr>
            <a:picLocks noChangeAspect="1"/>
          </p:cNvPicPr>
          <p:nvPr/>
        </p:nvPicPr>
        <p:blipFill>
          <a:blip r:embed="rId3"/>
          <a:stretch>
            <a:fillRect/>
          </a:stretch>
        </p:blipFill>
        <p:spPr>
          <a:xfrm>
            <a:off x="1074734" y="2945195"/>
            <a:ext cx="182896" cy="128027"/>
          </a:xfrm>
          <a:prstGeom prst="rect">
            <a:avLst/>
          </a:prstGeom>
        </p:spPr>
      </p:pic>
    </p:spTree>
    <p:extLst>
      <p:ext uri="{BB962C8B-B14F-4D97-AF65-F5344CB8AC3E}">
        <p14:creationId xmlns:p14="http://schemas.microsoft.com/office/powerpoint/2010/main" val="3529833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955" t="19850" r="35343" b="22872"/>
          <a:stretch>
            <a:fillRect/>
          </a:stretch>
        </p:blipFill>
        <p:spPr bwMode="auto">
          <a:xfrm>
            <a:off x="2125683" y="320634"/>
            <a:ext cx="7813964" cy="609946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6610" t="19068" r="35297" b="22934"/>
          <a:stretch>
            <a:fillRect/>
          </a:stretch>
        </p:blipFill>
        <p:spPr bwMode="auto">
          <a:xfrm>
            <a:off x="2252895" y="332508"/>
            <a:ext cx="7508622" cy="599703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16748" t="9222" r="44700" b="14105"/>
          <a:stretch>
            <a:fillRect/>
          </a:stretch>
        </p:blipFill>
        <p:spPr bwMode="auto">
          <a:xfrm>
            <a:off x="451262" y="166254"/>
            <a:ext cx="2838203" cy="4515721"/>
          </a:xfrm>
          <a:prstGeom prst="rect">
            <a:avLst/>
          </a:prstGeom>
          <a:noFill/>
          <a:ln w="9525">
            <a:noFill/>
            <a:miter lim="800000"/>
            <a:headEnd/>
            <a:tailEnd/>
          </a:ln>
        </p:spPr>
      </p:pic>
      <p:sp>
        <p:nvSpPr>
          <p:cNvPr id="5" name="Прямоугольник 4"/>
          <p:cNvSpPr/>
          <p:nvPr/>
        </p:nvSpPr>
        <p:spPr>
          <a:xfrm>
            <a:off x="328551" y="4772385"/>
            <a:ext cx="3637807" cy="1477328"/>
          </a:xfrm>
          <a:prstGeom prst="rect">
            <a:avLst/>
          </a:prstGeom>
        </p:spPr>
        <p:txBody>
          <a:bodyPr wrap="square">
            <a:spAutoFit/>
          </a:bodyPr>
          <a:lstStyle/>
          <a:p>
            <a:r>
              <a:rPr lang="ru-RU" b="1" dirty="0"/>
              <a:t>Рой, О. Война глазами детей: сборник рассказов </a:t>
            </a:r>
            <a:r>
              <a:rPr lang="ru-RU" dirty="0"/>
              <a:t>/ Олег Рой.  – Москва: </a:t>
            </a:r>
            <a:r>
              <a:rPr lang="ru-RU" dirty="0" err="1"/>
              <a:t>Аст</a:t>
            </a:r>
            <a:r>
              <a:rPr lang="ru-RU" dirty="0"/>
              <a:t>, 2026. – 288 с.: ил . – (Моя Родина). – Текст: непосредственный. 12+</a:t>
            </a:r>
          </a:p>
        </p:txBody>
      </p:sp>
      <p:pic>
        <p:nvPicPr>
          <p:cNvPr id="6" name="Picture 5" descr="Picture background"/>
          <p:cNvPicPr>
            <a:picLocks noChangeAspect="1" noChangeArrowheads="1"/>
          </p:cNvPicPr>
          <p:nvPr/>
        </p:nvPicPr>
        <p:blipFill>
          <a:blip r:embed="rId3" cstate="print"/>
          <a:srcRect l="26982" r="25673" b="-1273"/>
          <a:stretch>
            <a:fillRect/>
          </a:stretch>
        </p:blipFill>
        <p:spPr bwMode="auto">
          <a:xfrm>
            <a:off x="10165278" y="5352170"/>
            <a:ext cx="1828798" cy="1303950"/>
          </a:xfrm>
          <a:prstGeom prst="rect">
            <a:avLst/>
          </a:prstGeom>
          <a:noFill/>
        </p:spPr>
      </p:pic>
      <p:sp>
        <p:nvSpPr>
          <p:cNvPr id="4097" name="Rectangle 1"/>
          <p:cNvSpPr>
            <a:spLocks noChangeArrowheads="1"/>
          </p:cNvSpPr>
          <p:nvPr/>
        </p:nvSpPr>
        <p:spPr bwMode="auto">
          <a:xfrm>
            <a:off x="3408218" y="0"/>
            <a:ext cx="7137070" cy="5847658"/>
          </a:xfrm>
          <a:prstGeom prst="rect">
            <a:avLst/>
          </a:prstGeom>
          <a:solidFill>
            <a:srgbClr val="FFFFFF"/>
          </a:solidFill>
          <a:ln w="9525">
            <a:noFill/>
            <a:miter lim="800000"/>
            <a:headEnd/>
            <a:tailEnd/>
          </a:ln>
          <a:effectLst/>
        </p:spPr>
        <p:txBody>
          <a:bodyPr vert="horz" wrap="squar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dirty="0"/>
              <a:t>Взгляд на события специальной военной операции через призму детского восприятия.</a:t>
            </a:r>
          </a:p>
          <a:p>
            <a:pPr marL="0" marR="0" lvl="0" indent="0" algn="l" defTabSz="914400" rtl="0" eaLnBrk="1" fontAlgn="base" latinLnBrk="0" hangingPunct="1">
              <a:lnSpc>
                <a:spcPct val="100000"/>
              </a:lnSpc>
              <a:spcBef>
                <a:spcPct val="0"/>
              </a:spcBef>
              <a:spcAft>
                <a:spcPct val="0"/>
              </a:spcAft>
              <a:buClrTx/>
              <a:buSzTx/>
              <a:buFontTx/>
              <a:buNone/>
              <a:tabLst/>
            </a:pPr>
            <a:endParaRPr lang="ru-RU" dirty="0"/>
          </a:p>
          <a:p>
            <a:pPr lvl="0" eaLnBrk="0" fontAlgn="base" hangingPunct="0">
              <a:spcBef>
                <a:spcPct val="0"/>
              </a:spcBef>
              <a:spcAft>
                <a:spcPct val="0"/>
              </a:spcAft>
            </a:pPr>
            <a:r>
              <a:rPr lang="ru-RU" dirty="0"/>
              <a:t>Герои рассказов — от опытных военных до гражданских лиц, оказавшихся в эпицентре событий, каждый рассказ — это чья-то отдельная жизнь. Герои сталкиваются с различными испытаниями, преодолевают преграды, совершают героические поступки, поддерживают друг друга и учатся ценить покой и безопасность. </a:t>
            </a:r>
          </a:p>
          <a:p>
            <a:pPr marL="0" marR="0" lvl="0" indent="0" algn="l" defTabSz="914400" rtl="0" eaLnBrk="0" fontAlgn="base" latinLnBrk="0" hangingPunct="0">
              <a:lnSpc>
                <a:spcPct val="100000"/>
              </a:lnSpc>
              <a:spcBef>
                <a:spcPct val="0"/>
              </a:spcBef>
              <a:spcAft>
                <a:spcPct val="0"/>
              </a:spcAft>
              <a:buClrTx/>
              <a:buSzTx/>
              <a:buFontTx/>
              <a:buNone/>
              <a:tabLst/>
            </a:pPr>
            <a:br>
              <a:rPr lang="ru-RU" dirty="0"/>
            </a:br>
            <a:r>
              <a:rPr lang="ru-RU" dirty="0"/>
              <a:t>Книга не только освещает трагические моменты истории нашей страны, но и показывает силу человеческого духа, солидарность и гуманизм, которые проявляются даже в самых сложных обстоятельствах. </a:t>
            </a:r>
          </a:p>
          <a:p>
            <a:pPr marL="0" marR="0" lvl="0" indent="0" algn="l" defTabSz="914400" rtl="0" eaLnBrk="0" fontAlgn="base" latinLnBrk="0" hangingPunct="0">
              <a:lnSpc>
                <a:spcPct val="100000"/>
              </a:lnSpc>
              <a:spcBef>
                <a:spcPct val="0"/>
              </a:spcBef>
              <a:spcAft>
                <a:spcPct val="0"/>
              </a:spcAft>
              <a:buClrTx/>
              <a:buSzTx/>
              <a:buFontTx/>
              <a:buNone/>
              <a:tabLst/>
            </a:pPr>
            <a:r>
              <a:rPr lang="ru-RU" dirty="0"/>
              <a:t>Каждая история наполнена искренней любовью к Родине. </a:t>
            </a:r>
          </a:p>
          <a:p>
            <a:pPr marL="0" marR="0" lvl="0" indent="0" algn="l" defTabSz="914400" rtl="0" eaLnBrk="0" fontAlgn="base" latinLnBrk="0" hangingPunct="0">
              <a:lnSpc>
                <a:spcPct val="100000"/>
              </a:lnSpc>
              <a:spcBef>
                <a:spcPct val="0"/>
              </a:spcBef>
              <a:spcAft>
                <a:spcPct val="0"/>
              </a:spcAft>
              <a:buClrTx/>
              <a:buSzTx/>
              <a:buFontTx/>
              <a:buNone/>
              <a:tabLst/>
            </a:pPr>
            <a:endParaRPr lang="ru-RU" dirty="0"/>
          </a:p>
          <a:p>
            <a:pPr marL="0" marR="0" lvl="0" indent="0" algn="l" defTabSz="914400" rtl="0" eaLnBrk="0" fontAlgn="base" latinLnBrk="0" hangingPunct="0">
              <a:lnSpc>
                <a:spcPct val="100000"/>
              </a:lnSpc>
              <a:spcBef>
                <a:spcPct val="0"/>
              </a:spcBef>
              <a:spcAft>
                <a:spcPct val="0"/>
              </a:spcAft>
              <a:buClrTx/>
              <a:buSzTx/>
              <a:buFontTx/>
              <a:buNone/>
              <a:tabLst/>
            </a:pPr>
            <a:r>
              <a:rPr lang="ru-RU" dirty="0"/>
              <a:t>Данные книги формируют осознанный патриотизм, основанный на чувствах, а не на лозунгах. Помогают подросткам осознать себя частью большой страны, отвечающий на сложные вызовы сегодняшнего дня.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BBCAF97-92C8-4FCB-8323-879EDE454D1D}"/>
              </a:ext>
            </a:extLst>
          </p:cNvPr>
          <p:cNvPicPr>
            <a:picLocks noChangeAspect="1"/>
          </p:cNvPicPr>
          <p:nvPr/>
        </p:nvPicPr>
        <p:blipFill>
          <a:blip r:embed="rId2"/>
          <a:stretch>
            <a:fillRect/>
          </a:stretch>
        </p:blipFill>
        <p:spPr>
          <a:xfrm>
            <a:off x="153804" y="1642770"/>
            <a:ext cx="4711838" cy="3958716"/>
          </a:xfrm>
          <a:prstGeom prst="rect">
            <a:avLst/>
          </a:prstGeom>
        </p:spPr>
      </p:pic>
      <p:sp>
        <p:nvSpPr>
          <p:cNvPr id="5" name="Прямоугольник 4">
            <a:extLst>
              <a:ext uri="{FF2B5EF4-FFF2-40B4-BE49-F238E27FC236}">
                <a16:creationId xmlns:a16="http://schemas.microsoft.com/office/drawing/2014/main" id="{1ABB1031-C45A-450C-8EA2-5D72CDBF9394}"/>
              </a:ext>
            </a:extLst>
          </p:cNvPr>
          <p:cNvSpPr/>
          <p:nvPr/>
        </p:nvSpPr>
        <p:spPr>
          <a:xfrm>
            <a:off x="5323718" y="1751617"/>
            <a:ext cx="6572435" cy="33547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Время</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25 мая,  в </a:t>
            </a:r>
            <a:r>
              <a:rPr kumimoji="0" lang="ru-RU" sz="2400" b="0"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11</a:t>
            </a:r>
            <a:r>
              <a:rPr kumimoji="0" lang="en-US" sz="2400" b="0"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ru-RU" sz="2400" b="0"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00</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часов</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Место</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Rutube канал https://rutube.ru/channel/25504738/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r>
              <a:rPr kumimoji="0" lang="ru-RU" sz="24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Тема</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sz="2400" dirty="0">
                <a:solidFill>
                  <a:srgbClr val="7030A0"/>
                </a:solidFill>
                <a:latin typeface="Times New Roman" panose="02020603050405020304" pitchFamily="18" charset="0"/>
                <a:cs typeface="Times New Roman" panose="02020603050405020304" pitchFamily="18" charset="0"/>
              </a:rPr>
              <a:t>«Легенды, сказки, мифы и предания. </a:t>
            </a:r>
          </a:p>
          <a:p>
            <a:r>
              <a:rPr lang="ru-RU" sz="2400" dirty="0">
                <a:solidFill>
                  <a:srgbClr val="7030A0"/>
                </a:solidFill>
                <a:latin typeface="Times New Roman" panose="02020603050405020304" pitchFamily="18" charset="0"/>
                <a:cs typeface="Times New Roman" panose="02020603050405020304" pitchFamily="18" charset="0"/>
              </a:rPr>
              <a:t>Уникальная общность культур народов России»</a:t>
            </a:r>
          </a:p>
          <a:p>
            <a:r>
              <a:rPr lang="ru-RU" sz="2400" dirty="0">
                <a:solidFill>
                  <a:srgbClr val="7030A0"/>
                </a:solidFill>
                <a:latin typeface="Times New Roman" panose="02020603050405020304" pitchFamily="18" charset="0"/>
                <a:cs typeface="Times New Roman" panose="02020603050405020304" pitchFamily="18" charset="0"/>
              </a:rPr>
              <a:t> (к Летнему книжному марафону)</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6D84E2E-ADF0-4676-BAD2-A6D8A2829B27}"/>
              </a:ext>
            </a:extLst>
          </p:cNvPr>
          <p:cNvSpPr txBox="1"/>
          <p:nvPr/>
        </p:nvSpPr>
        <p:spPr>
          <a:xfrm>
            <a:off x="3622089" y="310718"/>
            <a:ext cx="3994952" cy="707886"/>
          </a:xfrm>
          <a:prstGeom prst="rect">
            <a:avLst/>
          </a:prstGeom>
          <a:noFill/>
        </p:spPr>
        <p:txBody>
          <a:bodyPr wrap="square" rtlCol="0">
            <a:spAutoFit/>
          </a:bodyPr>
          <a:lstStyle/>
          <a:p>
            <a:r>
              <a:rPr lang="ru-RU" sz="4000" dirty="0">
                <a:latin typeface="Times New Roman" panose="02020603050405020304" pitchFamily="18" charset="0"/>
                <a:cs typeface="Times New Roman" panose="02020603050405020304" pitchFamily="18" charset="0"/>
              </a:rPr>
              <a:t>Встретимся в мае</a:t>
            </a:r>
          </a:p>
        </p:txBody>
      </p:sp>
    </p:spTree>
    <p:extLst>
      <p:ext uri="{BB962C8B-B14F-4D97-AF65-F5344CB8AC3E}">
        <p14:creationId xmlns:p14="http://schemas.microsoft.com/office/powerpoint/2010/main" val="58336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55935E-0E5B-4F91-965B-FC59F908D98E}"/>
              </a:ext>
            </a:extLst>
          </p:cNvPr>
          <p:cNvSpPr>
            <a:spLocks noGrp="1"/>
          </p:cNvSpPr>
          <p:nvPr>
            <p:ph type="title"/>
          </p:nvPr>
        </p:nvSpPr>
        <p:spPr>
          <a:xfrm>
            <a:off x="1193308" y="189219"/>
            <a:ext cx="7222724" cy="735706"/>
          </a:xfrm>
        </p:spPr>
        <p:txBody>
          <a:bodyPr>
            <a:normAutofit/>
          </a:bodyPr>
          <a:lstStyle/>
          <a:p>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Предметы книжных историй</a:t>
            </a:r>
          </a:p>
        </p:txBody>
      </p:sp>
      <p:graphicFrame>
        <p:nvGraphicFramePr>
          <p:cNvPr id="4" name="Таблица 4">
            <a:extLst>
              <a:ext uri="{FF2B5EF4-FFF2-40B4-BE49-F238E27FC236}">
                <a16:creationId xmlns:a16="http://schemas.microsoft.com/office/drawing/2014/main" id="{EE8F96AC-F4B8-4DFE-A5A1-905A1AD951CA}"/>
              </a:ext>
            </a:extLst>
          </p:cNvPr>
          <p:cNvGraphicFramePr>
            <a:graphicFrameLocks noGrp="1"/>
          </p:cNvGraphicFramePr>
          <p:nvPr>
            <p:extLst>
              <p:ext uri="{D42A27DB-BD31-4B8C-83A1-F6EECF244321}">
                <p14:modId xmlns:p14="http://schemas.microsoft.com/office/powerpoint/2010/main" val="3605432213"/>
              </p:ext>
            </p:extLst>
          </p:nvPr>
        </p:nvGraphicFramePr>
        <p:xfrm>
          <a:off x="248133" y="1126161"/>
          <a:ext cx="8824846" cy="5379868"/>
        </p:xfrm>
        <a:graphic>
          <a:graphicData uri="http://schemas.openxmlformats.org/drawingml/2006/table">
            <a:tbl>
              <a:tblPr firstRow="1" bandRow="1">
                <a:tableStyleId>{08FB837D-C827-4EFA-A057-4D05807E0F7C}</a:tableStyleId>
              </a:tblPr>
              <a:tblGrid>
                <a:gridCol w="3054360">
                  <a:extLst>
                    <a:ext uri="{9D8B030D-6E8A-4147-A177-3AD203B41FA5}">
                      <a16:colId xmlns:a16="http://schemas.microsoft.com/office/drawing/2014/main" val="3634461701"/>
                    </a:ext>
                  </a:extLst>
                </a:gridCol>
                <a:gridCol w="2902998">
                  <a:extLst>
                    <a:ext uri="{9D8B030D-6E8A-4147-A177-3AD203B41FA5}">
                      <a16:colId xmlns:a16="http://schemas.microsoft.com/office/drawing/2014/main" val="4277888495"/>
                    </a:ext>
                  </a:extLst>
                </a:gridCol>
                <a:gridCol w="2867488">
                  <a:extLst>
                    <a:ext uri="{9D8B030D-6E8A-4147-A177-3AD203B41FA5}">
                      <a16:colId xmlns:a16="http://schemas.microsoft.com/office/drawing/2014/main" val="3856451001"/>
                    </a:ext>
                  </a:extLst>
                </a:gridCol>
              </a:tblGrid>
              <a:tr h="2689934">
                <a:tc>
                  <a:txBody>
                    <a:bodyPr/>
                    <a:lstStyle/>
                    <a:p>
                      <a:endParaRPr lang="ru-RU" dirty="0"/>
                    </a:p>
                    <a:p>
                      <a:endParaRPr lang="ru-RU" dirty="0"/>
                    </a:p>
                    <a:p>
                      <a:endParaRPr lang="ru-RU" dirty="0"/>
                    </a:p>
                    <a:p>
                      <a:endParaRPr lang="ru-RU" dirty="0"/>
                    </a:p>
                    <a:p>
                      <a:endParaRPr lang="ru-RU" dirty="0"/>
                    </a:p>
                    <a:p>
                      <a:endParaRPr lang="ru-RU" dirty="0"/>
                    </a:p>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110546550"/>
                  </a:ext>
                </a:extLst>
              </a:tr>
              <a:tr h="2689934">
                <a:tc>
                  <a:txBody>
                    <a:bodyPr/>
                    <a:lstStyle/>
                    <a:p>
                      <a:endParaRPr lang="ru-RU" dirty="0"/>
                    </a:p>
                    <a:p>
                      <a:endParaRPr lang="ru-RU" dirty="0"/>
                    </a:p>
                    <a:p>
                      <a:endParaRPr lang="ru-RU" dirty="0"/>
                    </a:p>
                    <a:p>
                      <a:endParaRPr lang="ru-RU" dirty="0"/>
                    </a:p>
                    <a:p>
                      <a:endParaRPr lang="ru-RU" dirty="0"/>
                    </a:p>
                    <a:p>
                      <a:endParaRPr lang="ru-RU" dirty="0"/>
                    </a:p>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687729431"/>
                  </a:ext>
                </a:extLst>
              </a:tr>
            </a:tbl>
          </a:graphicData>
        </a:graphic>
      </p:graphicFrame>
      <p:pic>
        <p:nvPicPr>
          <p:cNvPr id="9" name="Рисунок 8">
            <a:extLst>
              <a:ext uri="{FF2B5EF4-FFF2-40B4-BE49-F238E27FC236}">
                <a16:creationId xmlns:a16="http://schemas.microsoft.com/office/drawing/2014/main" id="{CA4340D0-1BF4-4790-8191-DE75474D7D44}"/>
              </a:ext>
            </a:extLst>
          </p:cNvPr>
          <p:cNvPicPr>
            <a:picLocks noChangeAspect="1"/>
          </p:cNvPicPr>
          <p:nvPr/>
        </p:nvPicPr>
        <p:blipFill>
          <a:blip r:embed="rId2"/>
          <a:stretch>
            <a:fillRect/>
          </a:stretch>
        </p:blipFill>
        <p:spPr>
          <a:xfrm>
            <a:off x="409216" y="1541562"/>
            <a:ext cx="2627977" cy="2076521"/>
          </a:xfrm>
          <a:prstGeom prst="rect">
            <a:avLst/>
          </a:prstGeom>
        </p:spPr>
      </p:pic>
      <p:pic>
        <p:nvPicPr>
          <p:cNvPr id="11" name="Рисунок 10">
            <a:extLst>
              <a:ext uri="{FF2B5EF4-FFF2-40B4-BE49-F238E27FC236}">
                <a16:creationId xmlns:a16="http://schemas.microsoft.com/office/drawing/2014/main" id="{72C4141E-5330-49A5-A2AD-29F91B3CB6E3}"/>
              </a:ext>
            </a:extLst>
          </p:cNvPr>
          <p:cNvPicPr>
            <a:picLocks noChangeAspect="1"/>
          </p:cNvPicPr>
          <p:nvPr/>
        </p:nvPicPr>
        <p:blipFill>
          <a:blip r:embed="rId3"/>
          <a:stretch>
            <a:fillRect/>
          </a:stretch>
        </p:blipFill>
        <p:spPr>
          <a:xfrm>
            <a:off x="3710424" y="1490931"/>
            <a:ext cx="1967916" cy="2115125"/>
          </a:xfrm>
          <a:prstGeom prst="rect">
            <a:avLst/>
          </a:prstGeom>
        </p:spPr>
      </p:pic>
      <p:pic>
        <p:nvPicPr>
          <p:cNvPr id="13" name="Рисунок 12">
            <a:extLst>
              <a:ext uri="{FF2B5EF4-FFF2-40B4-BE49-F238E27FC236}">
                <a16:creationId xmlns:a16="http://schemas.microsoft.com/office/drawing/2014/main" id="{A450CA4A-8AE8-4134-A389-52D3B6C4568F}"/>
              </a:ext>
            </a:extLst>
          </p:cNvPr>
          <p:cNvPicPr>
            <a:picLocks noChangeAspect="1"/>
          </p:cNvPicPr>
          <p:nvPr/>
        </p:nvPicPr>
        <p:blipFill rotWithShape="1">
          <a:blip r:embed="rId4"/>
          <a:srcRect l="7959" t="9788" r="6999" b="14929"/>
          <a:stretch/>
        </p:blipFill>
        <p:spPr>
          <a:xfrm rot="16200000">
            <a:off x="6688566" y="1316025"/>
            <a:ext cx="1887437" cy="2265600"/>
          </a:xfrm>
          <a:prstGeom prst="rect">
            <a:avLst/>
          </a:prstGeom>
        </p:spPr>
      </p:pic>
      <p:pic>
        <p:nvPicPr>
          <p:cNvPr id="14" name="Рисунок 13">
            <a:extLst>
              <a:ext uri="{FF2B5EF4-FFF2-40B4-BE49-F238E27FC236}">
                <a16:creationId xmlns:a16="http://schemas.microsoft.com/office/drawing/2014/main" id="{BC1D5D55-7517-4E37-86DA-C7EEEA8B0A5D}"/>
              </a:ext>
            </a:extLst>
          </p:cNvPr>
          <p:cNvPicPr>
            <a:picLocks noChangeAspect="1"/>
          </p:cNvPicPr>
          <p:nvPr/>
        </p:nvPicPr>
        <p:blipFill rotWithShape="1">
          <a:blip r:embed="rId5"/>
          <a:srcRect l="7346"/>
          <a:stretch/>
        </p:blipFill>
        <p:spPr>
          <a:xfrm>
            <a:off x="744752" y="3918537"/>
            <a:ext cx="2128744" cy="2287037"/>
          </a:xfrm>
          <a:prstGeom prst="rect">
            <a:avLst/>
          </a:prstGeom>
        </p:spPr>
      </p:pic>
      <p:pic>
        <p:nvPicPr>
          <p:cNvPr id="12" name="Рисунок 11">
            <a:extLst>
              <a:ext uri="{FF2B5EF4-FFF2-40B4-BE49-F238E27FC236}">
                <a16:creationId xmlns:a16="http://schemas.microsoft.com/office/drawing/2014/main" id="{48861713-A401-41E6-BE44-596505847D34}"/>
              </a:ext>
            </a:extLst>
          </p:cNvPr>
          <p:cNvPicPr>
            <a:picLocks noChangeAspect="1"/>
          </p:cNvPicPr>
          <p:nvPr/>
        </p:nvPicPr>
        <p:blipFill>
          <a:blip r:embed="rId6"/>
          <a:stretch>
            <a:fillRect/>
          </a:stretch>
        </p:blipFill>
        <p:spPr>
          <a:xfrm>
            <a:off x="3370114" y="3970825"/>
            <a:ext cx="2725886" cy="2367831"/>
          </a:xfrm>
          <a:prstGeom prst="rect">
            <a:avLst/>
          </a:prstGeom>
        </p:spPr>
      </p:pic>
    </p:spTree>
    <p:extLst>
      <p:ext uri="{BB962C8B-B14F-4D97-AF65-F5344CB8AC3E}">
        <p14:creationId xmlns:p14="http://schemas.microsoft.com/office/powerpoint/2010/main" val="3637148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8FDFDF2-FF4C-4937-97FD-52ACC4109E70}"/>
              </a:ext>
            </a:extLst>
          </p:cNvPr>
          <p:cNvPicPr>
            <a:picLocks noChangeAspect="1"/>
          </p:cNvPicPr>
          <p:nvPr/>
        </p:nvPicPr>
        <p:blipFill>
          <a:blip r:embed="rId2"/>
          <a:stretch>
            <a:fillRect/>
          </a:stretch>
        </p:blipFill>
        <p:spPr>
          <a:xfrm>
            <a:off x="1" y="0"/>
            <a:ext cx="12191999" cy="6864014"/>
          </a:xfrm>
          <a:prstGeom prst="rect">
            <a:avLst/>
          </a:prstGeom>
        </p:spPr>
      </p:pic>
      <p:sp>
        <p:nvSpPr>
          <p:cNvPr id="2" name="Заголовок 1">
            <a:extLst>
              <a:ext uri="{FF2B5EF4-FFF2-40B4-BE49-F238E27FC236}">
                <a16:creationId xmlns:a16="http://schemas.microsoft.com/office/drawing/2014/main" id="{D3401A6F-27BC-4183-A766-6D28860C5390}"/>
              </a:ext>
            </a:extLst>
          </p:cNvPr>
          <p:cNvSpPr>
            <a:spLocks noGrp="1"/>
          </p:cNvSpPr>
          <p:nvPr>
            <p:ph type="title"/>
          </p:nvPr>
        </p:nvSpPr>
        <p:spPr>
          <a:xfrm>
            <a:off x="-1766656" y="196278"/>
            <a:ext cx="10845551" cy="638052"/>
          </a:xfrm>
        </p:spPr>
        <p:txBody>
          <a:bodyPr>
            <a:normAutofit fontScale="90000"/>
          </a:bodyPr>
          <a:lstStyle/>
          <a:p>
            <a:pPr algn="ctr"/>
            <a: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Смаглий Надежда</a:t>
            </a:r>
            <a:b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 чём молчали берёзы»</a:t>
            </a:r>
          </a:p>
        </p:txBody>
      </p:sp>
      <p:pic>
        <p:nvPicPr>
          <p:cNvPr id="5" name="Рисунок 4">
            <a:extLst>
              <a:ext uri="{FF2B5EF4-FFF2-40B4-BE49-F238E27FC236}">
                <a16:creationId xmlns:a16="http://schemas.microsoft.com/office/drawing/2014/main" id="{410E6629-CEAA-4F92-97D6-BA831F601747}"/>
              </a:ext>
            </a:extLst>
          </p:cNvPr>
          <p:cNvPicPr>
            <a:picLocks noChangeAspect="1"/>
          </p:cNvPicPr>
          <p:nvPr/>
        </p:nvPicPr>
        <p:blipFill>
          <a:blip r:embed="rId3"/>
          <a:stretch>
            <a:fillRect/>
          </a:stretch>
        </p:blipFill>
        <p:spPr>
          <a:xfrm>
            <a:off x="304064" y="1198894"/>
            <a:ext cx="2929323" cy="4695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a:extLst>
              <a:ext uri="{FF2B5EF4-FFF2-40B4-BE49-F238E27FC236}">
                <a16:creationId xmlns:a16="http://schemas.microsoft.com/office/drawing/2014/main" id="{E2002FD6-54A5-4C8F-BE29-B2A3A0801182}"/>
              </a:ext>
            </a:extLst>
          </p:cNvPr>
          <p:cNvSpPr/>
          <p:nvPr/>
        </p:nvSpPr>
        <p:spPr>
          <a:xfrm>
            <a:off x="3957918" y="5114556"/>
            <a:ext cx="3791702" cy="159719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14660785-683F-4E4A-B923-6710AB5BF273}"/>
              </a:ext>
            </a:extLst>
          </p:cNvPr>
          <p:cNvSpPr/>
          <p:nvPr/>
        </p:nvSpPr>
        <p:spPr>
          <a:xfrm>
            <a:off x="4010617" y="5046309"/>
            <a:ext cx="3791702" cy="1661993"/>
          </a:xfrm>
          <a:prstGeom prst="rect">
            <a:avLst/>
          </a:prstGeom>
        </p:spPr>
        <p:txBody>
          <a:bodyPr wrap="square">
            <a:spAutoFit/>
          </a:bodyPr>
          <a:lstStyle/>
          <a:p>
            <a:pPr algn="ctr"/>
            <a:r>
              <a:rPr lang="ru-RU" dirty="0"/>
              <a:t> </a:t>
            </a:r>
            <a:r>
              <a:rPr lang="ru-RU" sz="1400" b="1" dirty="0">
                <a:latin typeface="Times New Roman" panose="02020603050405020304" pitchFamily="18" charset="0"/>
                <a:cs typeface="Times New Roman" panose="02020603050405020304" pitchFamily="18" charset="0"/>
              </a:rPr>
              <a:t>Смаглий, Надежда Владимировна.</a:t>
            </a:r>
          </a:p>
          <a:p>
            <a:pPr algn="ctr"/>
            <a:r>
              <a:rPr lang="ru-RU" sz="1400" b="1" dirty="0">
                <a:latin typeface="Times New Roman" panose="02020603050405020304" pitchFamily="18" charset="0"/>
                <a:cs typeface="Times New Roman" panose="02020603050405020304" pitchFamily="18" charset="0"/>
              </a:rPr>
              <a:t>    О чём молчали берёзы: повесть </a:t>
            </a:r>
            <a:r>
              <a:rPr lang="ru-RU" sz="1400" dirty="0">
                <a:latin typeface="Times New Roman" panose="02020603050405020304" pitchFamily="18" charset="0"/>
                <a:cs typeface="Times New Roman" panose="02020603050405020304" pitchFamily="18" charset="0"/>
              </a:rPr>
              <a:t>/ Н. В. Смаглий; иллюстрации Н. М. Курбановой. - Москва: Детская литература, 2025. - 326 с.: ил. - (Лауреаты Международного конкурса имени Сергея Михалкова). – Текст: непосредственный.</a:t>
            </a:r>
          </a:p>
        </p:txBody>
      </p:sp>
      <p:pic>
        <p:nvPicPr>
          <p:cNvPr id="9" name="Рисунок 8">
            <a:extLst>
              <a:ext uri="{FF2B5EF4-FFF2-40B4-BE49-F238E27FC236}">
                <a16:creationId xmlns:a16="http://schemas.microsoft.com/office/drawing/2014/main" id="{EEBB2778-9685-41CF-9020-D9C41825B294}"/>
              </a:ext>
            </a:extLst>
          </p:cNvPr>
          <p:cNvPicPr>
            <a:picLocks noChangeAspect="1"/>
          </p:cNvPicPr>
          <p:nvPr/>
        </p:nvPicPr>
        <p:blipFill>
          <a:blip r:embed="rId4"/>
          <a:stretch>
            <a:fillRect/>
          </a:stretch>
        </p:blipFill>
        <p:spPr>
          <a:xfrm>
            <a:off x="8869874" y="2024109"/>
            <a:ext cx="2125333" cy="2973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79B781FD-2013-4373-9073-920C62593E93}"/>
              </a:ext>
            </a:extLst>
          </p:cNvPr>
          <p:cNvSpPr txBox="1"/>
          <p:nvPr/>
        </p:nvSpPr>
        <p:spPr>
          <a:xfrm>
            <a:off x="3307386" y="1053162"/>
            <a:ext cx="5140921" cy="3970318"/>
          </a:xfrm>
          <a:prstGeom prst="rect">
            <a:avLst/>
          </a:prstGeom>
          <a:noFill/>
        </p:spPr>
        <p:txBody>
          <a:bodyPr wrap="square" rtlCol="0">
            <a:spAutoFit/>
          </a:bodyPr>
          <a:lstStyle/>
          <a:p>
            <a:pPr algn="just"/>
            <a:r>
              <a:rPr lang="ru-RU" i="1" dirty="0">
                <a:latin typeface="Times New Roman" panose="02020603050405020304" pitchFamily="18" charset="0"/>
                <a:cs typeface="Times New Roman" panose="02020603050405020304" pitchFamily="18" charset="0"/>
              </a:rPr>
              <a:t>       «</a:t>
            </a:r>
            <a:r>
              <a:rPr lang="ru-RU" b="1" i="1" dirty="0">
                <a:latin typeface="Times New Roman" panose="02020603050405020304" pitchFamily="18" charset="0"/>
                <a:cs typeface="Times New Roman" panose="02020603050405020304" pitchFamily="18" charset="0"/>
              </a:rPr>
              <a:t>Мой дневник. Михеев Михась. 1943 год</a:t>
            </a:r>
            <a:r>
              <a:rPr lang="ru-RU" i="1" dirty="0">
                <a:latin typeface="Times New Roman" panose="02020603050405020304" pitchFamily="18" charset="0"/>
                <a:cs typeface="Times New Roman" panose="02020603050405020304" pitchFamily="18" charset="0"/>
              </a:rPr>
              <a:t>.</a:t>
            </a:r>
          </a:p>
          <a:p>
            <a:pPr algn="ctr"/>
            <a:r>
              <a:rPr lang="ru-RU" i="1" dirty="0">
                <a:latin typeface="Times New Roman" panose="02020603050405020304" pitchFamily="18" charset="0"/>
                <a:cs typeface="Times New Roman" panose="02020603050405020304" pitchFamily="18" charset="0"/>
              </a:rPr>
              <a:t>Дед вёл этот дневник, когда был таким же, как я, подростком и жил на оккупированной немцами территории. В дневнике всего шесть  листочков в косую линейку, и исписаны они полностью, даже обложка…</a:t>
            </a:r>
          </a:p>
          <a:p>
            <a:pPr algn="ctr"/>
            <a:r>
              <a:rPr lang="ru-RU" i="1" dirty="0">
                <a:latin typeface="Times New Roman" panose="02020603050405020304" pitchFamily="18" charset="0"/>
                <a:cs typeface="Times New Roman" panose="02020603050405020304" pitchFamily="18" charset="0"/>
              </a:rPr>
              <a:t>Далёкая война, о которой даже родители знали только из учебников, вдруг ворвалась в нашу жизнь. И не только ворвалась, но и заставила посмотреть смерти в глаза. Я не стал взрослым за эти дни, но я повзрослел и совсем иначе взглянул на окружающих меня людей…</a:t>
            </a:r>
          </a:p>
          <a:p>
            <a:pPr algn="ctr"/>
            <a:r>
              <a:rPr lang="ru-RU" i="1" dirty="0">
                <a:latin typeface="Times New Roman" panose="02020603050405020304" pitchFamily="18" charset="0"/>
                <a:cs typeface="Times New Roman" panose="02020603050405020304" pitchFamily="18" charset="0"/>
              </a:rPr>
              <a:t>Я не знал, что теперь делать со своим враз перевернувшимся привычным и уютным миром».</a:t>
            </a:r>
          </a:p>
        </p:txBody>
      </p:sp>
      <p:pic>
        <p:nvPicPr>
          <p:cNvPr id="11" name="Рисунок 10">
            <a:extLst>
              <a:ext uri="{FF2B5EF4-FFF2-40B4-BE49-F238E27FC236}">
                <a16:creationId xmlns:a16="http://schemas.microsoft.com/office/drawing/2014/main" id="{12BA6C56-37D0-431D-A213-E8ECBB8D6D7B}"/>
              </a:ext>
            </a:extLst>
          </p:cNvPr>
          <p:cNvPicPr>
            <a:picLocks noChangeAspect="1"/>
          </p:cNvPicPr>
          <p:nvPr/>
        </p:nvPicPr>
        <p:blipFill>
          <a:blip r:embed="rId5"/>
          <a:stretch>
            <a:fillRect/>
          </a:stretch>
        </p:blipFill>
        <p:spPr>
          <a:xfrm>
            <a:off x="3039304" y="6190006"/>
            <a:ext cx="816935" cy="609653"/>
          </a:xfrm>
          <a:prstGeom prst="rect">
            <a:avLst/>
          </a:prstGeom>
        </p:spPr>
      </p:pic>
      <p:pic>
        <p:nvPicPr>
          <p:cNvPr id="3" name="Рисунок 2">
            <a:extLst>
              <a:ext uri="{FF2B5EF4-FFF2-40B4-BE49-F238E27FC236}">
                <a16:creationId xmlns:a16="http://schemas.microsoft.com/office/drawing/2014/main" id="{98B3ADB3-91B5-4351-B9A9-139EF1EEB5C1}"/>
              </a:ext>
            </a:extLst>
          </p:cNvPr>
          <p:cNvPicPr>
            <a:picLocks noChangeAspect="1"/>
          </p:cNvPicPr>
          <p:nvPr/>
        </p:nvPicPr>
        <p:blipFill>
          <a:blip r:embed="rId6"/>
          <a:stretch>
            <a:fillRect/>
          </a:stretch>
        </p:blipFill>
        <p:spPr>
          <a:xfrm>
            <a:off x="8932444" y="5340910"/>
            <a:ext cx="2062763" cy="1367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257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8FDFDF2-FF4C-4937-97FD-52ACC4109E70}"/>
              </a:ext>
            </a:extLst>
          </p:cNvPr>
          <p:cNvPicPr>
            <a:picLocks noChangeAspect="1"/>
          </p:cNvPicPr>
          <p:nvPr/>
        </p:nvPicPr>
        <p:blipFill>
          <a:blip r:embed="rId2"/>
          <a:stretch>
            <a:fillRect/>
          </a:stretch>
        </p:blipFill>
        <p:spPr>
          <a:xfrm>
            <a:off x="0" y="-6014"/>
            <a:ext cx="12191999" cy="6864014"/>
          </a:xfrm>
          <a:prstGeom prst="rect">
            <a:avLst/>
          </a:prstGeom>
        </p:spPr>
      </p:pic>
      <p:sp>
        <p:nvSpPr>
          <p:cNvPr id="2" name="Заголовок 1">
            <a:extLst>
              <a:ext uri="{FF2B5EF4-FFF2-40B4-BE49-F238E27FC236}">
                <a16:creationId xmlns:a16="http://schemas.microsoft.com/office/drawing/2014/main" id="{D3401A6F-27BC-4183-A766-6D28860C5390}"/>
              </a:ext>
            </a:extLst>
          </p:cNvPr>
          <p:cNvSpPr>
            <a:spLocks noGrp="1"/>
          </p:cNvSpPr>
          <p:nvPr>
            <p:ph type="title"/>
          </p:nvPr>
        </p:nvSpPr>
        <p:spPr>
          <a:xfrm>
            <a:off x="158685" y="116195"/>
            <a:ext cx="7028157" cy="638052"/>
          </a:xfrm>
        </p:spPr>
        <p:txBody>
          <a:bodyPr>
            <a:noAutofit/>
          </a:bodyPr>
          <a:lstStyle/>
          <a:p>
            <a:r>
              <a:rPr lang="ru-RU"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Вашкевич Эльвира  </a:t>
            </a:r>
            <a:b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«Алмазы Птичьего острова»</a:t>
            </a:r>
          </a:p>
        </p:txBody>
      </p:sp>
      <p:pic>
        <p:nvPicPr>
          <p:cNvPr id="3" name="Рисунок 2">
            <a:extLst>
              <a:ext uri="{FF2B5EF4-FFF2-40B4-BE49-F238E27FC236}">
                <a16:creationId xmlns:a16="http://schemas.microsoft.com/office/drawing/2014/main" id="{4BB7D9E2-6CDB-4F2F-AAB4-1F1B953C8627}"/>
              </a:ext>
            </a:extLst>
          </p:cNvPr>
          <p:cNvPicPr>
            <a:picLocks noChangeAspect="1"/>
          </p:cNvPicPr>
          <p:nvPr/>
        </p:nvPicPr>
        <p:blipFill>
          <a:blip r:embed="rId3"/>
          <a:stretch>
            <a:fillRect/>
          </a:stretch>
        </p:blipFill>
        <p:spPr>
          <a:xfrm>
            <a:off x="158685" y="1138308"/>
            <a:ext cx="2879115" cy="4673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a:extLst>
              <a:ext uri="{FF2B5EF4-FFF2-40B4-BE49-F238E27FC236}">
                <a16:creationId xmlns:a16="http://schemas.microsoft.com/office/drawing/2014/main" id="{6A510918-21F6-4378-A7D3-7F69109AFD88}"/>
              </a:ext>
            </a:extLst>
          </p:cNvPr>
          <p:cNvSpPr/>
          <p:nvPr/>
        </p:nvSpPr>
        <p:spPr>
          <a:xfrm>
            <a:off x="3738333" y="5501852"/>
            <a:ext cx="4556795" cy="123995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8888FBEA-A885-458F-AC5D-7F6F8A5EED31}"/>
              </a:ext>
            </a:extLst>
          </p:cNvPr>
          <p:cNvSpPr/>
          <p:nvPr/>
        </p:nvSpPr>
        <p:spPr>
          <a:xfrm>
            <a:off x="3665660" y="5516599"/>
            <a:ext cx="4696813" cy="1231106"/>
          </a:xfrm>
          <a:prstGeom prst="rect">
            <a:avLst/>
          </a:prstGeom>
        </p:spPr>
        <p:txBody>
          <a:bodyPr wrap="square">
            <a:spAutoFit/>
          </a:bodyPr>
          <a:lstStyle/>
          <a:p>
            <a:pPr algn="ctr"/>
            <a:r>
              <a:rPr lang="ru-RU" dirty="0"/>
              <a:t> </a:t>
            </a:r>
            <a:r>
              <a:rPr lang="ru-RU" sz="1400" b="1" dirty="0">
                <a:latin typeface="Times New Roman" panose="02020603050405020304" pitchFamily="18" charset="0"/>
                <a:cs typeface="Times New Roman" panose="02020603050405020304" pitchFamily="18" charset="0"/>
              </a:rPr>
              <a:t>Вашкевич, Эльвира Викторовна. Алмазы Птичьего острова</a:t>
            </a:r>
            <a:r>
              <a:rPr lang="ru-RU" sz="1400" dirty="0">
                <a:latin typeface="Times New Roman" panose="02020603050405020304" pitchFamily="18" charset="0"/>
                <a:cs typeface="Times New Roman" panose="02020603050405020304" pitchFamily="18" charset="0"/>
              </a:rPr>
              <a:t>: повесть / Эльвира Вашкевич; [иллюстрации М. Х. Садердиновой]. - Москва: Детская литература, 2022. - 216 с.: ил. - (Лауреаты Международного конкурса имени Сергея Михалкова). – Текст: непосредственный.</a:t>
            </a:r>
          </a:p>
        </p:txBody>
      </p:sp>
      <p:sp>
        <p:nvSpPr>
          <p:cNvPr id="9" name="TextBox 8">
            <a:extLst>
              <a:ext uri="{FF2B5EF4-FFF2-40B4-BE49-F238E27FC236}">
                <a16:creationId xmlns:a16="http://schemas.microsoft.com/office/drawing/2014/main" id="{410F52EA-DA09-4DFE-96FB-A2664295A49A}"/>
              </a:ext>
            </a:extLst>
          </p:cNvPr>
          <p:cNvSpPr txBox="1"/>
          <p:nvPr/>
        </p:nvSpPr>
        <p:spPr>
          <a:xfrm>
            <a:off x="3030682" y="973021"/>
            <a:ext cx="7254879" cy="4524315"/>
          </a:xfrm>
          <a:prstGeom prst="rect">
            <a:avLst/>
          </a:prstGeom>
          <a:noFill/>
        </p:spPr>
        <p:txBody>
          <a:bodyPr wrap="square" rtlCol="0">
            <a:spAutoFit/>
          </a:bodyPr>
          <a:lstStyle/>
          <a:p>
            <a:pPr algn="ctr"/>
            <a:r>
              <a:rPr lang="ru-RU" i="1" dirty="0">
                <a:latin typeface="Times New Roman" panose="02020603050405020304" pitchFamily="18" charset="0"/>
                <a:cs typeface="Times New Roman" panose="02020603050405020304" pitchFamily="18" charset="0"/>
              </a:rPr>
              <a:t>«- Наш немец пишет, что на острове, где находилась их группа, нашли алмазы. Много! Прямо россыпи. И он собрал мешочек, припрятал для своей Марты. Вот… </a:t>
            </a:r>
          </a:p>
          <a:p>
            <a:pPr algn="ctr"/>
            <a:r>
              <a:rPr lang="ru-RU" i="1" dirty="0">
                <a:latin typeface="Times New Roman" panose="02020603050405020304" pitchFamily="18" charset="0"/>
                <a:cs typeface="Times New Roman" panose="02020603050405020304" pitchFamily="18" charset="0"/>
              </a:rPr>
              <a:t>«Ты представляешь, Марта, это самые настоящие алмазы! Они валяются прямо на земле, на этой их вечной мерзлоте, даже не нужно ничего копать. Достаточно всего лишь наклониться, чтобы подобрать целое состояние. Говорят, что их качество гораздо лучше африканских, а значит, они дороже. Я думал, что из этой страны чудес привезу тебе роскошную шубу. Русские соболя, которые стоят дороже самой лучшей фермы. Но у тебя будут не только соболя, у тебя будет бриллиантовый гарнитур! Мне удалось спрятать целую горсть! Жаль, что не могу переправить их тебе сейчас, но ты понимаешь, это тот подарок, который нужно перевозить и вручать лично. У нас будет не одна ферма, а целое поместье!»</a:t>
            </a:r>
          </a:p>
          <a:p>
            <a:r>
              <a:rPr lang="ru-RU" i="1" dirty="0">
                <a:latin typeface="Times New Roman" panose="02020603050405020304" pitchFamily="18" charset="0"/>
                <a:cs typeface="Times New Roman" panose="02020603050405020304" pitchFamily="18" charset="0"/>
              </a:rPr>
              <a:t>«… это же страшно интересно – узнать то, что происходило в родном краю, всю историю, всё-всё, как было!»</a:t>
            </a:r>
          </a:p>
        </p:txBody>
      </p:sp>
      <p:pic>
        <p:nvPicPr>
          <p:cNvPr id="10" name="Рисунок 9">
            <a:extLst>
              <a:ext uri="{FF2B5EF4-FFF2-40B4-BE49-F238E27FC236}">
                <a16:creationId xmlns:a16="http://schemas.microsoft.com/office/drawing/2014/main" id="{2388004A-19CE-499C-BD44-5B13E6A51708}"/>
              </a:ext>
            </a:extLst>
          </p:cNvPr>
          <p:cNvPicPr>
            <a:picLocks noChangeAspect="1"/>
          </p:cNvPicPr>
          <p:nvPr/>
        </p:nvPicPr>
        <p:blipFill rotWithShape="1">
          <a:blip r:embed="rId4"/>
          <a:srcRect l="2951" t="6091"/>
          <a:stretch/>
        </p:blipFill>
        <p:spPr>
          <a:xfrm>
            <a:off x="10156751" y="3500035"/>
            <a:ext cx="1876564" cy="3192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a:extLst>
              <a:ext uri="{FF2B5EF4-FFF2-40B4-BE49-F238E27FC236}">
                <a16:creationId xmlns:a16="http://schemas.microsoft.com/office/drawing/2014/main" id="{24A05BB1-D34E-4FBF-8986-FABF8F206865}"/>
              </a:ext>
            </a:extLst>
          </p:cNvPr>
          <p:cNvPicPr>
            <a:picLocks noChangeAspect="1"/>
          </p:cNvPicPr>
          <p:nvPr/>
        </p:nvPicPr>
        <p:blipFill>
          <a:blip r:embed="rId5"/>
          <a:stretch>
            <a:fillRect/>
          </a:stretch>
        </p:blipFill>
        <p:spPr>
          <a:xfrm>
            <a:off x="2606952" y="6132152"/>
            <a:ext cx="816935" cy="609653"/>
          </a:xfrm>
          <a:prstGeom prst="rect">
            <a:avLst/>
          </a:prstGeom>
        </p:spPr>
      </p:pic>
      <p:pic>
        <p:nvPicPr>
          <p:cNvPr id="5" name="Рисунок 4">
            <a:extLst>
              <a:ext uri="{FF2B5EF4-FFF2-40B4-BE49-F238E27FC236}">
                <a16:creationId xmlns:a16="http://schemas.microsoft.com/office/drawing/2014/main" id="{644D698B-3F9C-4966-91D9-B879249F1839}"/>
              </a:ext>
            </a:extLst>
          </p:cNvPr>
          <p:cNvPicPr>
            <a:picLocks noChangeAspect="1"/>
          </p:cNvPicPr>
          <p:nvPr/>
        </p:nvPicPr>
        <p:blipFill>
          <a:blip r:embed="rId6"/>
          <a:stretch>
            <a:fillRect/>
          </a:stretch>
        </p:blipFill>
        <p:spPr>
          <a:xfrm>
            <a:off x="8788219" y="5276635"/>
            <a:ext cx="1126759" cy="1465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300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8FDFDF2-FF4C-4937-97FD-52ACC4109E70}"/>
              </a:ext>
            </a:extLst>
          </p:cNvPr>
          <p:cNvPicPr>
            <a:picLocks noChangeAspect="1"/>
          </p:cNvPicPr>
          <p:nvPr/>
        </p:nvPicPr>
        <p:blipFill>
          <a:blip r:embed="rId2"/>
          <a:stretch>
            <a:fillRect/>
          </a:stretch>
        </p:blipFill>
        <p:spPr>
          <a:xfrm>
            <a:off x="0" y="-6014"/>
            <a:ext cx="12191999" cy="6864014"/>
          </a:xfrm>
          <a:prstGeom prst="rect">
            <a:avLst/>
          </a:prstGeom>
        </p:spPr>
      </p:pic>
      <p:sp>
        <p:nvSpPr>
          <p:cNvPr id="2" name="Заголовок 1">
            <a:extLst>
              <a:ext uri="{FF2B5EF4-FFF2-40B4-BE49-F238E27FC236}">
                <a16:creationId xmlns:a16="http://schemas.microsoft.com/office/drawing/2014/main" id="{D3401A6F-27BC-4183-A766-6D28860C5390}"/>
              </a:ext>
            </a:extLst>
          </p:cNvPr>
          <p:cNvSpPr>
            <a:spLocks noGrp="1"/>
          </p:cNvSpPr>
          <p:nvPr>
            <p:ph type="title"/>
          </p:nvPr>
        </p:nvSpPr>
        <p:spPr>
          <a:xfrm>
            <a:off x="508985" y="212765"/>
            <a:ext cx="6752949" cy="638052"/>
          </a:xfrm>
        </p:spPr>
        <p:txBody>
          <a:bodyPr>
            <a:normAutofit fontScale="90000"/>
          </a:bodyPr>
          <a:lstStyle/>
          <a:p>
            <a:pPr algn="ctr"/>
            <a: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Каретникова Екатерина </a:t>
            </a:r>
            <a:b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«Русалкин камень»</a:t>
            </a:r>
          </a:p>
        </p:txBody>
      </p:sp>
      <p:pic>
        <p:nvPicPr>
          <p:cNvPr id="3" name="Рисунок 2">
            <a:extLst>
              <a:ext uri="{FF2B5EF4-FFF2-40B4-BE49-F238E27FC236}">
                <a16:creationId xmlns:a16="http://schemas.microsoft.com/office/drawing/2014/main" id="{80289029-1EB6-4EC7-A0F3-A959A60ABFF4}"/>
              </a:ext>
            </a:extLst>
          </p:cNvPr>
          <p:cNvPicPr>
            <a:picLocks noChangeAspect="1"/>
          </p:cNvPicPr>
          <p:nvPr/>
        </p:nvPicPr>
        <p:blipFill>
          <a:blip r:embed="rId3"/>
          <a:stretch>
            <a:fillRect/>
          </a:stretch>
        </p:blipFill>
        <p:spPr>
          <a:xfrm>
            <a:off x="242658" y="1320543"/>
            <a:ext cx="2926772" cy="464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a:extLst>
              <a:ext uri="{FF2B5EF4-FFF2-40B4-BE49-F238E27FC236}">
                <a16:creationId xmlns:a16="http://schemas.microsoft.com/office/drawing/2014/main" id="{3E5F5C1F-B677-43AF-8FE3-98D4D8D8869C}"/>
              </a:ext>
            </a:extLst>
          </p:cNvPr>
          <p:cNvSpPr/>
          <p:nvPr/>
        </p:nvSpPr>
        <p:spPr>
          <a:xfrm>
            <a:off x="4288862" y="5367522"/>
            <a:ext cx="4097577" cy="137458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A5BF69BF-964B-432A-AC87-329370E0567E}"/>
              </a:ext>
            </a:extLst>
          </p:cNvPr>
          <p:cNvSpPr txBox="1"/>
          <p:nvPr/>
        </p:nvSpPr>
        <p:spPr>
          <a:xfrm>
            <a:off x="4288862" y="5484788"/>
            <a:ext cx="4062068" cy="954107"/>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Каретникова, Екатерина Алексеевна. Русалкин камень</a:t>
            </a:r>
            <a:r>
              <a:rPr lang="ru-RU" sz="1400" dirty="0">
                <a:latin typeface="Times New Roman" panose="02020603050405020304" pitchFamily="18" charset="0"/>
                <a:cs typeface="Times New Roman" panose="02020603050405020304" pitchFamily="18" charset="0"/>
              </a:rPr>
              <a:t>/Е.А. Каретникова; иллюстратор С.А. Крашенинникова.- Москва; АСТ, 2025.- 141 с.: ил.- (Моя Родина).- Текст: непосредственный.</a:t>
            </a:r>
          </a:p>
        </p:txBody>
      </p:sp>
      <p:pic>
        <p:nvPicPr>
          <p:cNvPr id="8" name="Рисунок 7">
            <a:extLst>
              <a:ext uri="{FF2B5EF4-FFF2-40B4-BE49-F238E27FC236}">
                <a16:creationId xmlns:a16="http://schemas.microsoft.com/office/drawing/2014/main" id="{D8E17E30-7BD5-4941-AFDC-710CC34D5486}"/>
              </a:ext>
            </a:extLst>
          </p:cNvPr>
          <p:cNvPicPr>
            <a:picLocks noChangeAspect="1"/>
          </p:cNvPicPr>
          <p:nvPr/>
        </p:nvPicPr>
        <p:blipFill>
          <a:blip r:embed="rId4"/>
          <a:stretch>
            <a:fillRect/>
          </a:stretch>
        </p:blipFill>
        <p:spPr>
          <a:xfrm>
            <a:off x="9350547" y="1975215"/>
            <a:ext cx="1997472" cy="309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6A61CF2-4AE1-49CA-A26C-1F967CD22570}"/>
              </a:ext>
            </a:extLst>
          </p:cNvPr>
          <p:cNvSpPr txBox="1"/>
          <p:nvPr/>
        </p:nvSpPr>
        <p:spPr>
          <a:xfrm>
            <a:off x="3169430" y="1198486"/>
            <a:ext cx="5750637" cy="3970318"/>
          </a:xfrm>
          <a:prstGeom prst="rect">
            <a:avLst/>
          </a:prstGeom>
          <a:noFill/>
        </p:spPr>
        <p:txBody>
          <a:bodyPr wrap="square" rtlCol="0">
            <a:spAutoFit/>
          </a:bodyPr>
          <a:lstStyle/>
          <a:p>
            <a:pPr algn="ctr"/>
            <a:r>
              <a:rPr lang="ru-RU" i="1" dirty="0">
                <a:latin typeface="Times New Roman" panose="02020603050405020304" pitchFamily="18" charset="0"/>
                <a:cs typeface="Times New Roman" panose="02020603050405020304" pitchFamily="18" charset="0"/>
              </a:rPr>
              <a:t>«Дело в том, что когда учебный год подходил к концу, в классе объявили задание на лето. Каждый ученик должен был найти человека, который помнил бы о войне, расспросить его, а рассказ записать. Осенью эти записи должны были прочитать всему классу, а самые интересные из них передать в музей… Даньке задание совершенно не понравилось. Он был уверен, что никому эти воспоминания не будут интересны. Соберут их в музее, сложат в пыльный ящик и все дела…</a:t>
            </a:r>
          </a:p>
          <a:p>
            <a:pPr algn="ctr"/>
            <a:endParaRPr lang="ru-RU" i="1" dirty="0">
              <a:latin typeface="Times New Roman" panose="02020603050405020304" pitchFamily="18" charset="0"/>
              <a:cs typeface="Times New Roman" panose="02020603050405020304" pitchFamily="18" charset="0"/>
            </a:endParaRPr>
          </a:p>
          <a:p>
            <a:pPr algn="ctr"/>
            <a:r>
              <a:rPr lang="ru-RU" i="1" dirty="0">
                <a:latin typeface="Times New Roman" panose="02020603050405020304" pitchFamily="18" charset="0"/>
                <a:cs typeface="Times New Roman" panose="02020603050405020304" pitchFamily="18" charset="0"/>
              </a:rPr>
              <a:t>«Да, непростым оказался зелёный камушек. Ведь с чего всё началось? Уже себе-то можно признаться! Началось с того, что Данька поверил легенде о волшебной силе этого камня и загадал желание»</a:t>
            </a:r>
          </a:p>
        </p:txBody>
      </p:sp>
      <p:pic>
        <p:nvPicPr>
          <p:cNvPr id="10" name="Рисунок 9">
            <a:extLst>
              <a:ext uri="{FF2B5EF4-FFF2-40B4-BE49-F238E27FC236}">
                <a16:creationId xmlns:a16="http://schemas.microsoft.com/office/drawing/2014/main" id="{A167BA74-0290-462D-8FF5-601663C49FC4}"/>
              </a:ext>
            </a:extLst>
          </p:cNvPr>
          <p:cNvPicPr>
            <a:picLocks noChangeAspect="1"/>
          </p:cNvPicPr>
          <p:nvPr/>
        </p:nvPicPr>
        <p:blipFill>
          <a:blip r:embed="rId5"/>
          <a:stretch>
            <a:fillRect/>
          </a:stretch>
        </p:blipFill>
        <p:spPr>
          <a:xfrm>
            <a:off x="3244262" y="6101513"/>
            <a:ext cx="816935" cy="609653"/>
          </a:xfrm>
          <a:prstGeom prst="rect">
            <a:avLst/>
          </a:prstGeom>
        </p:spPr>
      </p:pic>
      <p:pic>
        <p:nvPicPr>
          <p:cNvPr id="5" name="Рисунок 4">
            <a:extLst>
              <a:ext uri="{FF2B5EF4-FFF2-40B4-BE49-F238E27FC236}">
                <a16:creationId xmlns:a16="http://schemas.microsoft.com/office/drawing/2014/main" id="{86B4AD20-4441-42C7-8A38-9D70C6D867FA}"/>
              </a:ext>
            </a:extLst>
          </p:cNvPr>
          <p:cNvPicPr>
            <a:picLocks noChangeAspect="1"/>
          </p:cNvPicPr>
          <p:nvPr/>
        </p:nvPicPr>
        <p:blipFill rotWithShape="1">
          <a:blip r:embed="rId6"/>
          <a:srcRect t="9583"/>
          <a:stretch/>
        </p:blipFill>
        <p:spPr>
          <a:xfrm>
            <a:off x="9747681" y="5309648"/>
            <a:ext cx="1315972" cy="1432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780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8FDFDF2-FF4C-4937-97FD-52ACC4109E70}"/>
              </a:ext>
            </a:extLst>
          </p:cNvPr>
          <p:cNvPicPr>
            <a:picLocks noChangeAspect="1"/>
          </p:cNvPicPr>
          <p:nvPr/>
        </p:nvPicPr>
        <p:blipFill>
          <a:blip r:embed="rId2"/>
          <a:stretch>
            <a:fillRect/>
          </a:stretch>
        </p:blipFill>
        <p:spPr>
          <a:xfrm>
            <a:off x="0" y="-6014"/>
            <a:ext cx="12191999" cy="6864014"/>
          </a:xfrm>
          <a:prstGeom prst="rect">
            <a:avLst/>
          </a:prstGeom>
        </p:spPr>
      </p:pic>
      <p:sp>
        <p:nvSpPr>
          <p:cNvPr id="2" name="Заголовок 1">
            <a:extLst>
              <a:ext uri="{FF2B5EF4-FFF2-40B4-BE49-F238E27FC236}">
                <a16:creationId xmlns:a16="http://schemas.microsoft.com/office/drawing/2014/main" id="{D3401A6F-27BC-4183-A766-6D28860C5390}"/>
              </a:ext>
            </a:extLst>
          </p:cNvPr>
          <p:cNvSpPr>
            <a:spLocks noGrp="1"/>
          </p:cNvSpPr>
          <p:nvPr>
            <p:ph type="title"/>
          </p:nvPr>
        </p:nvSpPr>
        <p:spPr>
          <a:xfrm>
            <a:off x="441915" y="207238"/>
            <a:ext cx="6397254" cy="638052"/>
          </a:xfrm>
        </p:spPr>
        <p:txBody>
          <a:bodyPr>
            <a:normAutofit fontScale="90000"/>
          </a:bodyPr>
          <a:lstStyle/>
          <a:p>
            <a:pPr algn="ctr"/>
            <a: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Каретникова Екатерина </a:t>
            </a:r>
            <a:b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«Подарок из прошлого»</a:t>
            </a:r>
          </a:p>
        </p:txBody>
      </p:sp>
      <p:pic>
        <p:nvPicPr>
          <p:cNvPr id="5" name="Рисунок 4">
            <a:extLst>
              <a:ext uri="{FF2B5EF4-FFF2-40B4-BE49-F238E27FC236}">
                <a16:creationId xmlns:a16="http://schemas.microsoft.com/office/drawing/2014/main" id="{636466D0-51DF-4CE3-8A56-E1C49DFFDC4F}"/>
              </a:ext>
            </a:extLst>
          </p:cNvPr>
          <p:cNvPicPr>
            <a:picLocks noChangeAspect="1"/>
          </p:cNvPicPr>
          <p:nvPr/>
        </p:nvPicPr>
        <p:blipFill>
          <a:blip r:embed="rId3"/>
          <a:stretch>
            <a:fillRect/>
          </a:stretch>
        </p:blipFill>
        <p:spPr>
          <a:xfrm>
            <a:off x="263374" y="1327172"/>
            <a:ext cx="2962346" cy="4709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a:extLst>
              <a:ext uri="{FF2B5EF4-FFF2-40B4-BE49-F238E27FC236}">
                <a16:creationId xmlns:a16="http://schemas.microsoft.com/office/drawing/2014/main" id="{3E5F5C1F-B677-43AF-8FE3-98D4D8D8869C}"/>
              </a:ext>
            </a:extLst>
          </p:cNvPr>
          <p:cNvSpPr/>
          <p:nvPr/>
        </p:nvSpPr>
        <p:spPr>
          <a:xfrm>
            <a:off x="4045415" y="4919756"/>
            <a:ext cx="3429583" cy="137458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A5BF69BF-964B-432A-AC87-329370E0567E}"/>
              </a:ext>
            </a:extLst>
          </p:cNvPr>
          <p:cNvSpPr txBox="1"/>
          <p:nvPr/>
        </p:nvSpPr>
        <p:spPr>
          <a:xfrm>
            <a:off x="4109356" y="4919756"/>
            <a:ext cx="3305296" cy="1384995"/>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Каретникова, Екатерина Алексеевна. Подарок из прошлого</a:t>
            </a:r>
            <a:r>
              <a:rPr lang="ru-RU" sz="1400" dirty="0">
                <a:latin typeface="Times New Roman" panose="02020603050405020304" pitchFamily="18" charset="0"/>
                <a:cs typeface="Times New Roman" panose="02020603050405020304" pitchFamily="18" charset="0"/>
              </a:rPr>
              <a:t>/Е.А. Каретникова; иллюстратор С.А. Крашенинникова.- Москва; АСТ, 2025.- 222 с.: ил.- (Моя Родина).- Текст: непосредственный.</a:t>
            </a:r>
          </a:p>
        </p:txBody>
      </p:sp>
      <p:pic>
        <p:nvPicPr>
          <p:cNvPr id="9" name="Рисунок 8">
            <a:extLst>
              <a:ext uri="{FF2B5EF4-FFF2-40B4-BE49-F238E27FC236}">
                <a16:creationId xmlns:a16="http://schemas.microsoft.com/office/drawing/2014/main" id="{A49CD397-B1F5-4FB8-8ACA-1165D092A59E}"/>
              </a:ext>
            </a:extLst>
          </p:cNvPr>
          <p:cNvPicPr>
            <a:picLocks noChangeAspect="1"/>
          </p:cNvPicPr>
          <p:nvPr/>
        </p:nvPicPr>
        <p:blipFill>
          <a:blip r:embed="rId4"/>
          <a:stretch>
            <a:fillRect/>
          </a:stretch>
        </p:blipFill>
        <p:spPr>
          <a:xfrm>
            <a:off x="10297005" y="4483800"/>
            <a:ext cx="1540934" cy="2246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a:extLst>
              <a:ext uri="{FF2B5EF4-FFF2-40B4-BE49-F238E27FC236}">
                <a16:creationId xmlns:a16="http://schemas.microsoft.com/office/drawing/2014/main" id="{30A3722A-1D22-4618-BDAA-CCB245F27EB3}"/>
              </a:ext>
            </a:extLst>
          </p:cNvPr>
          <p:cNvPicPr>
            <a:picLocks noChangeAspect="1"/>
          </p:cNvPicPr>
          <p:nvPr/>
        </p:nvPicPr>
        <p:blipFill>
          <a:blip r:embed="rId4"/>
          <a:stretch>
            <a:fillRect/>
          </a:stretch>
        </p:blipFill>
        <p:spPr>
          <a:xfrm rot="10800000">
            <a:off x="10262586" y="1932362"/>
            <a:ext cx="1625595" cy="236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95C98BF0-D097-403C-A001-BE36EE03591A}"/>
              </a:ext>
            </a:extLst>
          </p:cNvPr>
          <p:cNvSpPr txBox="1"/>
          <p:nvPr/>
        </p:nvSpPr>
        <p:spPr>
          <a:xfrm>
            <a:off x="3225720" y="1113156"/>
            <a:ext cx="6717225" cy="3416320"/>
          </a:xfrm>
          <a:prstGeom prst="rect">
            <a:avLst/>
          </a:prstGeom>
          <a:noFill/>
        </p:spPr>
        <p:txBody>
          <a:bodyPr wrap="square" rtlCol="0">
            <a:spAutoFit/>
          </a:bodyPr>
          <a:lstStyle/>
          <a:p>
            <a:pPr algn="ctr"/>
            <a:r>
              <a:rPr lang="ru-RU" i="1" dirty="0">
                <a:latin typeface="Times New Roman" panose="02020603050405020304" pitchFamily="18" charset="0"/>
                <a:cs typeface="Times New Roman" panose="02020603050405020304" pitchFamily="18" charset="0"/>
              </a:rPr>
              <a:t>«Однажды Лис зашёл в комнату и увидел мать со странной кожаной книжкой в руках. Книжка была небольшая, но с толстеньким корешком. Никаких надписей на корешке Лис не заметил. Он подошёл поближе и понял, что мать рассматривает не книжку, а альбом. На каждой странице его были специальные  круглые гнёзда. А в гнёздах лежали монеты. </a:t>
            </a:r>
          </a:p>
          <a:p>
            <a:pPr algn="ctr"/>
            <a:r>
              <a:rPr lang="ru-RU" i="1" dirty="0">
                <a:latin typeface="Times New Roman" panose="02020603050405020304" pitchFamily="18" charset="0"/>
                <a:cs typeface="Times New Roman" panose="02020603050405020304" pitchFamily="18" charset="0"/>
              </a:rPr>
              <a:t>Лис сразу понял, что старинные. </a:t>
            </a:r>
          </a:p>
          <a:p>
            <a:pPr marL="285750" indent="-285750" algn="ctr">
              <a:buFontTx/>
              <a:buChar char="-"/>
            </a:pPr>
            <a:r>
              <a:rPr lang="ru-RU" i="1" dirty="0">
                <a:latin typeface="Times New Roman" panose="02020603050405020304" pitchFamily="18" charset="0"/>
                <a:cs typeface="Times New Roman" panose="02020603050405020304" pitchFamily="18" charset="0"/>
              </a:rPr>
              <a:t>Мама, это откуда? – спросил Лис.</a:t>
            </a:r>
          </a:p>
          <a:p>
            <a:pPr algn="ctr"/>
            <a:r>
              <a:rPr lang="ru-RU" i="1" dirty="0">
                <a:latin typeface="Times New Roman" panose="02020603050405020304" pitchFamily="18" charset="0"/>
                <a:cs typeface="Times New Roman" panose="02020603050405020304" pitchFamily="18" charset="0"/>
              </a:rPr>
              <a:t>Раньше он никогда этого альбома не видел.</a:t>
            </a:r>
          </a:p>
          <a:p>
            <a:pPr marL="285750" indent="-285750" algn="ctr">
              <a:buFontTx/>
              <a:buChar char="-"/>
            </a:pPr>
            <a:r>
              <a:rPr lang="ru-RU" i="1" dirty="0">
                <a:latin typeface="Times New Roman" panose="02020603050405020304" pitchFamily="18" charset="0"/>
                <a:cs typeface="Times New Roman" panose="02020603050405020304" pitchFamily="18" charset="0"/>
              </a:rPr>
              <a:t>Это твой дед собирал, - ответила мать. – Всю жизнь, с самого детства. Я и забыла про них. А теперь вспомнила. </a:t>
            </a:r>
          </a:p>
          <a:p>
            <a:pPr algn="ctr"/>
            <a:r>
              <a:rPr lang="ru-RU" i="1" dirty="0">
                <a:latin typeface="Times New Roman" panose="02020603050405020304" pitchFamily="18" charset="0"/>
                <a:cs typeface="Times New Roman" panose="02020603050405020304" pitchFamily="18" charset="0"/>
              </a:rPr>
              <a:t>Они дорогие вроде бы. Я и подумала: может продать?»</a:t>
            </a:r>
          </a:p>
        </p:txBody>
      </p:sp>
      <p:pic>
        <p:nvPicPr>
          <p:cNvPr id="12" name="Рисунок 11">
            <a:extLst>
              <a:ext uri="{FF2B5EF4-FFF2-40B4-BE49-F238E27FC236}">
                <a16:creationId xmlns:a16="http://schemas.microsoft.com/office/drawing/2014/main" id="{F36A53B4-AA9E-40CE-8A49-93501D12C187}"/>
              </a:ext>
            </a:extLst>
          </p:cNvPr>
          <p:cNvPicPr>
            <a:picLocks noChangeAspect="1"/>
          </p:cNvPicPr>
          <p:nvPr/>
        </p:nvPicPr>
        <p:blipFill>
          <a:blip r:embed="rId5"/>
          <a:stretch>
            <a:fillRect/>
          </a:stretch>
        </p:blipFill>
        <p:spPr>
          <a:xfrm>
            <a:off x="3232075" y="6168777"/>
            <a:ext cx="816935" cy="609653"/>
          </a:xfrm>
          <a:prstGeom prst="rect">
            <a:avLst/>
          </a:prstGeom>
        </p:spPr>
      </p:pic>
      <p:pic>
        <p:nvPicPr>
          <p:cNvPr id="3" name="Рисунок 2">
            <a:extLst>
              <a:ext uri="{FF2B5EF4-FFF2-40B4-BE49-F238E27FC236}">
                <a16:creationId xmlns:a16="http://schemas.microsoft.com/office/drawing/2014/main" id="{76BEE419-5BF2-4689-81D2-00F68DCB2F65}"/>
              </a:ext>
            </a:extLst>
          </p:cNvPr>
          <p:cNvPicPr>
            <a:picLocks noChangeAspect="1"/>
          </p:cNvPicPr>
          <p:nvPr/>
        </p:nvPicPr>
        <p:blipFill>
          <a:blip r:embed="rId6"/>
          <a:stretch>
            <a:fillRect/>
          </a:stretch>
        </p:blipFill>
        <p:spPr>
          <a:xfrm>
            <a:off x="8288338" y="4897543"/>
            <a:ext cx="1540934" cy="1481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589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8FDFDF2-FF4C-4937-97FD-52ACC4109E70}"/>
              </a:ext>
            </a:extLst>
          </p:cNvPr>
          <p:cNvPicPr>
            <a:picLocks noChangeAspect="1"/>
          </p:cNvPicPr>
          <p:nvPr/>
        </p:nvPicPr>
        <p:blipFill>
          <a:blip r:embed="rId2"/>
          <a:stretch>
            <a:fillRect/>
          </a:stretch>
        </p:blipFill>
        <p:spPr>
          <a:xfrm>
            <a:off x="1" y="-6014"/>
            <a:ext cx="12191999" cy="6864014"/>
          </a:xfrm>
          <a:prstGeom prst="rect">
            <a:avLst/>
          </a:prstGeom>
        </p:spPr>
      </p:pic>
      <p:pic>
        <p:nvPicPr>
          <p:cNvPr id="12" name="Рисунок 11">
            <a:extLst>
              <a:ext uri="{FF2B5EF4-FFF2-40B4-BE49-F238E27FC236}">
                <a16:creationId xmlns:a16="http://schemas.microsoft.com/office/drawing/2014/main" id="{F36A53B4-AA9E-40CE-8A49-93501D12C187}"/>
              </a:ext>
            </a:extLst>
          </p:cNvPr>
          <p:cNvPicPr>
            <a:picLocks noChangeAspect="1"/>
          </p:cNvPicPr>
          <p:nvPr/>
        </p:nvPicPr>
        <p:blipFill>
          <a:blip r:embed="rId3"/>
          <a:stretch>
            <a:fillRect/>
          </a:stretch>
        </p:blipFill>
        <p:spPr>
          <a:xfrm>
            <a:off x="2620393" y="6119186"/>
            <a:ext cx="816935" cy="609653"/>
          </a:xfrm>
          <a:prstGeom prst="rect">
            <a:avLst/>
          </a:prstGeom>
        </p:spPr>
      </p:pic>
      <p:sp>
        <p:nvSpPr>
          <p:cNvPr id="8" name="Заголовок 7">
            <a:extLst>
              <a:ext uri="{FF2B5EF4-FFF2-40B4-BE49-F238E27FC236}">
                <a16:creationId xmlns:a16="http://schemas.microsoft.com/office/drawing/2014/main" id="{08276CBD-15EF-4134-BA94-06F1D1752669}"/>
              </a:ext>
            </a:extLst>
          </p:cNvPr>
          <p:cNvSpPr>
            <a:spLocks noGrp="1"/>
          </p:cNvSpPr>
          <p:nvPr>
            <p:ph type="title"/>
          </p:nvPr>
        </p:nvSpPr>
        <p:spPr>
          <a:xfrm>
            <a:off x="838200" y="13490"/>
            <a:ext cx="10515600" cy="1325563"/>
          </a:xfrm>
        </p:spPr>
        <p:txBody>
          <a:bodyPr>
            <a:normAutofit/>
          </a:bodyPr>
          <a:lstStyle/>
          <a:p>
            <a:r>
              <a:rPr lang="ru-RU"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Кандыбович Лилия </a:t>
            </a:r>
            <a:b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«Папа вернётся, Лёва»</a:t>
            </a:r>
          </a:p>
        </p:txBody>
      </p:sp>
      <p:pic>
        <p:nvPicPr>
          <p:cNvPr id="2" name="Рисунок 1">
            <a:extLst>
              <a:ext uri="{FF2B5EF4-FFF2-40B4-BE49-F238E27FC236}">
                <a16:creationId xmlns:a16="http://schemas.microsoft.com/office/drawing/2014/main" id="{21A00C8D-CB03-4CE0-9CD1-09A96AF02120}"/>
              </a:ext>
            </a:extLst>
          </p:cNvPr>
          <p:cNvPicPr>
            <a:picLocks noChangeAspect="1"/>
          </p:cNvPicPr>
          <p:nvPr/>
        </p:nvPicPr>
        <p:blipFill>
          <a:blip r:embed="rId4"/>
          <a:stretch>
            <a:fillRect/>
          </a:stretch>
        </p:blipFill>
        <p:spPr>
          <a:xfrm>
            <a:off x="325027" y="1366810"/>
            <a:ext cx="2886676" cy="4595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a:extLst>
              <a:ext uri="{FF2B5EF4-FFF2-40B4-BE49-F238E27FC236}">
                <a16:creationId xmlns:a16="http://schemas.microsoft.com/office/drawing/2014/main" id="{C4A21E62-95F0-47A0-90A7-1CDB6D0AB44B}"/>
              </a:ext>
            </a:extLst>
          </p:cNvPr>
          <p:cNvPicPr>
            <a:picLocks noChangeAspect="1"/>
          </p:cNvPicPr>
          <p:nvPr/>
        </p:nvPicPr>
        <p:blipFill>
          <a:blip r:embed="rId5"/>
          <a:stretch>
            <a:fillRect/>
          </a:stretch>
        </p:blipFill>
        <p:spPr>
          <a:xfrm>
            <a:off x="9726522" y="2046612"/>
            <a:ext cx="1834412" cy="2999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a:extLst>
              <a:ext uri="{FF2B5EF4-FFF2-40B4-BE49-F238E27FC236}">
                <a16:creationId xmlns:a16="http://schemas.microsoft.com/office/drawing/2014/main" id="{10F34EEE-268A-4BB1-A782-CA3339005F84}"/>
              </a:ext>
            </a:extLst>
          </p:cNvPr>
          <p:cNvPicPr>
            <a:picLocks noChangeAspect="1"/>
          </p:cNvPicPr>
          <p:nvPr/>
        </p:nvPicPr>
        <p:blipFill rotWithShape="1">
          <a:blip r:embed="rId6"/>
          <a:srcRect t="16101" r="8656" b="30374"/>
          <a:stretch/>
        </p:blipFill>
        <p:spPr>
          <a:xfrm>
            <a:off x="9747750" y="5392438"/>
            <a:ext cx="1970265" cy="1234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159BBCDF-0CC0-4794-8035-C0E7B07D4396}"/>
              </a:ext>
            </a:extLst>
          </p:cNvPr>
          <p:cNvPicPr>
            <a:picLocks noChangeAspect="1"/>
          </p:cNvPicPr>
          <p:nvPr/>
        </p:nvPicPr>
        <p:blipFill>
          <a:blip r:embed="rId7"/>
          <a:stretch>
            <a:fillRect/>
          </a:stretch>
        </p:blipFill>
        <p:spPr>
          <a:xfrm>
            <a:off x="4233997" y="4990362"/>
            <a:ext cx="3438442" cy="1532651"/>
          </a:xfrm>
          <a:prstGeom prst="rect">
            <a:avLst/>
          </a:prstGeom>
        </p:spPr>
      </p:pic>
      <p:sp>
        <p:nvSpPr>
          <p:cNvPr id="6" name="TextBox 5">
            <a:extLst>
              <a:ext uri="{FF2B5EF4-FFF2-40B4-BE49-F238E27FC236}">
                <a16:creationId xmlns:a16="http://schemas.microsoft.com/office/drawing/2014/main" id="{973007BE-9614-4CA7-A693-ECF2B643150C}"/>
              </a:ext>
            </a:extLst>
          </p:cNvPr>
          <p:cNvSpPr txBox="1"/>
          <p:nvPr/>
        </p:nvSpPr>
        <p:spPr>
          <a:xfrm>
            <a:off x="4233997" y="5045876"/>
            <a:ext cx="3438442" cy="1384995"/>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Кандыбович, Лилия Викторовна. Папа вернётся, Лёва </a:t>
            </a:r>
            <a:r>
              <a:rPr lang="ru-RU" sz="1400" dirty="0">
                <a:latin typeface="Times New Roman" panose="02020603050405020304" pitchFamily="18" charset="0"/>
                <a:cs typeface="Times New Roman" panose="02020603050405020304" pitchFamily="18" charset="0"/>
              </a:rPr>
              <a:t>/ Лилия Викторовна Кандыбович; иллюстратор С.А. Крашенинникова. – Москва: АСТ, 2026.- 158 с.: ил.- (Моя Родина).- Текст: непосредственный.</a:t>
            </a:r>
          </a:p>
        </p:txBody>
      </p:sp>
      <p:sp>
        <p:nvSpPr>
          <p:cNvPr id="10" name="TextBox 9">
            <a:extLst>
              <a:ext uri="{FF2B5EF4-FFF2-40B4-BE49-F238E27FC236}">
                <a16:creationId xmlns:a16="http://schemas.microsoft.com/office/drawing/2014/main" id="{895DEED7-BE17-4792-867E-423CDEE63375}"/>
              </a:ext>
            </a:extLst>
          </p:cNvPr>
          <p:cNvSpPr txBox="1"/>
          <p:nvPr/>
        </p:nvSpPr>
        <p:spPr>
          <a:xfrm>
            <a:off x="3663787" y="1215250"/>
            <a:ext cx="5558728" cy="1477328"/>
          </a:xfrm>
          <a:prstGeom prst="rect">
            <a:avLst/>
          </a:prstGeom>
          <a:noFill/>
        </p:spPr>
        <p:txBody>
          <a:bodyPr wrap="square" rtlCol="0">
            <a:spAutoFit/>
          </a:bodyPr>
          <a:lstStyle/>
          <a:p>
            <a:r>
              <a:rPr lang="ru-RU" i="1" dirty="0">
                <a:latin typeface="Times New Roman" panose="02020603050405020304" pitchFamily="18" charset="0"/>
                <a:cs typeface="Times New Roman" panose="02020603050405020304" pitchFamily="18" charset="0"/>
              </a:rPr>
              <a:t>« - Папа, смотри, что я тебе принёс.- Мальчик поднялся и вытащил из кармана свисток.- Настоящий. Как у футбольного судьи.</a:t>
            </a:r>
          </a:p>
          <a:p>
            <a:r>
              <a:rPr lang="ru-RU" i="1" dirty="0">
                <a:latin typeface="Times New Roman" panose="02020603050405020304" pitchFamily="18" charset="0"/>
                <a:cs typeface="Times New Roman" panose="02020603050405020304" pitchFamily="18" charset="0"/>
              </a:rPr>
              <a:t>- Красивый,- ответил папа. – Если ты сохранишь этот свисток, то я вернусь».</a:t>
            </a:r>
          </a:p>
        </p:txBody>
      </p:sp>
      <p:sp>
        <p:nvSpPr>
          <p:cNvPr id="11" name="TextBox 10">
            <a:extLst>
              <a:ext uri="{FF2B5EF4-FFF2-40B4-BE49-F238E27FC236}">
                <a16:creationId xmlns:a16="http://schemas.microsoft.com/office/drawing/2014/main" id="{35328105-AA83-4EF6-B01D-512315666713}"/>
              </a:ext>
            </a:extLst>
          </p:cNvPr>
          <p:cNvSpPr txBox="1"/>
          <p:nvPr/>
        </p:nvSpPr>
        <p:spPr>
          <a:xfrm>
            <a:off x="3600258" y="2882983"/>
            <a:ext cx="5558728" cy="1754326"/>
          </a:xfrm>
          <a:prstGeom prst="rect">
            <a:avLst/>
          </a:prstGeom>
          <a:noFill/>
        </p:spPr>
        <p:txBody>
          <a:bodyPr wrap="square" rtlCol="0">
            <a:spAutoFit/>
          </a:bodyPr>
          <a:lstStyle/>
          <a:p>
            <a:r>
              <a:rPr lang="ru-RU" i="1" dirty="0">
                <a:latin typeface="Times New Roman" panose="02020603050405020304" pitchFamily="18" charset="0"/>
                <a:cs typeface="Times New Roman" panose="02020603050405020304" pitchFamily="18" charset="0"/>
              </a:rPr>
              <a:t>«- Папа, держи.- Лёва снял с шеи шнурок.- Я верил, если сохраню свисток, то ты вернёшься. Вот ты и вернулся, а без руки потому, что свисток сломался.</a:t>
            </a:r>
          </a:p>
          <a:p>
            <a:r>
              <a:rPr lang="ru-RU" i="1" dirty="0">
                <a:latin typeface="Times New Roman" panose="02020603050405020304" pitchFamily="18" charset="0"/>
                <a:cs typeface="Times New Roman" panose="02020603050405020304" pitchFamily="18" charset="0"/>
              </a:rPr>
              <a:t>- Ух ты! Настоящий.- Папа повертел в руке металлический цилиндрик и поднёс к губам. Раздался звонкий свист». </a:t>
            </a:r>
          </a:p>
        </p:txBody>
      </p:sp>
    </p:spTree>
    <p:extLst>
      <p:ext uri="{BB962C8B-B14F-4D97-AF65-F5344CB8AC3E}">
        <p14:creationId xmlns:p14="http://schemas.microsoft.com/office/powerpoint/2010/main" val="3666830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8FDFDF2-FF4C-4937-97FD-52ACC4109E70}"/>
              </a:ext>
            </a:extLst>
          </p:cNvPr>
          <p:cNvPicPr>
            <a:picLocks noChangeAspect="1"/>
          </p:cNvPicPr>
          <p:nvPr/>
        </p:nvPicPr>
        <p:blipFill>
          <a:blip r:embed="rId2"/>
          <a:stretch>
            <a:fillRect/>
          </a:stretch>
        </p:blipFill>
        <p:spPr>
          <a:xfrm>
            <a:off x="1" y="-6014"/>
            <a:ext cx="12191999" cy="6864014"/>
          </a:xfrm>
          <a:prstGeom prst="rect">
            <a:avLst/>
          </a:prstGeom>
        </p:spPr>
      </p:pic>
      <p:pic>
        <p:nvPicPr>
          <p:cNvPr id="12" name="Рисунок 11">
            <a:extLst>
              <a:ext uri="{FF2B5EF4-FFF2-40B4-BE49-F238E27FC236}">
                <a16:creationId xmlns:a16="http://schemas.microsoft.com/office/drawing/2014/main" id="{F36A53B4-AA9E-40CE-8A49-93501D12C187}"/>
              </a:ext>
            </a:extLst>
          </p:cNvPr>
          <p:cNvPicPr>
            <a:picLocks noChangeAspect="1"/>
          </p:cNvPicPr>
          <p:nvPr/>
        </p:nvPicPr>
        <p:blipFill>
          <a:blip r:embed="rId3"/>
          <a:stretch>
            <a:fillRect/>
          </a:stretch>
        </p:blipFill>
        <p:spPr>
          <a:xfrm>
            <a:off x="3452002" y="6119186"/>
            <a:ext cx="816935" cy="609653"/>
          </a:xfrm>
          <a:prstGeom prst="rect">
            <a:avLst/>
          </a:prstGeom>
        </p:spPr>
      </p:pic>
      <p:sp>
        <p:nvSpPr>
          <p:cNvPr id="8" name="Заголовок 7">
            <a:extLst>
              <a:ext uri="{FF2B5EF4-FFF2-40B4-BE49-F238E27FC236}">
                <a16:creationId xmlns:a16="http://schemas.microsoft.com/office/drawing/2014/main" id="{08276CBD-15EF-4134-BA94-06F1D1752669}"/>
              </a:ext>
            </a:extLst>
          </p:cNvPr>
          <p:cNvSpPr>
            <a:spLocks noGrp="1"/>
          </p:cNvSpPr>
          <p:nvPr>
            <p:ph type="title"/>
          </p:nvPr>
        </p:nvSpPr>
        <p:spPr>
          <a:xfrm>
            <a:off x="1242261" y="-6014"/>
            <a:ext cx="4976674" cy="744584"/>
          </a:xfrm>
        </p:spPr>
        <p:txBody>
          <a:bodyPr>
            <a:normAutofit/>
          </a:bodyPr>
          <a:lstStyle/>
          <a:p>
            <a:r>
              <a:rPr lang="ru-RU"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Читаем ещё по теме</a:t>
            </a:r>
          </a:p>
        </p:txBody>
      </p:sp>
      <p:pic>
        <p:nvPicPr>
          <p:cNvPr id="3" name="Рисунок 2">
            <a:extLst>
              <a:ext uri="{FF2B5EF4-FFF2-40B4-BE49-F238E27FC236}">
                <a16:creationId xmlns:a16="http://schemas.microsoft.com/office/drawing/2014/main" id="{46799455-8569-400B-A7F3-84078BCD7D77}"/>
              </a:ext>
            </a:extLst>
          </p:cNvPr>
          <p:cNvPicPr>
            <a:picLocks noChangeAspect="1"/>
          </p:cNvPicPr>
          <p:nvPr/>
        </p:nvPicPr>
        <p:blipFill rotWithShape="1">
          <a:blip r:embed="rId4"/>
          <a:srcRect l="17101" t="12887" r="16146" b="9046"/>
          <a:stretch/>
        </p:blipFill>
        <p:spPr>
          <a:xfrm>
            <a:off x="3380206" y="927222"/>
            <a:ext cx="1333245" cy="20789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a:extLst>
              <a:ext uri="{FF2B5EF4-FFF2-40B4-BE49-F238E27FC236}">
                <a16:creationId xmlns:a16="http://schemas.microsoft.com/office/drawing/2014/main" id="{A58EE0E5-C19E-4529-8BCF-ABC1A5F9CAA1}"/>
              </a:ext>
            </a:extLst>
          </p:cNvPr>
          <p:cNvPicPr>
            <a:picLocks noChangeAspect="1"/>
          </p:cNvPicPr>
          <p:nvPr/>
        </p:nvPicPr>
        <p:blipFill rotWithShape="1">
          <a:blip r:embed="rId5"/>
          <a:srcRect l="20255" t="13187" r="16488" b="12835"/>
          <a:stretch/>
        </p:blipFill>
        <p:spPr>
          <a:xfrm>
            <a:off x="5552313" y="1081010"/>
            <a:ext cx="1333245" cy="20789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a:extLst>
              <a:ext uri="{FF2B5EF4-FFF2-40B4-BE49-F238E27FC236}">
                <a16:creationId xmlns:a16="http://schemas.microsoft.com/office/drawing/2014/main" id="{15ADF278-EF7C-4073-A726-8E53AAB24B49}"/>
              </a:ext>
            </a:extLst>
          </p:cNvPr>
          <p:cNvPicPr>
            <a:picLocks noChangeAspect="1"/>
          </p:cNvPicPr>
          <p:nvPr/>
        </p:nvPicPr>
        <p:blipFill rotWithShape="1">
          <a:blip r:embed="rId6"/>
          <a:srcRect l="15551" t="12388" r="15711" b="11094"/>
          <a:stretch/>
        </p:blipFill>
        <p:spPr>
          <a:xfrm>
            <a:off x="6536330" y="3342586"/>
            <a:ext cx="1437452" cy="21335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C238ECC6-287C-4E08-8516-11AE265AA3E6}"/>
              </a:ext>
            </a:extLst>
          </p:cNvPr>
          <p:cNvPicPr>
            <a:picLocks noChangeAspect="1"/>
          </p:cNvPicPr>
          <p:nvPr/>
        </p:nvPicPr>
        <p:blipFill rotWithShape="1">
          <a:blip r:embed="rId7"/>
          <a:srcRect l="18113" t="13872" r="18179" b="13711"/>
          <a:stretch/>
        </p:blipFill>
        <p:spPr>
          <a:xfrm>
            <a:off x="7724420" y="927222"/>
            <a:ext cx="1371660" cy="20789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Рисунок 8">
            <a:extLst>
              <a:ext uri="{FF2B5EF4-FFF2-40B4-BE49-F238E27FC236}">
                <a16:creationId xmlns:a16="http://schemas.microsoft.com/office/drawing/2014/main" id="{4A026F6A-85F8-4863-B289-8465AF47543C}"/>
              </a:ext>
            </a:extLst>
          </p:cNvPr>
          <p:cNvPicPr>
            <a:picLocks noChangeAspect="1"/>
          </p:cNvPicPr>
          <p:nvPr/>
        </p:nvPicPr>
        <p:blipFill>
          <a:blip r:embed="rId8"/>
          <a:stretch>
            <a:fillRect/>
          </a:stretch>
        </p:blipFill>
        <p:spPr>
          <a:xfrm>
            <a:off x="1118959" y="2330258"/>
            <a:ext cx="1793403" cy="23912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 name="Рисунок 1">
            <a:extLst>
              <a:ext uri="{FF2B5EF4-FFF2-40B4-BE49-F238E27FC236}">
                <a16:creationId xmlns:a16="http://schemas.microsoft.com/office/drawing/2014/main" id="{B1678A45-2D7E-48FE-A054-A620E5D12801}"/>
              </a:ext>
            </a:extLst>
          </p:cNvPr>
          <p:cNvPicPr>
            <a:picLocks noChangeAspect="1"/>
          </p:cNvPicPr>
          <p:nvPr/>
        </p:nvPicPr>
        <p:blipFill rotWithShape="1">
          <a:blip r:embed="rId9"/>
          <a:srcRect l="7549" r="7621"/>
          <a:stretch/>
        </p:blipFill>
        <p:spPr>
          <a:xfrm>
            <a:off x="4111551" y="3342586"/>
            <a:ext cx="1465086" cy="21335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9086523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1566</TotalTime>
  <Words>1925</Words>
  <Application>Microsoft Office PowerPoint</Application>
  <PresentationFormat>Широкоэкранный</PresentationFormat>
  <Paragraphs>157</Paragraphs>
  <Slides>23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Bahnschrift Condensed</vt:lpstr>
      <vt:lpstr>Calibri</vt:lpstr>
      <vt:lpstr>Calibri Light</vt:lpstr>
      <vt:lpstr>Times New Roman</vt:lpstr>
      <vt:lpstr>Тема Office</vt:lpstr>
      <vt:lpstr>Непридуманные истории о войне</vt:lpstr>
      <vt:lpstr>Карта книжных событий и памяти</vt:lpstr>
      <vt:lpstr>Предметы книжных историй</vt:lpstr>
      <vt:lpstr>Смаглий Надежда  «О чём молчали берёзы»</vt:lpstr>
      <vt:lpstr>Вашкевич Эльвира   «Алмазы Птичьего острова»</vt:lpstr>
      <vt:lpstr>Каретникова Екатерина  «Русалкин камень»</vt:lpstr>
      <vt:lpstr>Каретникова Екатерина  «Подарок из прошлого»</vt:lpstr>
      <vt:lpstr>Кандыбович Лилия  «Папа вернётся, Лёва»</vt:lpstr>
      <vt:lpstr>Читаем ещё по теме</vt:lpstr>
      <vt:lpstr>Приёмы работы для обзора</vt:lpstr>
      <vt:lpstr>Книги о Специальной военной операции  12+</vt:lpstr>
      <vt:lpstr>    Ключевые моменты, которые поднимаются в литературе на тему СВО </vt:lpstr>
      <vt:lpstr>Презентация PowerPoint</vt:lpstr>
      <vt:lpstr>Каждая страница книги - дань уважения героям из разных уголков нашего края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Непридуманные истории  о войне</dc:title>
  <dc:creator>User</dc:creator>
  <cp:lastModifiedBy>User</cp:lastModifiedBy>
  <cp:revision>103</cp:revision>
  <cp:lastPrinted>2026-04-25T07:39:25Z</cp:lastPrinted>
  <dcterms:created xsi:type="dcterms:W3CDTF">2026-04-15T03:10:13Z</dcterms:created>
  <dcterms:modified xsi:type="dcterms:W3CDTF">2026-04-27T04:40:41Z</dcterms:modified>
</cp:coreProperties>
</file>