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notesMasterIdLst>
    <p:notesMasterId r:id="rId36"/>
  </p:notesMasterIdLst>
  <p:handoutMasterIdLst>
    <p:handoutMasterId r:id="rId37"/>
  </p:handoutMasterIdLst>
  <p:sldIdLst>
    <p:sldId id="256" r:id="rId2"/>
    <p:sldId id="274" r:id="rId3"/>
    <p:sldId id="416" r:id="rId4"/>
    <p:sldId id="409" r:id="rId5"/>
    <p:sldId id="411" r:id="rId6"/>
    <p:sldId id="410" r:id="rId7"/>
    <p:sldId id="412" r:id="rId8"/>
    <p:sldId id="275" r:id="rId9"/>
    <p:sldId id="420" r:id="rId10"/>
    <p:sldId id="417" r:id="rId11"/>
    <p:sldId id="418" r:id="rId12"/>
    <p:sldId id="419" r:id="rId13"/>
    <p:sldId id="421" r:id="rId14"/>
    <p:sldId id="422" r:id="rId15"/>
    <p:sldId id="398" r:id="rId16"/>
    <p:sldId id="400" r:id="rId17"/>
    <p:sldId id="406" r:id="rId18"/>
    <p:sldId id="399" r:id="rId19"/>
    <p:sldId id="424" r:id="rId20"/>
    <p:sldId id="376" r:id="rId21"/>
    <p:sldId id="425" r:id="rId22"/>
    <p:sldId id="356" r:id="rId23"/>
    <p:sldId id="357" r:id="rId24"/>
    <p:sldId id="334" r:id="rId25"/>
    <p:sldId id="395" r:id="rId26"/>
    <p:sldId id="392" r:id="rId27"/>
    <p:sldId id="296" r:id="rId28"/>
    <p:sldId id="361" r:id="rId29"/>
    <p:sldId id="386" r:id="rId30"/>
    <p:sldId id="321" r:id="rId31"/>
    <p:sldId id="374" r:id="rId32"/>
    <p:sldId id="338" r:id="rId33"/>
    <p:sldId id="379" r:id="rId34"/>
    <p:sldId id="271" r:id="rId35"/>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EAA7"/>
    <a:srgbClr val="FFCD2F"/>
    <a:srgbClr val="FFCC00"/>
    <a:srgbClr val="CC9B00"/>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16" autoAdjust="0"/>
    <p:restoredTop sz="94660"/>
  </p:normalViewPr>
  <p:slideViewPr>
    <p:cSldViewPr>
      <p:cViewPr varScale="1">
        <p:scale>
          <a:sx n="108" d="100"/>
          <a:sy n="108" d="100"/>
        </p:scale>
        <p:origin x="1896"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50444" y="0"/>
            <a:ext cx="2945659" cy="496332"/>
          </a:xfrm>
          <a:prstGeom prst="rect">
            <a:avLst/>
          </a:prstGeom>
        </p:spPr>
        <p:txBody>
          <a:bodyPr vert="horz" lIns="91440" tIns="45720" rIns="91440" bIns="45720" rtlCol="0"/>
          <a:lstStyle>
            <a:lvl1pPr algn="r">
              <a:defRPr sz="1200"/>
            </a:lvl1pPr>
          </a:lstStyle>
          <a:p>
            <a:fld id="{4DA5FC39-0136-49D3-B0F5-EBE63CFB8774}" type="datetimeFigureOut">
              <a:rPr lang="ru-RU" smtClean="0"/>
              <a:t>26.01.2026</a:t>
            </a:fld>
            <a:endParaRPr lang="ru-RU"/>
          </a:p>
        </p:txBody>
      </p:sp>
      <p:sp>
        <p:nvSpPr>
          <p:cNvPr id="4" name="Нижний колонтитул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50444" y="9428583"/>
            <a:ext cx="2945659" cy="496332"/>
          </a:xfrm>
          <a:prstGeom prst="rect">
            <a:avLst/>
          </a:prstGeom>
        </p:spPr>
        <p:txBody>
          <a:bodyPr vert="horz" lIns="91440" tIns="45720" rIns="91440" bIns="45720" rtlCol="0" anchor="b"/>
          <a:lstStyle>
            <a:lvl1pPr algn="r">
              <a:defRPr sz="1200"/>
            </a:lvl1pPr>
          </a:lstStyle>
          <a:p>
            <a:fld id="{B01D0F27-7A30-4870-AC4F-29C0366F6603}" type="slidenum">
              <a:rPr lang="ru-RU" smtClean="0"/>
              <a:t>‹#›</a:t>
            </a:fld>
            <a:endParaRPr lang="ru-RU"/>
          </a:p>
        </p:txBody>
      </p:sp>
    </p:spTree>
    <p:extLst>
      <p:ext uri="{BB962C8B-B14F-4D97-AF65-F5344CB8AC3E}">
        <p14:creationId xmlns:p14="http://schemas.microsoft.com/office/powerpoint/2010/main" val="329840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50444" y="0"/>
            <a:ext cx="2945659" cy="496332"/>
          </a:xfrm>
          <a:prstGeom prst="rect">
            <a:avLst/>
          </a:prstGeom>
        </p:spPr>
        <p:txBody>
          <a:bodyPr vert="horz" lIns="91440" tIns="45720" rIns="91440" bIns="45720" rtlCol="0"/>
          <a:lstStyle>
            <a:lvl1pPr algn="r">
              <a:defRPr sz="1200"/>
            </a:lvl1pPr>
          </a:lstStyle>
          <a:p>
            <a:fld id="{25E62FDF-070B-41E4-94DF-46B96DE3AEB6}" type="datetimeFigureOut">
              <a:rPr lang="ru-RU" smtClean="0"/>
              <a:pPr/>
              <a:t>26.01.2026</a:t>
            </a:fld>
            <a:endParaRPr lang="ru-RU" dirty="0"/>
          </a:p>
        </p:txBody>
      </p:sp>
      <p:sp>
        <p:nvSpPr>
          <p:cNvPr id="4" name="Образ слайда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50444" y="9428583"/>
            <a:ext cx="2945659" cy="496332"/>
          </a:xfrm>
          <a:prstGeom prst="rect">
            <a:avLst/>
          </a:prstGeom>
        </p:spPr>
        <p:txBody>
          <a:bodyPr vert="horz" lIns="91440" tIns="45720" rIns="91440" bIns="45720" rtlCol="0" anchor="b"/>
          <a:lstStyle>
            <a:lvl1pPr algn="r">
              <a:defRPr sz="1200"/>
            </a:lvl1pPr>
          </a:lstStyle>
          <a:p>
            <a:fld id="{1DBC5F88-CC90-4F21-82AF-B8E57C2C9204}" type="slidenum">
              <a:rPr lang="ru-RU" smtClean="0"/>
              <a:pPr/>
              <a:t>‹#›</a:t>
            </a:fld>
            <a:endParaRPr lang="ru-RU" dirty="0"/>
          </a:p>
        </p:txBody>
      </p:sp>
    </p:spTree>
    <p:extLst>
      <p:ext uri="{BB962C8B-B14F-4D97-AF65-F5344CB8AC3E}">
        <p14:creationId xmlns:p14="http://schemas.microsoft.com/office/powerpoint/2010/main" val="2650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ru-RU"/>
              <a:t>Образец заголовка</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pPr/>
              <a:t>26.01.2026</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dirty="0"/>
          </a:p>
        </p:txBody>
      </p:sp>
    </p:spTree>
    <p:extLst>
      <p:ext uri="{BB962C8B-B14F-4D97-AF65-F5344CB8AC3E}">
        <p14:creationId xmlns:p14="http://schemas.microsoft.com/office/powerpoint/2010/main" val="1545479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pPr/>
              <a:t>26.01.2026</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dirty="0"/>
          </a:p>
        </p:txBody>
      </p:sp>
    </p:spTree>
    <p:extLst>
      <p:ext uri="{BB962C8B-B14F-4D97-AF65-F5344CB8AC3E}">
        <p14:creationId xmlns:p14="http://schemas.microsoft.com/office/powerpoint/2010/main" val="1574023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pPr/>
              <a:t>26.01.2026</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9387637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pPr/>
              <a:t>26.01.2026</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dirty="0"/>
          </a:p>
        </p:txBody>
      </p:sp>
    </p:spTree>
    <p:extLst>
      <p:ext uri="{BB962C8B-B14F-4D97-AF65-F5344CB8AC3E}">
        <p14:creationId xmlns:p14="http://schemas.microsoft.com/office/powerpoint/2010/main" val="8852426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pPr/>
              <a:t>26.01.2026</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6883113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pPr/>
              <a:t>26.01.2026</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dirty="0"/>
          </a:p>
        </p:txBody>
      </p:sp>
    </p:spTree>
    <p:extLst>
      <p:ext uri="{BB962C8B-B14F-4D97-AF65-F5344CB8AC3E}">
        <p14:creationId xmlns:p14="http://schemas.microsoft.com/office/powerpoint/2010/main" val="13431576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pPr/>
              <a:t>26.01.2026</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dirty="0"/>
          </a:p>
        </p:txBody>
      </p:sp>
    </p:spTree>
    <p:extLst>
      <p:ext uri="{BB962C8B-B14F-4D97-AF65-F5344CB8AC3E}">
        <p14:creationId xmlns:p14="http://schemas.microsoft.com/office/powerpoint/2010/main" val="6691059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pPr/>
              <a:t>26.01.2026</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dirty="0"/>
          </a:p>
        </p:txBody>
      </p:sp>
    </p:spTree>
    <p:extLst>
      <p:ext uri="{BB962C8B-B14F-4D97-AF65-F5344CB8AC3E}">
        <p14:creationId xmlns:p14="http://schemas.microsoft.com/office/powerpoint/2010/main" val="260347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pPr/>
              <a:t>26.01.2026</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dirty="0"/>
          </a:p>
        </p:txBody>
      </p:sp>
    </p:spTree>
    <p:extLst>
      <p:ext uri="{BB962C8B-B14F-4D97-AF65-F5344CB8AC3E}">
        <p14:creationId xmlns:p14="http://schemas.microsoft.com/office/powerpoint/2010/main" val="1346211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pPr/>
              <a:t>26.01.2026</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B19B0651-EE4F-4900-A07F-96A6BFA9D0F0}" type="slidenum">
              <a:rPr lang="ru-RU" smtClean="0"/>
              <a:pPr/>
              <a:t>‹#›</a:t>
            </a:fld>
            <a:endParaRPr lang="ru-RU" dirty="0"/>
          </a:p>
        </p:txBody>
      </p:sp>
    </p:spTree>
    <p:extLst>
      <p:ext uri="{BB962C8B-B14F-4D97-AF65-F5344CB8AC3E}">
        <p14:creationId xmlns:p14="http://schemas.microsoft.com/office/powerpoint/2010/main" val="2925037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ru-RU"/>
              <a:t>Образец заголовка</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B4C71EC6-210F-42DE-9C53-41977AD35B3D}" type="datetimeFigureOut">
              <a:rPr lang="ru-RU" smtClean="0"/>
              <a:pPr/>
              <a:t>26.01.2026</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dirty="0"/>
          </a:p>
        </p:txBody>
      </p:sp>
    </p:spTree>
    <p:extLst>
      <p:ext uri="{BB962C8B-B14F-4D97-AF65-F5344CB8AC3E}">
        <p14:creationId xmlns:p14="http://schemas.microsoft.com/office/powerpoint/2010/main" val="330749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pPr/>
              <a:t>26.01.2026</a:t>
            </a:fld>
            <a:endParaRPr lang="ru-RU" dirty="0"/>
          </a:p>
        </p:txBody>
      </p:sp>
      <p:sp>
        <p:nvSpPr>
          <p:cNvPr id="8" name="Footer Placeholder 7"/>
          <p:cNvSpPr>
            <a:spLocks noGrp="1"/>
          </p:cNvSpPr>
          <p:nvPr>
            <p:ph type="ftr" sz="quarter" idx="11"/>
          </p:nvPr>
        </p:nvSpPr>
        <p:spPr/>
        <p:txBody>
          <a:bodyPr/>
          <a:lstStyle/>
          <a:p>
            <a:endParaRPr lang="ru-RU" dirty="0"/>
          </a:p>
        </p:txBody>
      </p:sp>
      <p:sp>
        <p:nvSpPr>
          <p:cNvPr id="9" name="Slide Number Placeholder 8"/>
          <p:cNvSpPr>
            <a:spLocks noGrp="1"/>
          </p:cNvSpPr>
          <p:nvPr>
            <p:ph type="sldNum" sz="quarter" idx="12"/>
          </p:nvPr>
        </p:nvSpPr>
        <p:spPr/>
        <p:txBody>
          <a:bodyPr/>
          <a:lstStyle/>
          <a:p>
            <a:fld id="{B19B0651-EE4F-4900-A07F-96A6BFA9D0F0}" type="slidenum">
              <a:rPr lang="ru-RU" smtClean="0"/>
              <a:pPr/>
              <a:t>‹#›</a:t>
            </a:fld>
            <a:endParaRPr lang="ru-RU" dirty="0"/>
          </a:p>
        </p:txBody>
      </p:sp>
    </p:spTree>
    <p:extLst>
      <p:ext uri="{BB962C8B-B14F-4D97-AF65-F5344CB8AC3E}">
        <p14:creationId xmlns:p14="http://schemas.microsoft.com/office/powerpoint/2010/main" val="2404645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pPr/>
              <a:t>26.01.2026</a:t>
            </a:fld>
            <a:endParaRPr lang="ru-RU" dirty="0"/>
          </a:p>
        </p:txBody>
      </p:sp>
      <p:sp>
        <p:nvSpPr>
          <p:cNvPr id="4" name="Footer Placeholder 3"/>
          <p:cNvSpPr>
            <a:spLocks noGrp="1"/>
          </p:cNvSpPr>
          <p:nvPr>
            <p:ph type="ftr" sz="quarter" idx="11"/>
          </p:nvPr>
        </p:nvSpPr>
        <p:spPr/>
        <p:txBody>
          <a:bodyPr/>
          <a:lstStyle/>
          <a:p>
            <a:endParaRPr lang="ru-RU" dirty="0"/>
          </a:p>
        </p:txBody>
      </p:sp>
      <p:sp>
        <p:nvSpPr>
          <p:cNvPr id="5" name="Slide Number Placeholder 4"/>
          <p:cNvSpPr>
            <a:spLocks noGrp="1"/>
          </p:cNvSpPr>
          <p:nvPr>
            <p:ph type="sldNum" sz="quarter" idx="12"/>
          </p:nvPr>
        </p:nvSpPr>
        <p:spPr/>
        <p:txBody>
          <a:bodyPr/>
          <a:lstStyle/>
          <a:p>
            <a:fld id="{B19B0651-EE4F-4900-A07F-96A6BFA9D0F0}" type="slidenum">
              <a:rPr lang="ru-RU" smtClean="0"/>
              <a:pPr/>
              <a:t>‹#›</a:t>
            </a:fld>
            <a:endParaRPr lang="ru-RU" dirty="0"/>
          </a:p>
        </p:txBody>
      </p:sp>
    </p:spTree>
    <p:extLst>
      <p:ext uri="{BB962C8B-B14F-4D97-AF65-F5344CB8AC3E}">
        <p14:creationId xmlns:p14="http://schemas.microsoft.com/office/powerpoint/2010/main" val="1777642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pPr/>
              <a:t>26.01.2026</a:t>
            </a:fld>
            <a:endParaRPr lang="ru-RU" dirty="0"/>
          </a:p>
        </p:txBody>
      </p:sp>
      <p:sp>
        <p:nvSpPr>
          <p:cNvPr id="3" name="Footer Placeholder 2"/>
          <p:cNvSpPr>
            <a:spLocks noGrp="1"/>
          </p:cNvSpPr>
          <p:nvPr>
            <p:ph type="ftr" sz="quarter" idx="11"/>
          </p:nvPr>
        </p:nvSpPr>
        <p:spPr/>
        <p:txBody>
          <a:bodyPr/>
          <a:lstStyle/>
          <a:p>
            <a:endParaRPr lang="ru-RU" dirty="0"/>
          </a:p>
        </p:txBody>
      </p:sp>
      <p:sp>
        <p:nvSpPr>
          <p:cNvPr id="4" name="Slide Number Placeholder 3"/>
          <p:cNvSpPr>
            <a:spLocks noGrp="1"/>
          </p:cNvSpPr>
          <p:nvPr>
            <p:ph type="sldNum" sz="quarter" idx="12"/>
          </p:nvPr>
        </p:nvSpPr>
        <p:spPr/>
        <p:txBody>
          <a:bodyPr/>
          <a:lstStyle/>
          <a:p>
            <a:fld id="{B19B0651-EE4F-4900-A07F-96A6BFA9D0F0}" type="slidenum">
              <a:rPr lang="ru-RU" smtClean="0"/>
              <a:pPr/>
              <a:t>‹#›</a:t>
            </a:fld>
            <a:endParaRPr lang="ru-RU" dirty="0"/>
          </a:p>
        </p:txBody>
      </p:sp>
    </p:spTree>
    <p:extLst>
      <p:ext uri="{BB962C8B-B14F-4D97-AF65-F5344CB8AC3E}">
        <p14:creationId xmlns:p14="http://schemas.microsoft.com/office/powerpoint/2010/main" val="237814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ru-RU"/>
              <a:t>Образец заголовка</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pPr/>
              <a:t>26.01.2026</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dirty="0"/>
          </a:p>
        </p:txBody>
      </p:sp>
    </p:spTree>
    <p:extLst>
      <p:ext uri="{BB962C8B-B14F-4D97-AF65-F5344CB8AC3E}">
        <p14:creationId xmlns:p14="http://schemas.microsoft.com/office/powerpoint/2010/main" val="4278329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pPr/>
              <a:t>26.01.2026</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B19B0651-EE4F-4900-A07F-96A6BFA9D0F0}" type="slidenum">
              <a:rPr lang="ru-RU" smtClean="0"/>
              <a:pPr/>
              <a:t>‹#›</a:t>
            </a:fld>
            <a:endParaRPr lang="ru-RU" dirty="0"/>
          </a:p>
        </p:txBody>
      </p:sp>
    </p:spTree>
    <p:extLst>
      <p:ext uri="{BB962C8B-B14F-4D97-AF65-F5344CB8AC3E}">
        <p14:creationId xmlns:p14="http://schemas.microsoft.com/office/powerpoint/2010/main" val="1426849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4C71EC6-210F-42DE-9C53-41977AD35B3D}" type="datetimeFigureOut">
              <a:rPr lang="ru-RU" smtClean="0"/>
              <a:pPr/>
              <a:t>26.01.2026</a:t>
            </a:fld>
            <a:endParaRPr lang="ru-RU"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B19B0651-EE4F-4900-A07F-96A6BFA9D0F0}" type="slidenum">
              <a:rPr lang="ru-RU" smtClean="0"/>
              <a:pPr/>
              <a:t>‹#›</a:t>
            </a:fld>
            <a:endParaRPr lang="ru-RU" dirty="0"/>
          </a:p>
        </p:txBody>
      </p:sp>
    </p:spTree>
    <p:extLst>
      <p:ext uri="{BB962C8B-B14F-4D97-AF65-F5344CB8AC3E}">
        <p14:creationId xmlns:p14="http://schemas.microsoft.com/office/powerpoint/2010/main" val="2919450394"/>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prodetlit.ru/index.php/%D0%94%D1%8F%D0%B4%D0%B8%D0%BD%D0%B0_%D0%93%D0%B0%D0%BB%D0%B8%D0%BD%D0%B0_%D0%A1%D0%B5%D1%80%D0%B3%D0%B5%D0%B5%D0%B2%D0%BD%D0%B0" TargetMode="External"/><Relationship Id="rId2" Type="http://schemas.openxmlformats.org/officeDocument/2006/relationships/hyperlink" Target="https://prodetlit.ru/index.php/%D0%A3%D1%81%D0%B0%D1%87%D0%B5%D0%B2_%D0%90%D0%BD%D0%B4%D1%80%D0%B5%D0%B9_%D0%90%D0%BB%D0%B5%D0%BA%D1%81%D0%B5%D0%B5%D0%B2%D0%B8%D1%87" TargetMode="Externa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hyperlink" Target="https://prodetlit.ru/index.php/%D0%9F%D1%80%D0%B5%D0%BC%D0%B8%D1%8F_%C2%AB%D0%91%D0%BE%D0%BB%D1%8C%D1%88%D0%B0%D1%8F_%D1%81%D0%BA%D0%B0%D0%B7%D0%BA%D0%B0%C2%BB_%D0%B8%D0%BC%D0%B5%D0%BD%D0%B8_%D0%AD._%D0%9D._%D0%A3%D1%81%D0%BF%D0%B5%D0%BD%D1%81%D0%BA%D0%BE%D0%B3%D0%B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hyperlink" Target="https://rcfoundation.ru/" TargetMode="External"/><Relationship Id="rId2" Type="http://schemas.openxmlformats.org/officeDocument/2006/relationships/hyperlink" Target="https://www.svmihalkov.ru/" TargetMode="Externa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hyperlink" Target="https://www.svmihalkov.ru/news/obyavlen-dlinnyy-spisok-x-mezhdunarodnogo-konkursa-imeni-sergeya-mikhalkova/"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s://&#1087;&#1088;&#1077;&#1084;&#1080;&#1103;&#1095;&#1091;&#1082;&#1086;&#1074;&#1089;&#1082;&#1086;&#1075;&#1086;.&#1088;&#1092;/" TargetMode="External"/><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jpeg"/><Relationship Id="rId7"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hyperlink" Target="http://lit-parus.ru/" TargetMode="External"/><Relationship Id="rId4" Type="http://schemas.openxmlformats.org/officeDocument/2006/relationships/image" Target="../media/image43.png"/><Relationship Id="rId9"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hyperlink" Target="http://lit-parus.ru/" TargetMode="Externa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ddkspb.ru/marshak/2024/11/03/pobediteli-literaturnoj-premii-imeni-samuila-marshaka-2024/" TargetMode="Externa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hyperlink" Target="https://pobedarf.ru/2024/08/23/obyavlen-laureat-literaturnoj-premii/" TargetMode="External"/><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hyperlink" Target="https://albuscorvus.ru/literaturnyj-konkurs/" TargetMode="External"/><Relationship Id="rId7" Type="http://schemas.openxmlformats.org/officeDocument/2006/relationships/image" Target="../media/image66.pn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hyperlink" Target="https://short-list.org/" TargetMode="External"/><Relationship Id="rId2" Type="http://schemas.openxmlformats.org/officeDocument/2006/relationships/hyperlink" Target="https://short-list.org/2024/12/14/&#1095;&#1090;&#1086;-&#1084;&#1099;-&#1084;&#1086;&#1078;&#1077;&#1084;-&#1087;&#1088;&#1077;&#1076;&#1098;&#1103;&#1074;&#1080;&#1090;&#1100;/" TargetMode="Externa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godliteratury.ru/articles/2024/12/07/premiiu-volki-na-parashiutah-poluchil-drakobol-vseh-stihij"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alma.se/en/laureates" TargetMode="External"/><Relationship Id="rId2" Type="http://schemas.openxmlformats.org/officeDocument/2006/relationships/image" Target="../media/image73.gif"/><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28.xml.rels><?xml version="1.0" encoding="UTF-8" standalone="yes"?>
<Relationships xmlns="http://schemas.openxmlformats.org/package/2006/relationships"><Relationship Id="rId8" Type="http://schemas.openxmlformats.org/officeDocument/2006/relationships/hyperlink" Target="http://korafest.ru/wp-content/uploads/2025/03/%D0%9B%D1%8E%D0%B1%D0%B0%D0%B2%D0%B0-%D0%93%D0%BE%D1%80%D0%BD%D0%B8%D1%86%D0%BA%D0%B0%D1%8F.-%D0%92%D0%BF%D0%B5%D1%80%D1%91%D0%B4-%D0%BA-%D0%B7%D0%B2%D1%91%D0%B7%D0%B4%D0%B0%D0%BC.doc" TargetMode="External"/><Relationship Id="rId13" Type="http://schemas.openxmlformats.org/officeDocument/2006/relationships/hyperlink" Target="http://korafest.ru/wp-content/uploads/2025/03/%D0%9F%D0%BE%D0%BB%D0%B8%D0%BD%D0%B0-%D0%A9%D0%B5%D1%80%D0%B1%D0%B0%D0%BA_%D0%9E%D1%81%D0%BD%D0%BE%D0%B2%D0%BD%D0%B0%D1%8F_2.docx" TargetMode="External"/><Relationship Id="rId3" Type="http://schemas.openxmlformats.org/officeDocument/2006/relationships/hyperlink" Target="http://korafest.ru/wp-content/uploads/2025/03/%D0%9E%D1%82-%D1%87%D0%B5%D0%B3%D0%BE-%D1%83%D0%BC%D0%B5%D1%80-%D1%87%D0%B8%D0%BD%D0%BE%D0%B2%D0%BD%D0%B8%D0%BA-%D0%9E%D0%BB%D0%B5%D1%81%D0%B8%D0%BD%D0%B0_%D0%96%D0%B8%D0%B7%D0%BD%D1%8C-%D0%BF%D1%80%D0%BE%D1%81%D1%82%D0%B0%D1%8F-%D1%88%D1%82%D1%83%D0%BA%D0%B0.doc" TargetMode="External"/><Relationship Id="rId7" Type="http://schemas.openxmlformats.org/officeDocument/2006/relationships/hyperlink" Target="http://korafest.ru/wp-content/uploads/2025/03/%D0%A7%D0%B5%D1%85%D0%BE%D0%B2-%D1%87%D0%B5%D0%BB-%D0%98%D0%B2%D1%87%D0%B5%D0%BD%D0%BA%D0%BE-%D0%95%D0%BB%D0%B5%D0%BD%D0%B0.-%D0%96%D0%B8%D0%B7%D0%BD%D1%8C-%D0%BF%D1%80%D0%BE%D1%81%D1%82%D0%B0%D1%8F-%D1%88%D1%82%D1%83%D0%BA%D0%B0.docx" TargetMode="External"/><Relationship Id="rId12" Type="http://schemas.openxmlformats.org/officeDocument/2006/relationships/hyperlink" Target="http://korafest.ru/wp-content/uploads/2025/03/%D0%90%D0%BD%D0%BD%D0%B0-%D0%9C%D1%83%D0%B7%D1%8B%D0%BA%D0%B0%D0%BD%D1%82%D0%BE%D0%B2%D0%B0.-%D0%9D%D0%B0-%D0%B2%D0%BE%D0%B4%D1%83-%D0%9E%D1%81%D0%BD%D0%BE%D0%B2%D0%BD%D0%B0%D1%8F-%D0%BD%D0%BE%D0%BC%D0%B8%D0%BD%D0%B0%D1%86%D0%B8%D1%8F.docx" TargetMode="External"/><Relationship Id="rId17" Type="http://schemas.openxmlformats.org/officeDocument/2006/relationships/hyperlink" Target="http://korafest.ru/wp-content/uploads/2025/03/%D0%9A%D0%B0%D1%82%D0%B5%D1%80%D0%B8%D0%BD%D0%B0-%D0%97%D0%B0%D0%B3%D1%83%D1%81%D0%BA%D0%B8%D0%BD%D0%B0.-%D0%94%D0%B2%D0%BE%D1%80%D0%BD%D0%B8%D0%BA-%D0%9E%D1%81%D0%BD%D0%BE%D0%B2%D0%BD%D0%B0%D1%8F-%D0%BD%D0%BE%D0%BC%D0%B8%D0%BD%D0%B0%D1%86%D0%B8%D1%8F.docx" TargetMode="External"/><Relationship Id="rId2" Type="http://schemas.openxmlformats.org/officeDocument/2006/relationships/image" Target="../media/image76.png"/><Relationship Id="rId16" Type="http://schemas.openxmlformats.org/officeDocument/2006/relationships/hyperlink" Target="http://korafest.ru/wp-content/uploads/2025/03/9-%D0%92%D0%BF%D0%B5%D1%80%D0%B5%D0%B4-%D0%92%D1%80%D0%B5%D0%BC%D1%8F-%D0%BC%D1%8B%D1%82%D1%8C-%D0%BA%D0%B0%D0%BC%D0%BD%D0%B8_%D0%95%D0%B2%D0%B3%D0%B5%D0%BD%D0%B8%D1%8F-%D0%A0%D1%83%D1%81%D0%B8%D0%BD%D0%BE%D0%B2%D0%B0.doc" TargetMode="External"/><Relationship Id="rId1" Type="http://schemas.openxmlformats.org/officeDocument/2006/relationships/slideLayout" Target="../slideLayouts/slideLayout2.xml"/><Relationship Id="rId6" Type="http://schemas.openxmlformats.org/officeDocument/2006/relationships/hyperlink" Target="http://korafest.ru/wp-content/uploads/2025/03/%D0%94%D0%B8%D0%BC%D0%B0-%D1%81-%D1%81%D0%BE%D0%B1%D0%B0%D1%87%D0%BA%D0%BE%D0%B9-%D0%9A%D0%BE%D0%BC%D0%B0%D1%80%D0%BE%D0%B2%D0%B0-%D0%9A%D1%81%D0%B5%D0%BD%D0%B8%D1%8F.-%D0%96%D0%B8%D0%B7%D0%BD%D1%8C-%D0%BF%D1%80%D0%BE%D1%81%D1%82%D0%B0%D1%8F-%D1%88%D1%82%D1%83%D0%BA%D0%B0.docx" TargetMode="External"/><Relationship Id="rId11" Type="http://schemas.openxmlformats.org/officeDocument/2006/relationships/hyperlink" Target="http://korafest.ru/wp-content/uploads/2025/03/Georg.A.-Murson_%D0%9D%D0%B8%D0%BA%D1%83%D0%B4%D0%B0-%D1%81-%D0%BF%D0%BB%D0%BE%D1%89%D0%B0%D0%B4%D0%BA%D0%B8-%D0%BE%D1%81%D0%BD%D0%BE%D0%B2%D0%BD%D0%B0%D1%8F-%D0%BD%D0%BE%D0%BC%D0%B8%D0%BD%D0%B0%D1%86%D0%B8%D1%8F.docx" TargetMode="External"/><Relationship Id="rId5" Type="http://schemas.openxmlformats.org/officeDocument/2006/relationships/hyperlink" Target="http://korafest.ru/wp-content/uploads/2025/03/%D0%92-%D0%BC%D0%BE%D0%B5%D0%B9-%D0%BA%D0%BE%D0%BD%D1%87%D0%B8%D0%BD%D0%B5-%D0%BF%D1%80%D0%BE%D1%88%D1%83-%D0%B2%D0%B8%D0%BD%D0%B8%D1%82%D1%8C-%D0%A7._2_-%D0%9A%D0%B0%D1%82%D1%8F-%D0%91%D0%BE%D1%80%D0%B4%D0%BE%D0%BD.docx" TargetMode="External"/><Relationship Id="rId15" Type="http://schemas.openxmlformats.org/officeDocument/2006/relationships/hyperlink" Target="http://korafest.ru/wp-content/uploads/2025/03/%D0%90%D0%BD%D0%BD%D0%B0-%D0%91%D0%B5%D0%BB%D0%BE%D0%B2%D0%B0_%D0%98-%D1%8F-%D0%BF%D0%BE%D0%B1%D0%B5%D0%B6%D0%B0%D0%BB.-%D0%96%D0%B8%D0%B7%D0%BD%D1%8C-%D0%BF%D1%80%D0%BE%D1%81%D1%82%D0%B0%D1%8F-%D1%88%D1%82%D1%83%D0%BA%D0%B0.docx" TargetMode="External"/><Relationship Id="rId10" Type="http://schemas.openxmlformats.org/officeDocument/2006/relationships/hyperlink" Target="http://korafest.ru/wp-content/uploads/2025/03/3000-%D1%81%D0%BE%D0%BE%D0%B1%D1%89%D0%B5%D0%BD%D0%B8%D0%B9-%D0%BD%D0%B0%D0%B7%D0%B0%D0%B4-%D0%9B%D0%B0%D0%B2%D1%80%D1%81%D0%BA%D0%B0%D1%8F-%D0%9C%D0%B0%D1%80%D0%B8%D1%8F.docx" TargetMode="External"/><Relationship Id="rId4" Type="http://schemas.openxmlformats.org/officeDocument/2006/relationships/hyperlink" Target="http://korafest.ru/wp-content/uploads/2025/03/%D0%94%D0%BE%D0%BA%D1%82%D0%BE%D1%80-%D0%A7%D0%B5-%D0%A1%D0%B0%D0%B2%D1%83%D1%88%D0%BA%D0%B8%D0%BD%D0%B0_%D0%A7%D0%B5%D1%85%D0%BE%D0%B2.docx" TargetMode="External"/><Relationship Id="rId9" Type="http://schemas.openxmlformats.org/officeDocument/2006/relationships/hyperlink" Target="http://korafest.ru/wp-content/uploads/2025/03/38-%D0%A1%D0%B0%D0%B2%D1%83%D1%88%D0%BA%D0%B8%D0%BD%D0%B0_%D0%A4%D0%B0%D0%BD%D1%82%D0%B0%D1%81%D1%82%D0%B8%D0%BA%D0%B0.docx" TargetMode="External"/><Relationship Id="rId14" Type="http://schemas.openxmlformats.org/officeDocument/2006/relationships/hyperlink" Target="https://korafest.ru/"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korafest.ru/wp-content/uploads/2025/11/46-%D0%BB%D1%8C%D0%B2%D1%8B-%D0%A2%D0%B0%D1%8F_%D0%9B%D0%B0%D1%80%D0%B8%D0%BD%D0%B0_%D0%B8-%D0%BF%D1%80%D0%BE%D1%87%D0%B8%D0%B5_%D0%B6%D0%B8%D0%B2%D0%BE%D1%82%D0%BD%D1%8B%D0%B5.docx" TargetMode="External"/><Relationship Id="rId13" Type="http://schemas.openxmlformats.org/officeDocument/2006/relationships/hyperlink" Target="http://korafest.ru/wp-content/uploads/2025/11/4-%D1%82%D0%B5%D0%B0%D1%82%D1%80-%D0%94%D0%BE%D1%80%D0%BD-%D0%9A%D0%B0%D1%82%D1%8F-%D1%80%D0%B5%D0%B0%D0%BB%D1%8C%D0%BD%D0%BE-%D1%82%D0%BE%D0%BB%D1%81%D1%82%D0%B0%D1%8F-%D0%B2-%D1%81%D1%82%D0%B8%D1%85%D0%B0%D1%85_%D0%BE%D1%82%D1%80%D1%8B%D0%B2%D0%BE%D0%BA_%D0%9A%D0%BE%D0%A0%D0%B0.docx" TargetMode="External"/><Relationship Id="rId3" Type="http://schemas.openxmlformats.org/officeDocument/2006/relationships/hyperlink" Target="https://korafest.ru/category/%D0%BA%D0%BE%D1%80%D0%B0%D1%81%D1%82%D0%B8%D1%85/" TargetMode="External"/><Relationship Id="rId7" Type="http://schemas.openxmlformats.org/officeDocument/2006/relationships/hyperlink" Target="http://korafest.ru/wp-content/uploads/2025/11/5.%D0%B4%D0%B5%D1%80%D0%B6%D0%B0%D1%82%D1%8C-%D0%B1%D0%BE%D0%BB%D1%8C%D0%B4%D1%82-%D0%BF%D0%BE%D0%B4%D0%B1%D0%BE%D1%80%D0%BA%D0%B0-%D0%B4%D0%BB%D1%8F-%D0%BA%D0%BE%D1%80%D0%B0-%D1%81%D1%82%D0%B8%D1%85-1.docx" TargetMode="External"/><Relationship Id="rId12" Type="http://schemas.openxmlformats.org/officeDocument/2006/relationships/hyperlink" Target="http://korafest.ru/wp-content/uploads/2025/11/%D0%9A%D0%BB%D0%B8%D0%BC%D0%B8%D0%BD%D0%B0-%D0%9C%D1%80%D0%B0%D1%87%D0%BD%D1%8B%D0%B5-%D1%81%D1%82%D0%B8%D1%85%D0%B8-%D0%B4%D0%BB%D1%8F-%D0%B4%D0%B5%D1%82%D0%B5%D0%B9.pdf" TargetMode="External"/><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hyperlink" Target="http://korafest.ru/wp-content/uploads/2025/11/21%D0%B4%D0%B5%D1%80%D0%B6%D0%B0%D1%82%D1%8C.-%D0%9C.-%D0%AF%D0%BA%D1%83%D0%BD%D0%B8%D0%BD%D0%B0.-%D0%A2%D1%80%D0%B8-%D1%81-%D0%BF%D0%BE%D0%BB%D0%BE%D0%B2%D0%B8%D0%BD%D0%BE%D0%B9-%D0%BF%D0%B8%D1%81%D1%8C%D0%BC%D0%B0-%D0%9A%D0%B0%D1%82%D0%B8-%D0%A11.docx" TargetMode="External"/><Relationship Id="rId11" Type="http://schemas.openxmlformats.org/officeDocument/2006/relationships/hyperlink" Target="http://korafest.ru/wp-content/uploads/2025/11/51-%D0%A8%D0%B5%D0%BC%D1%8F%D0%BA%D0%B8%D0%BD%D0%B0-%D0%9C%D0%B0%D0%BC%D0%BE%D0%BD%D1%82%D0%B5%D0%BD%D0%BE%D0%BA-.docx" TargetMode="External"/><Relationship Id="rId5" Type="http://schemas.openxmlformats.org/officeDocument/2006/relationships/hyperlink" Target="http://korafest.ru/wp-content/uploads/2025/11/11.%D0%B4%D0%B5%D1%80%D0%B6%D0%B0%D1%82%D1%8C-%D0%97%D0%B0%D0%B9%D1%86%D0%B5%D0%B2%D0%B0-%D0%97%D0%B2%D1%83-%D1%87%D0%B81-1.docx" TargetMode="External"/><Relationship Id="rId10" Type="http://schemas.openxmlformats.org/officeDocument/2006/relationships/hyperlink" Target="http://korafest.ru/wp-content/uploads/2025/11/17-%D0%BB%D1%8C%D0%B2%D1%8B-%D0%9A%D0%B0%D1%80%D0%B0%D0%BF%D0%B5%D1%82%D1%8C%D1%8F%D0%BD-2025-%D0%9B%D1%8C%D0%B2%D1%8B%D0%BE%D1%80%D0%BB%D1%8B.docx" TargetMode="External"/><Relationship Id="rId4" Type="http://schemas.openxmlformats.org/officeDocument/2006/relationships/hyperlink" Target="https://korafest.ru/2025/11/22/%d0%bb%d0%b0%d1%83%d1%80%d0%b5%d0%b0%d1%82%d1%8b-%d0%ba%d0%be%d0%bd%d0%ba%d1%83%d1%80%d1%81%d0%b0-%d0%ba%d0%be%d1%80%d0%b0-%d1%81%d1%82%d0%b8%d1%85-2025/" TargetMode="External"/><Relationship Id="rId9" Type="http://schemas.openxmlformats.org/officeDocument/2006/relationships/hyperlink" Target="http://korafest.ru/wp-content/uploads/2025/11/45-%D0%BB%D1%8C%D0%B2%D1%8B-%D0%A2%D0%B0%D1%8F_%D0%9B%D0%B0%D1%80%D0%B8%D0%BD%D0%B0_%D0%B8-%D0%BF%D1%80%D0%BE%D1%87%D0%B8%D0%B5_%D0%B6%D0%B8%D0%B2%D0%BE%D1%82%D0%BD%D1%8B%D0%B5_2.docx"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publication.pravo.gov.ru/document/0001202510070001" TargetMode="External"/><Relationship Id="rId4" Type="http://schemas.openxmlformats.org/officeDocument/2006/relationships/hyperlink" Target="https://www.gazeta.ru/tags/person/vladimir_putin.shtml"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rgdb.ru/professionalam/17891-ekspertnyj-sovet-po-detskoj-literature-podgotovil-chetvertyj-rekomendatelnyj-spisok-knig-za-2025-god" TargetMode="Externa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prodetlit.ru/index.php/&#1050;&#1072;&#1090;&#1077;&#1075;&#1086;&#1088;&#1080;&#1103;:&#1051;&#1080;&#1090;&#1077;&#1088;&#1072;&#1090;&#1091;&#1088;&#1085;&#1099;&#1077;_&#1087;&#1088;&#1077;&#1084;&#1080;&#1080;_&#1080;_&#1085;&#1072;&#1075;&#1088;&#1072;&#1076;&#1099;"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kkdb.ru/" TargetMode="External"/><Relationship Id="rId2" Type="http://schemas.openxmlformats.org/officeDocument/2006/relationships/hyperlink" Target="mailto:kkdb@mail.ru" TargetMode="External"/><Relationship Id="rId1" Type="http://schemas.openxmlformats.org/officeDocument/2006/relationships/slideLayout" Target="../slideLayouts/slideLayout1.xml"/><Relationship Id="rId4" Type="http://schemas.openxmlformats.org/officeDocument/2006/relationships/hyperlink" Target="https://vk.com/bibdet"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godliteratury.ru/articles/2024/09/05/knigoj-goda-2024-priznana-seriia-knig-k-100-letiiu-rasula-gamzatova" TargetMode="Externa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hyperlink" Target="https://www.pravenc.ru/" TargetMode="External"/><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1115616" y="3645024"/>
            <a:ext cx="6008576" cy="1446550"/>
          </a:xfrm>
          <a:prstGeom prst="rect">
            <a:avLst/>
          </a:prstGeom>
          <a:noFill/>
          <a:effectLst>
            <a:glow rad="101600">
              <a:schemeClr val="tx2">
                <a:lumMod val="75000"/>
                <a:alpha val="60000"/>
              </a:schemeClr>
            </a:glow>
          </a:effectLst>
        </p:spPr>
        <p:txBody>
          <a:bodyPr wrap="square" lIns="91440" tIns="45720" rIns="91440" bIns="45720">
            <a:spAutoFit/>
          </a:bodyPr>
          <a:lstStyle/>
          <a:p>
            <a:pPr algn="ctr"/>
            <a:endParaRPr lang="ru-RU" sz="3200" b="1" cap="none" spc="0" dirty="0">
              <a:ln w="18415" cmpd="sng">
                <a:solidFill>
                  <a:srgbClr val="FFFFFF"/>
                </a:solidFill>
                <a:prstDash val="solid"/>
              </a:ln>
              <a:latin typeface="Arial" panose="020B0604020202020204" pitchFamily="34" charset="0"/>
              <a:cs typeface="Arial" panose="020B0604020202020204" pitchFamily="34" charset="0"/>
            </a:endParaRPr>
          </a:p>
          <a:p>
            <a:pPr algn="ctr"/>
            <a:r>
              <a:rPr lang="ru-RU" sz="2800" b="1" dirty="0">
                <a:ln w="18415" cmpd="sng">
                  <a:solidFill>
                    <a:srgbClr val="FFFFFF"/>
                  </a:solidFill>
                  <a:prstDash val="solid"/>
                </a:ln>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Э</a:t>
            </a:r>
            <a:r>
              <a:rPr lang="ru-RU" sz="2800" b="1" cap="none" spc="0" dirty="0">
                <a:ln w="18415" cmpd="sng">
                  <a:solidFill>
                    <a:srgbClr val="FFFFFF"/>
                  </a:solidFill>
                  <a:prstDash val="solid"/>
                </a:ln>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лектронный</a:t>
            </a:r>
            <a:r>
              <a:rPr lang="ru-RU" sz="2800" b="1" cap="none" spc="0" dirty="0">
                <a:ln w="18415" cmpd="sng">
                  <a:solidFill>
                    <a:srgbClr val="FFFFFF"/>
                  </a:solidFill>
                  <a:prstDash val="solid"/>
                </a:ln>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ru-RU" sz="2800" b="1" cap="none" spc="0" dirty="0">
                <a:ln w="18415" cmpd="sng">
                  <a:solidFill>
                    <a:srgbClr val="FFFFFF"/>
                  </a:solidFill>
                  <a:prstDash val="solid"/>
                </a:ln>
                <a:solidFill>
                  <a:schemeClr val="accent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путеводитель. Вып. №7</a:t>
            </a:r>
          </a:p>
        </p:txBody>
      </p:sp>
      <p:sp>
        <p:nvSpPr>
          <p:cNvPr id="2" name="TextBox 1"/>
          <p:cNvSpPr txBox="1"/>
          <p:nvPr/>
        </p:nvSpPr>
        <p:spPr>
          <a:xfrm>
            <a:off x="2555776" y="5951588"/>
            <a:ext cx="3240360" cy="646331"/>
          </a:xfrm>
          <a:prstGeom prst="rect">
            <a:avLst/>
          </a:prstGeom>
          <a:noFill/>
        </p:spPr>
        <p:txBody>
          <a:bodyPr wrap="square" rtlCol="0">
            <a:spAutoFit/>
          </a:bodyPr>
          <a:lstStyle/>
          <a:p>
            <a:endParaRPr lang="ru-RU" dirty="0"/>
          </a:p>
          <a:p>
            <a:r>
              <a:rPr lang="ru-RU" dirty="0">
                <a:latin typeface="Times New Roman" panose="02020603050405020304" pitchFamily="18" charset="0"/>
                <a:cs typeface="Times New Roman" panose="02020603050405020304" pitchFamily="18" charset="0"/>
              </a:rPr>
              <a:t>г. Красноярск, 2026, 26 января</a:t>
            </a:r>
          </a:p>
        </p:txBody>
      </p:sp>
      <p:sp>
        <p:nvSpPr>
          <p:cNvPr id="4" name="TextBox 3">
            <a:extLst>
              <a:ext uri="{FF2B5EF4-FFF2-40B4-BE49-F238E27FC236}">
                <a16:creationId xmlns:a16="http://schemas.microsoft.com/office/drawing/2014/main" id="{D55300A0-61AD-43A7-8362-49CF99896580}"/>
              </a:ext>
            </a:extLst>
          </p:cNvPr>
          <p:cNvSpPr txBox="1"/>
          <p:nvPr/>
        </p:nvSpPr>
        <p:spPr>
          <a:xfrm>
            <a:off x="1259632" y="868038"/>
            <a:ext cx="5517346" cy="2902924"/>
          </a:xfrm>
          <a:prstGeom prst="rect">
            <a:avLst/>
          </a:prstGeom>
          <a:solidFill>
            <a:srgbClr val="FFEAA7"/>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endParaRPr lang="ru-RU" dirty="0"/>
          </a:p>
        </p:txBody>
      </p:sp>
      <p:sp>
        <p:nvSpPr>
          <p:cNvPr id="3" name="TextBox 2">
            <a:extLst>
              <a:ext uri="{FF2B5EF4-FFF2-40B4-BE49-F238E27FC236}">
                <a16:creationId xmlns:a16="http://schemas.microsoft.com/office/drawing/2014/main" id="{188021EF-9BD6-4BED-AB15-D782F14955EC}"/>
              </a:ext>
            </a:extLst>
          </p:cNvPr>
          <p:cNvSpPr txBox="1"/>
          <p:nvPr/>
        </p:nvSpPr>
        <p:spPr>
          <a:xfrm>
            <a:off x="1259632" y="980728"/>
            <a:ext cx="5517346" cy="2308324"/>
          </a:xfrm>
          <a:prstGeom prst="rect">
            <a:avLst/>
          </a:prstGeom>
          <a:noFill/>
        </p:spPr>
        <p:txBody>
          <a:bodyPr wrap="square" rtlCol="0">
            <a:spAutoFit/>
          </a:bodyPr>
          <a:lstStyle/>
          <a:p>
            <a:pPr algn="ctr"/>
            <a:r>
              <a:rPr lang="ru-RU" sz="3600" b="1" dirty="0">
                <a:solidFill>
                  <a:schemeClr val="accent2">
                    <a:lumMod val="50000"/>
                  </a:schemeClr>
                </a:solidFill>
                <a:effectLst>
                  <a:outerShdw blurRad="38100" dist="38100" dir="2700000" algn="tl">
                    <a:srgbClr val="000000">
                      <a:alpha val="43137"/>
                    </a:srgbClr>
                  </a:outerShdw>
                </a:effectLst>
              </a:rPr>
              <a:t>Литературные премии и выбор экспертов в области детской литературы 2025 года</a:t>
            </a:r>
          </a:p>
        </p:txBody>
      </p:sp>
      <p:sp>
        <p:nvSpPr>
          <p:cNvPr id="5" name="TextBox 4">
            <a:extLst>
              <a:ext uri="{FF2B5EF4-FFF2-40B4-BE49-F238E27FC236}">
                <a16:creationId xmlns:a16="http://schemas.microsoft.com/office/drawing/2014/main" id="{8F21E1FF-E0AE-4DF6-89AB-48AF8F484E33}"/>
              </a:ext>
            </a:extLst>
          </p:cNvPr>
          <p:cNvSpPr txBox="1"/>
          <p:nvPr/>
        </p:nvSpPr>
        <p:spPr>
          <a:xfrm>
            <a:off x="1259632" y="116632"/>
            <a:ext cx="5517346" cy="369332"/>
          </a:xfrm>
          <a:prstGeom prst="rect">
            <a:avLst/>
          </a:prstGeom>
          <a:noFill/>
        </p:spPr>
        <p:txBody>
          <a:bodyPr wrap="square" rtlCol="0">
            <a:spAutoFit/>
          </a:bodyPr>
          <a:lstStyle/>
          <a:p>
            <a:pPr algn="ctr"/>
            <a:r>
              <a:rPr lang="ru-RU" dirty="0">
                <a:latin typeface="Times New Roman" panose="02020603050405020304" pitchFamily="18" charset="0"/>
                <a:cs typeface="Times New Roman" panose="02020603050405020304" pitchFamily="18" charset="0"/>
              </a:rPr>
              <a:t>Красноярская краевая детская библиотека</a:t>
            </a:r>
          </a:p>
        </p:txBody>
      </p:sp>
      <p:sp>
        <p:nvSpPr>
          <p:cNvPr id="6" name="TextBox 5">
            <a:extLst>
              <a:ext uri="{FF2B5EF4-FFF2-40B4-BE49-F238E27FC236}">
                <a16:creationId xmlns:a16="http://schemas.microsoft.com/office/drawing/2014/main" id="{37016B6C-D139-41A9-930A-199477322A70}"/>
              </a:ext>
            </a:extLst>
          </p:cNvPr>
          <p:cNvSpPr txBox="1"/>
          <p:nvPr/>
        </p:nvSpPr>
        <p:spPr>
          <a:xfrm>
            <a:off x="5652120" y="5126038"/>
            <a:ext cx="2088232" cy="738664"/>
          </a:xfrm>
          <a:prstGeom prst="rect">
            <a:avLst/>
          </a:prstGeom>
          <a:noFill/>
        </p:spPr>
        <p:txBody>
          <a:bodyPr wrap="square" rtlCol="0">
            <a:spAutoFit/>
          </a:bodyPr>
          <a:lstStyle/>
          <a:p>
            <a:r>
              <a:rPr lang="ru-RU" sz="1400" dirty="0">
                <a:latin typeface="Times New Roman" panose="02020603050405020304" pitchFamily="18" charset="0"/>
                <a:cs typeface="Times New Roman" panose="02020603050405020304" pitchFamily="18" charset="0"/>
              </a:rPr>
              <a:t>Дейнеко Ирина Васильевна, главный библиограф ККДБ</a:t>
            </a:r>
          </a:p>
        </p:txBody>
      </p:sp>
    </p:spTree>
    <p:extLst>
      <p:ext uri="{BB962C8B-B14F-4D97-AF65-F5344CB8AC3E}">
        <p14:creationId xmlns:p14="http://schemas.microsoft.com/office/powerpoint/2010/main" val="21812225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2D65328-A8FC-49BD-B3A3-EDF8C92C9FCA}"/>
              </a:ext>
            </a:extLst>
          </p:cNvPr>
          <p:cNvSpPr>
            <a:spLocks noGrp="1"/>
          </p:cNvSpPr>
          <p:nvPr>
            <p:ph type="title"/>
          </p:nvPr>
        </p:nvSpPr>
        <p:spPr>
          <a:xfrm>
            <a:off x="1259633" y="0"/>
            <a:ext cx="5400600" cy="515144"/>
          </a:xfrm>
        </p:spPr>
        <p:txBody>
          <a:bodyPr>
            <a:normAutofit/>
          </a:bodyPr>
          <a:lstStyle/>
          <a:p>
            <a:r>
              <a:rPr lang="ru-RU" sz="2400" dirty="0">
                <a:solidFill>
                  <a:schemeClr val="accent2">
                    <a:lumMod val="50000"/>
                  </a:schemeClr>
                </a:solidFill>
                <a:latin typeface="Times New Roman" panose="02020603050405020304" pitchFamily="18" charset="0"/>
                <a:cs typeface="Times New Roman" panose="02020603050405020304" pitchFamily="18" charset="0"/>
              </a:rPr>
              <a:t>Литературная премия «Большая сказка»</a:t>
            </a:r>
          </a:p>
        </p:txBody>
      </p:sp>
      <p:sp>
        <p:nvSpPr>
          <p:cNvPr id="3" name="Объект 2">
            <a:extLst>
              <a:ext uri="{FF2B5EF4-FFF2-40B4-BE49-F238E27FC236}">
                <a16:creationId xmlns:a16="http://schemas.microsoft.com/office/drawing/2014/main" id="{BFBBBB99-F1C1-49EA-9F1C-EF6860C14976}"/>
              </a:ext>
            </a:extLst>
          </p:cNvPr>
          <p:cNvSpPr>
            <a:spLocks noGrp="1"/>
          </p:cNvSpPr>
          <p:nvPr>
            <p:ph idx="1"/>
          </p:nvPr>
        </p:nvSpPr>
        <p:spPr>
          <a:xfrm>
            <a:off x="-36512" y="3768919"/>
            <a:ext cx="8676456" cy="3880773"/>
          </a:xfrm>
        </p:spPr>
        <p:txBody>
          <a:bodyPr>
            <a:noAutofit/>
          </a:bodyPr>
          <a:lstStyle/>
          <a:p>
            <a:pPr algn="just"/>
            <a:r>
              <a:rPr lang="ru-RU" sz="1600" b="1" dirty="0">
                <a:solidFill>
                  <a:srgbClr val="000000"/>
                </a:solidFill>
                <a:latin typeface="Times New Roman" panose="02020603050405020304" pitchFamily="18" charset="0"/>
                <a:cs typeface="Times New Roman" panose="02020603050405020304" pitchFamily="18" charset="0"/>
              </a:rPr>
              <a:t>Председатель жюри шестого сезона премии</a:t>
            </a:r>
            <a:r>
              <a:rPr lang="ru-RU" sz="1600" dirty="0">
                <a:solidFill>
                  <a:srgbClr val="000000"/>
                </a:solidFill>
                <a:latin typeface="Times New Roman" panose="02020603050405020304" pitchFamily="18" charset="0"/>
                <a:cs typeface="Times New Roman" panose="02020603050405020304" pitchFamily="18" charset="0"/>
              </a:rPr>
              <a:t> – писатель </a:t>
            </a:r>
            <a:r>
              <a:rPr lang="ru-RU" sz="1600" b="1" u="sng" dirty="0">
                <a:solidFill>
                  <a:srgbClr val="EB6E08"/>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Андрей Усачёв</a:t>
            </a:r>
            <a:r>
              <a:rPr lang="ru-RU" sz="1600" dirty="0">
                <a:solidFill>
                  <a:srgbClr val="000000"/>
                </a:solidFill>
                <a:latin typeface="Times New Roman" panose="02020603050405020304" pitchFamily="18" charset="0"/>
                <a:cs typeface="Times New Roman" panose="02020603050405020304" pitchFamily="18" charset="0"/>
              </a:rPr>
              <a:t>. В жюри также входят директор Российской государственной детской библиотеки </a:t>
            </a:r>
            <a:r>
              <a:rPr lang="ru-RU" sz="1600" b="1" dirty="0">
                <a:solidFill>
                  <a:srgbClr val="000000"/>
                </a:solidFill>
                <a:latin typeface="Times New Roman" panose="02020603050405020304" pitchFamily="18" charset="0"/>
                <a:cs typeface="Times New Roman" panose="02020603050405020304" pitchFamily="18" charset="0"/>
              </a:rPr>
              <a:t>Мария Веденяпина</a:t>
            </a:r>
            <a:r>
              <a:rPr lang="ru-RU" sz="1600" dirty="0">
                <a:solidFill>
                  <a:srgbClr val="000000"/>
                </a:solidFill>
                <a:latin typeface="Times New Roman" panose="02020603050405020304" pitchFamily="18" charset="0"/>
                <a:cs typeface="Times New Roman" panose="02020603050405020304" pitchFamily="18" charset="0"/>
              </a:rPr>
              <a:t>, директор Мурманской областной детско-юношеской библиотеки имени В.П. Махаевой </a:t>
            </a:r>
            <a:r>
              <a:rPr lang="ru-RU" sz="1600" b="1" dirty="0">
                <a:solidFill>
                  <a:srgbClr val="000000"/>
                </a:solidFill>
                <a:latin typeface="Times New Roman" panose="02020603050405020304" pitchFamily="18" charset="0"/>
                <a:cs typeface="Times New Roman" panose="02020603050405020304" pitchFamily="18" charset="0"/>
              </a:rPr>
              <a:t>Наталья Феклистова</a:t>
            </a:r>
            <a:r>
              <a:rPr lang="ru-RU" sz="1600" dirty="0">
                <a:solidFill>
                  <a:srgbClr val="000000"/>
                </a:solidFill>
                <a:latin typeface="Times New Roman" panose="02020603050405020304" pitchFamily="18" charset="0"/>
                <a:cs typeface="Times New Roman" panose="02020603050405020304" pitchFamily="18" charset="0"/>
              </a:rPr>
              <a:t>, директор Пензенской областной библиотеки для детей и юношества </a:t>
            </a:r>
            <a:r>
              <a:rPr lang="ru-RU" sz="1600" b="1" dirty="0">
                <a:solidFill>
                  <a:srgbClr val="000000"/>
                </a:solidFill>
                <a:latin typeface="Times New Roman" panose="02020603050405020304" pitchFamily="18" charset="0"/>
                <a:cs typeface="Times New Roman" panose="02020603050405020304" pitchFamily="18" charset="0"/>
              </a:rPr>
              <a:t>Юлия Звягина, </a:t>
            </a:r>
            <a:r>
              <a:rPr lang="ru-RU" sz="1600" dirty="0">
                <a:solidFill>
                  <a:srgbClr val="000000"/>
                </a:solidFill>
                <a:latin typeface="Times New Roman" panose="02020603050405020304" pitchFamily="18" charset="0"/>
                <a:cs typeface="Times New Roman" panose="02020603050405020304" pitchFamily="18" charset="0"/>
              </a:rPr>
              <a:t>композитор, Заслуженный деятель искусств РФ </a:t>
            </a:r>
            <a:r>
              <a:rPr lang="ru-RU" sz="1600" b="1" dirty="0">
                <a:solidFill>
                  <a:srgbClr val="000000"/>
                </a:solidFill>
                <a:latin typeface="Times New Roman" panose="02020603050405020304" pitchFamily="18" charset="0"/>
                <a:cs typeface="Times New Roman" panose="02020603050405020304" pitchFamily="18" charset="0"/>
              </a:rPr>
              <a:t>Григорий Гладков, </a:t>
            </a:r>
            <a:r>
              <a:rPr lang="ru-RU" sz="1600" dirty="0">
                <a:solidFill>
                  <a:srgbClr val="000000"/>
                </a:solidFill>
                <a:latin typeface="Times New Roman" panose="02020603050405020304" pitchFamily="18" charset="0"/>
                <a:cs typeface="Times New Roman" panose="02020603050405020304" pitchFamily="18" charset="0"/>
              </a:rPr>
              <a:t>литературный критик, научный сотрудник Дома-музея Корнея Чуковского, заведующий отделом поэзии журнала «Новый мир» </a:t>
            </a:r>
            <a:r>
              <a:rPr lang="ru-RU" sz="1600" b="1" dirty="0">
                <a:solidFill>
                  <a:srgbClr val="000000"/>
                </a:solidFill>
                <a:latin typeface="Times New Roman" panose="02020603050405020304" pitchFamily="18" charset="0"/>
                <a:cs typeface="Times New Roman" panose="02020603050405020304" pitchFamily="18" charset="0"/>
              </a:rPr>
              <a:t>Павел Крючков, </a:t>
            </a:r>
            <a:r>
              <a:rPr lang="ru-RU" sz="1600" dirty="0">
                <a:solidFill>
                  <a:srgbClr val="000000"/>
                </a:solidFill>
                <a:latin typeface="Times New Roman" panose="02020603050405020304" pitchFamily="18" charset="0"/>
                <a:cs typeface="Times New Roman" panose="02020603050405020304" pitchFamily="18" charset="0"/>
              </a:rPr>
              <a:t>детская писательница, поэтесса </a:t>
            </a:r>
            <a:r>
              <a:rPr lang="ru-RU" sz="1600" b="1" u="sng" dirty="0">
                <a:solidFill>
                  <a:srgbClr val="EB6E08"/>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Галина Дядина</a:t>
            </a:r>
            <a:r>
              <a:rPr lang="ru-RU" sz="1600" b="1" dirty="0">
                <a:solidFill>
                  <a:srgbClr val="000000"/>
                </a:solidFill>
                <a:latin typeface="Times New Roman" panose="02020603050405020304" pitchFamily="18" charset="0"/>
                <a:cs typeface="Times New Roman" panose="02020603050405020304" pitchFamily="18" charset="0"/>
              </a:rPr>
              <a:t>, </a:t>
            </a:r>
            <a:r>
              <a:rPr lang="ru-RU" sz="1600" dirty="0">
                <a:solidFill>
                  <a:srgbClr val="000000"/>
                </a:solidFill>
                <a:latin typeface="Times New Roman" panose="02020603050405020304" pitchFamily="18" charset="0"/>
                <a:cs typeface="Times New Roman" panose="02020603050405020304" pitchFamily="18" charset="0"/>
              </a:rPr>
              <a:t> актриса театра и кино, певица, телеведущая </a:t>
            </a:r>
            <a:r>
              <a:rPr lang="ru-RU" sz="1600" b="1" dirty="0">
                <a:solidFill>
                  <a:srgbClr val="000000"/>
                </a:solidFill>
                <a:latin typeface="Times New Roman" panose="02020603050405020304" pitchFamily="18" charset="0"/>
                <a:cs typeface="Times New Roman" panose="02020603050405020304" pitchFamily="18" charset="0"/>
              </a:rPr>
              <a:t>Татьяна Абрамова </a:t>
            </a:r>
            <a:r>
              <a:rPr lang="ru-RU" sz="1600" dirty="0">
                <a:solidFill>
                  <a:srgbClr val="000000"/>
                </a:solidFill>
                <a:latin typeface="Times New Roman" panose="02020603050405020304" pitchFamily="18" charset="0"/>
                <a:cs typeface="Times New Roman" panose="02020603050405020304" pitchFamily="18" charset="0"/>
              </a:rPr>
              <a:t>и</a:t>
            </a:r>
            <a:r>
              <a:rPr lang="ru-RU" sz="1600" b="1" dirty="0">
                <a:solidFill>
                  <a:srgbClr val="000000"/>
                </a:solidFill>
                <a:latin typeface="Times New Roman" panose="02020603050405020304" pitchFamily="18" charset="0"/>
                <a:cs typeface="Times New Roman" panose="02020603050405020304" pitchFamily="18" charset="0"/>
              </a:rPr>
              <a:t> </a:t>
            </a:r>
            <a:r>
              <a:rPr lang="ru-RU" sz="1600" dirty="0">
                <a:solidFill>
                  <a:srgbClr val="000000"/>
                </a:solidFill>
                <a:latin typeface="Times New Roman" panose="02020603050405020304" pitchFamily="18" charset="0"/>
                <a:cs typeface="Times New Roman" panose="02020603050405020304" pitchFamily="18" charset="0"/>
              </a:rPr>
              <a:t>автор сценариев детских теле- и радиопрограмм, литературный критик</a:t>
            </a:r>
            <a:r>
              <a:rPr lang="ru-RU" sz="1600" b="1" dirty="0">
                <a:solidFill>
                  <a:srgbClr val="000000"/>
                </a:solidFill>
                <a:latin typeface="Times New Roman" panose="02020603050405020304" pitchFamily="18" charset="0"/>
                <a:cs typeface="Times New Roman" panose="02020603050405020304" pitchFamily="18" charset="0"/>
              </a:rPr>
              <a:t> Наталья Козловская.  </a:t>
            </a:r>
            <a:r>
              <a:rPr lang="ru-RU" sz="1600" dirty="0">
                <a:solidFill>
                  <a:srgbClr val="000000"/>
                </a:solidFill>
                <a:latin typeface="Times New Roman" panose="02020603050405020304" pitchFamily="18" charset="0"/>
                <a:cs typeface="Times New Roman" panose="02020603050405020304" pitchFamily="18" charset="0"/>
              </a:rPr>
              <a:t>Куратор премии  – поэт, переводчик, специалист Отдела культурных программ и проектной деятельности РГДБ – </a:t>
            </a:r>
            <a:r>
              <a:rPr lang="ru-RU" sz="1600" b="1" dirty="0">
                <a:solidFill>
                  <a:srgbClr val="000000"/>
                </a:solidFill>
                <a:latin typeface="Times New Roman" panose="02020603050405020304" pitchFamily="18" charset="0"/>
                <a:cs typeface="Times New Roman" panose="02020603050405020304" pitchFamily="18" charset="0"/>
              </a:rPr>
              <a:t>Анна Золотарёва</a:t>
            </a:r>
            <a:r>
              <a:rPr lang="ru-RU" sz="1600" dirty="0">
                <a:solidFill>
                  <a:srgbClr val="000000"/>
                </a:solidFill>
                <a:latin typeface="Times New Roman" panose="02020603050405020304" pitchFamily="18" charset="0"/>
                <a:cs typeface="Times New Roman" panose="02020603050405020304" pitchFamily="18" charset="0"/>
              </a:rPr>
              <a:t>. </a:t>
            </a:r>
            <a:endParaRPr lang="ru-RU" sz="1600" dirty="0">
              <a:latin typeface="Times New Roman" panose="02020603050405020304" pitchFamily="18" charset="0"/>
              <a:cs typeface="Times New Roman" panose="02020603050405020304" pitchFamily="18" charset="0"/>
            </a:endParaRPr>
          </a:p>
        </p:txBody>
      </p:sp>
      <p:sp>
        <p:nvSpPr>
          <p:cNvPr id="5" name="Прямоугольник 4">
            <a:extLst>
              <a:ext uri="{FF2B5EF4-FFF2-40B4-BE49-F238E27FC236}">
                <a16:creationId xmlns:a16="http://schemas.microsoft.com/office/drawing/2014/main" id="{5C1B02A1-0A57-4FFA-8401-00EFEF3A483B}"/>
              </a:ext>
            </a:extLst>
          </p:cNvPr>
          <p:cNvSpPr/>
          <p:nvPr/>
        </p:nvSpPr>
        <p:spPr>
          <a:xfrm>
            <a:off x="507090" y="510413"/>
            <a:ext cx="6552728" cy="830997"/>
          </a:xfrm>
          <a:prstGeom prst="rect">
            <a:avLst/>
          </a:prstGeom>
        </p:spPr>
        <p:txBody>
          <a:bodyPr wrap="square">
            <a:spAutoFit/>
          </a:bodyPr>
          <a:lstStyle/>
          <a:p>
            <a:r>
              <a:rPr lang="ru-RU" sz="1600" dirty="0">
                <a:solidFill>
                  <a:srgbClr val="000000"/>
                </a:solidFill>
                <a:latin typeface="Times New Roman" panose="02020603050405020304" pitchFamily="18" charset="0"/>
                <a:cs typeface="Times New Roman" panose="02020603050405020304" pitchFamily="18" charset="0"/>
              </a:rPr>
              <a:t>5 декабря 2025 года на торжественной церемонии в Российской государственной детской библиотеке были объявлены имена лауреатов шестого сезона </a:t>
            </a:r>
            <a:r>
              <a:rPr lang="ru-RU" sz="1600" u="sng" dirty="0">
                <a:solidFill>
                  <a:srgbClr val="EB6E08"/>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премии «Большая сказка» имени Эдуарда Успенского</a:t>
            </a:r>
            <a:r>
              <a:rPr lang="ru-RU" sz="1600" dirty="0">
                <a:solidFill>
                  <a:srgbClr val="000000"/>
                </a:solidFill>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p:txBody>
      </p:sp>
      <p:pic>
        <p:nvPicPr>
          <p:cNvPr id="6" name="Рисунок 5">
            <a:extLst>
              <a:ext uri="{FF2B5EF4-FFF2-40B4-BE49-F238E27FC236}">
                <a16:creationId xmlns:a16="http://schemas.microsoft.com/office/drawing/2014/main" id="{F4252B39-DC9C-418C-BE99-D013BA16A447}"/>
              </a:ext>
            </a:extLst>
          </p:cNvPr>
          <p:cNvPicPr>
            <a:picLocks noChangeAspect="1"/>
          </p:cNvPicPr>
          <p:nvPr/>
        </p:nvPicPr>
        <p:blipFill>
          <a:blip r:embed="rId5"/>
          <a:stretch>
            <a:fillRect/>
          </a:stretch>
        </p:blipFill>
        <p:spPr>
          <a:xfrm>
            <a:off x="2617181" y="1365151"/>
            <a:ext cx="3779912" cy="238002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7" name="Рисунок 6">
            <a:extLst>
              <a:ext uri="{FF2B5EF4-FFF2-40B4-BE49-F238E27FC236}">
                <a16:creationId xmlns:a16="http://schemas.microsoft.com/office/drawing/2014/main" id="{66CF891E-C04A-4394-A5DF-54C8B64414DD}"/>
              </a:ext>
            </a:extLst>
          </p:cNvPr>
          <p:cNvPicPr>
            <a:picLocks noChangeAspect="1"/>
          </p:cNvPicPr>
          <p:nvPr/>
        </p:nvPicPr>
        <p:blipFill>
          <a:blip r:embed="rId6"/>
          <a:stretch>
            <a:fillRect/>
          </a:stretch>
        </p:blipFill>
        <p:spPr>
          <a:xfrm>
            <a:off x="348421" y="1484784"/>
            <a:ext cx="1883827" cy="2359356"/>
          </a:xfrm>
          <a:prstGeom prst="rect">
            <a:avLst/>
          </a:prstGeom>
        </p:spPr>
      </p:pic>
    </p:spTree>
    <p:extLst>
      <p:ext uri="{BB962C8B-B14F-4D97-AF65-F5344CB8AC3E}">
        <p14:creationId xmlns:p14="http://schemas.microsoft.com/office/powerpoint/2010/main" val="18205697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BA7E376-35CA-46A2-AB49-66EC1641AC47}"/>
              </a:ext>
            </a:extLst>
          </p:cNvPr>
          <p:cNvSpPr>
            <a:spLocks noGrp="1"/>
          </p:cNvSpPr>
          <p:nvPr>
            <p:ph type="title"/>
          </p:nvPr>
        </p:nvSpPr>
        <p:spPr>
          <a:xfrm>
            <a:off x="683568" y="188640"/>
            <a:ext cx="3242321" cy="587152"/>
          </a:xfrm>
        </p:spPr>
        <p:txBody>
          <a:bodyPr>
            <a:normAutofit/>
          </a:bodyPr>
          <a:lstStyle/>
          <a:p>
            <a:r>
              <a:rPr lang="ru-RU" sz="2800" dirty="0">
                <a:solidFill>
                  <a:schemeClr val="accent2">
                    <a:lumMod val="50000"/>
                  </a:schemeClr>
                </a:solidFill>
                <a:latin typeface="Times New Roman" panose="02020603050405020304" pitchFamily="18" charset="0"/>
                <a:cs typeface="Times New Roman" panose="02020603050405020304" pitchFamily="18" charset="0"/>
              </a:rPr>
              <a:t>Победители премии</a:t>
            </a:r>
          </a:p>
        </p:txBody>
      </p:sp>
      <p:sp>
        <p:nvSpPr>
          <p:cNvPr id="3" name="Объект 2">
            <a:extLst>
              <a:ext uri="{FF2B5EF4-FFF2-40B4-BE49-F238E27FC236}">
                <a16:creationId xmlns:a16="http://schemas.microsoft.com/office/drawing/2014/main" id="{1535774B-0513-459E-A136-14240A40B507}"/>
              </a:ext>
            </a:extLst>
          </p:cNvPr>
          <p:cNvSpPr>
            <a:spLocks noGrp="1"/>
          </p:cNvSpPr>
          <p:nvPr>
            <p:ph idx="1"/>
          </p:nvPr>
        </p:nvSpPr>
        <p:spPr>
          <a:xfrm>
            <a:off x="3311352" y="1484784"/>
            <a:ext cx="5832648" cy="5112568"/>
          </a:xfrm>
        </p:spPr>
        <p:txBody>
          <a:bodyPr>
            <a:normAutofit fontScale="92500" lnSpcReduction="20000"/>
          </a:bodyPr>
          <a:lstStyle/>
          <a:p>
            <a:r>
              <a:rPr lang="ru-RU" sz="1700" b="1" dirty="0">
                <a:solidFill>
                  <a:schemeClr val="accent2">
                    <a:lumMod val="50000"/>
                  </a:schemeClr>
                </a:solidFill>
                <a:latin typeface="Times New Roman" panose="02020603050405020304" pitchFamily="18" charset="0"/>
                <a:cs typeface="Times New Roman" panose="02020603050405020304" pitchFamily="18" charset="0"/>
              </a:rPr>
              <a:t>Номинация «Сказка» (художественные произведения для детей до 12 лет)</a:t>
            </a:r>
          </a:p>
          <a:p>
            <a:endParaRPr lang="ru-RU" sz="1700" dirty="0">
              <a:latin typeface="Times New Roman" panose="02020603050405020304" pitchFamily="18" charset="0"/>
              <a:cs typeface="Times New Roman" panose="02020603050405020304" pitchFamily="18" charset="0"/>
            </a:endParaRPr>
          </a:p>
          <a:p>
            <a:pPr marL="0" indent="0">
              <a:lnSpc>
                <a:spcPct val="120000"/>
              </a:lnSpc>
              <a:buNone/>
            </a:pPr>
            <a:r>
              <a:rPr lang="ru-RU" sz="1700" b="1" dirty="0">
                <a:latin typeface="Times New Roman" panose="02020603050405020304" pitchFamily="18" charset="0"/>
                <a:cs typeface="Times New Roman" panose="02020603050405020304" pitchFamily="18" charset="0"/>
              </a:rPr>
              <a:t>I место – Юлия Симбирская, «Школа шпионов Хамелеона </a:t>
            </a:r>
            <a:r>
              <a:rPr lang="ru-RU" sz="1700" b="1" dirty="0" err="1">
                <a:latin typeface="Times New Roman" panose="02020603050405020304" pitchFamily="18" charset="0"/>
                <a:cs typeface="Times New Roman" panose="02020603050405020304" pitchFamily="18" charset="0"/>
              </a:rPr>
              <a:t>Незаметнова</a:t>
            </a:r>
            <a:r>
              <a:rPr lang="ru-RU" sz="1700" b="1" dirty="0">
                <a:latin typeface="Times New Roman" panose="02020603050405020304" pitchFamily="18" charset="0"/>
                <a:cs typeface="Times New Roman" panose="02020603050405020304" pitchFamily="18" charset="0"/>
              </a:rPr>
              <a:t>»</a:t>
            </a:r>
            <a:r>
              <a:rPr lang="ru-RU" sz="1700" dirty="0">
                <a:latin typeface="Times New Roman" panose="02020603050405020304" pitchFamily="18" charset="0"/>
                <a:cs typeface="Times New Roman" panose="02020603050405020304" pitchFamily="18" charset="0"/>
              </a:rPr>
              <a:t> (издательство «Абрикобукс»)</a:t>
            </a:r>
          </a:p>
          <a:p>
            <a:pPr marL="0" indent="0" algn="just">
              <a:lnSpc>
                <a:spcPct val="120000"/>
              </a:lnSpc>
              <a:buNone/>
            </a:pPr>
            <a:r>
              <a:rPr lang="ru-RU" sz="1700" dirty="0">
                <a:solidFill>
                  <a:srgbClr val="000000"/>
                </a:solidFill>
                <a:latin typeface="Times New Roman" panose="02020603050405020304" pitchFamily="18" charset="0"/>
                <a:cs typeface="Times New Roman" panose="02020603050405020304" pitchFamily="18" charset="0"/>
              </a:rPr>
              <a:t>Когда в твоём городе открывает набор учеников школа шпионов, разве можно заниматься чем-то другим? Так подумали одновременно кот Апельсин, Утка-Мандаринка, Белая Ворона, Павлин, Жираф и Тигр. Их педагогу Хамелеону </a:t>
            </a:r>
            <a:r>
              <a:rPr lang="ru-RU" sz="1700" dirty="0" err="1">
                <a:solidFill>
                  <a:srgbClr val="000000"/>
                </a:solidFill>
                <a:latin typeface="Times New Roman" panose="02020603050405020304" pitchFamily="18" charset="0"/>
                <a:cs typeface="Times New Roman" panose="02020603050405020304" pitchFamily="18" charset="0"/>
              </a:rPr>
              <a:t>Хамелеоновичу</a:t>
            </a:r>
            <a:r>
              <a:rPr lang="ru-RU" sz="1700" dirty="0">
                <a:solidFill>
                  <a:srgbClr val="000000"/>
                </a:solidFill>
                <a:latin typeface="Times New Roman" panose="02020603050405020304" pitchFamily="18" charset="0"/>
                <a:cs typeface="Times New Roman" panose="02020603050405020304" pitchFamily="18" charset="0"/>
              </a:rPr>
              <a:t> </a:t>
            </a:r>
            <a:r>
              <a:rPr lang="ru-RU" sz="1700" dirty="0" err="1">
                <a:solidFill>
                  <a:srgbClr val="000000"/>
                </a:solidFill>
                <a:latin typeface="Times New Roman" panose="02020603050405020304" pitchFamily="18" charset="0"/>
                <a:cs typeface="Times New Roman" panose="02020603050405020304" pitchFamily="18" charset="0"/>
              </a:rPr>
              <a:t>Незаметнову</a:t>
            </a:r>
            <a:r>
              <a:rPr lang="ru-RU" sz="1700" dirty="0">
                <a:solidFill>
                  <a:srgbClr val="000000"/>
                </a:solidFill>
                <a:latin typeface="Times New Roman" panose="02020603050405020304" pitchFamily="18" charset="0"/>
                <a:cs typeface="Times New Roman" panose="02020603050405020304" pitchFamily="18" charset="0"/>
              </a:rPr>
              <a:t> предстоит сделать из этих ярких личностей умельцев прятаться у всех на виду, вести себя тихо, уметь слушать и слышать. Как назло, в учебный процесс вмешивается таинственное дело, которое срочно нужно расследовать: кто-то хочет сорвать карнавал, главный праздник в городе! Вот и работа для новобранцев школы шпионов!</a:t>
            </a:r>
          </a:p>
          <a:p>
            <a:pPr marL="0" indent="0" algn="just">
              <a:lnSpc>
                <a:spcPct val="120000"/>
              </a:lnSpc>
              <a:buNone/>
            </a:pPr>
            <a:r>
              <a:rPr lang="ru-RU" sz="1700" dirty="0">
                <a:solidFill>
                  <a:srgbClr val="000000"/>
                </a:solidFill>
                <a:latin typeface="Times New Roman" panose="02020603050405020304" pitchFamily="18" charset="0"/>
                <a:cs typeface="Times New Roman" panose="02020603050405020304" pitchFamily="18" charset="0"/>
              </a:rPr>
              <a:t>Весёлая приключенческая книга о том, что талант прорастёт на любой почве, и даже в самом серьёзном деле иногда нужно от души посмеяться!</a:t>
            </a:r>
          </a:p>
          <a:p>
            <a:pPr marL="0" indent="0">
              <a:buNone/>
            </a:pPr>
            <a:endParaRPr lang="ru-RU" sz="1600" dirty="0">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B2E6F5C1-660E-4039-A360-356655215252}"/>
              </a:ext>
            </a:extLst>
          </p:cNvPr>
          <p:cNvPicPr>
            <a:picLocks noChangeAspect="1"/>
          </p:cNvPicPr>
          <p:nvPr/>
        </p:nvPicPr>
        <p:blipFill>
          <a:blip r:embed="rId2"/>
          <a:stretch>
            <a:fillRect/>
          </a:stretch>
        </p:blipFill>
        <p:spPr>
          <a:xfrm>
            <a:off x="248935" y="961061"/>
            <a:ext cx="3027885" cy="186778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5" name="Рисунок 4">
            <a:extLst>
              <a:ext uri="{FF2B5EF4-FFF2-40B4-BE49-F238E27FC236}">
                <a16:creationId xmlns:a16="http://schemas.microsoft.com/office/drawing/2014/main" id="{638B6DB6-BBEC-410F-A788-03D305352CE8}"/>
              </a:ext>
            </a:extLst>
          </p:cNvPr>
          <p:cNvPicPr>
            <a:picLocks noChangeAspect="1"/>
          </p:cNvPicPr>
          <p:nvPr/>
        </p:nvPicPr>
        <p:blipFill rotWithShape="1">
          <a:blip r:embed="rId3"/>
          <a:srcRect l="32675" t="8000" r="33463" b="12201"/>
          <a:stretch/>
        </p:blipFill>
        <p:spPr>
          <a:xfrm>
            <a:off x="676440" y="3429248"/>
            <a:ext cx="2172873" cy="288032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6" name="Прямоугольник 5">
            <a:extLst>
              <a:ext uri="{FF2B5EF4-FFF2-40B4-BE49-F238E27FC236}">
                <a16:creationId xmlns:a16="http://schemas.microsoft.com/office/drawing/2014/main" id="{63299B5E-2FF5-4255-8AC2-F9B4E183483A}"/>
              </a:ext>
            </a:extLst>
          </p:cNvPr>
          <p:cNvSpPr/>
          <p:nvPr/>
        </p:nvSpPr>
        <p:spPr>
          <a:xfrm>
            <a:off x="827584" y="2855722"/>
            <a:ext cx="1820370" cy="338554"/>
          </a:xfrm>
          <a:prstGeom prst="rect">
            <a:avLst/>
          </a:prstGeom>
        </p:spPr>
        <p:txBody>
          <a:bodyPr wrap="none">
            <a:spAutoFit/>
          </a:bodyPr>
          <a:lstStyle/>
          <a:p>
            <a:r>
              <a:rPr lang="ru-RU" sz="1600" dirty="0">
                <a:latin typeface="Times New Roman" panose="02020603050405020304" pitchFamily="18" charset="0"/>
                <a:cs typeface="Times New Roman" panose="02020603050405020304" pitchFamily="18" charset="0"/>
              </a:rPr>
              <a:t>Юлия Симбирская</a:t>
            </a:r>
            <a:endParaRPr lang="ru-RU" sz="1600" dirty="0"/>
          </a:p>
        </p:txBody>
      </p:sp>
    </p:spTree>
    <p:extLst>
      <p:ext uri="{BB962C8B-B14F-4D97-AF65-F5344CB8AC3E}">
        <p14:creationId xmlns:p14="http://schemas.microsoft.com/office/powerpoint/2010/main" val="3769999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4119A567-8246-4587-957E-D5B272828B7D}"/>
              </a:ext>
            </a:extLst>
          </p:cNvPr>
          <p:cNvPicPr>
            <a:picLocks noChangeAspect="1"/>
          </p:cNvPicPr>
          <p:nvPr/>
        </p:nvPicPr>
        <p:blipFill>
          <a:blip r:embed="rId2"/>
          <a:stretch>
            <a:fillRect/>
          </a:stretch>
        </p:blipFill>
        <p:spPr>
          <a:xfrm>
            <a:off x="179512" y="44624"/>
            <a:ext cx="3468925" cy="755970"/>
          </a:xfrm>
          <a:prstGeom prst="rect">
            <a:avLst/>
          </a:prstGeom>
        </p:spPr>
      </p:pic>
      <p:sp>
        <p:nvSpPr>
          <p:cNvPr id="3" name="Объект 2">
            <a:extLst>
              <a:ext uri="{FF2B5EF4-FFF2-40B4-BE49-F238E27FC236}">
                <a16:creationId xmlns:a16="http://schemas.microsoft.com/office/drawing/2014/main" id="{FAEEA2D7-DDE3-415F-BAD6-1CF4DC61163D}"/>
              </a:ext>
            </a:extLst>
          </p:cNvPr>
          <p:cNvSpPr>
            <a:spLocks noGrp="1"/>
          </p:cNvSpPr>
          <p:nvPr>
            <p:ph idx="1"/>
          </p:nvPr>
        </p:nvSpPr>
        <p:spPr>
          <a:xfrm>
            <a:off x="3455389" y="1196752"/>
            <a:ext cx="5472608" cy="5472608"/>
          </a:xfrm>
        </p:spPr>
        <p:txBody>
          <a:bodyPr>
            <a:normAutofit/>
          </a:bodyPr>
          <a:lstStyle/>
          <a:p>
            <a:r>
              <a:rPr lang="en-US" sz="1600" b="1" dirty="0">
                <a:solidFill>
                  <a:schemeClr val="accent2">
                    <a:lumMod val="50000"/>
                  </a:schemeClr>
                </a:solidFill>
                <a:latin typeface="Times New Roman" panose="02020603050405020304" pitchFamily="18" charset="0"/>
                <a:cs typeface="Times New Roman" panose="02020603050405020304" pitchFamily="18" charset="0"/>
              </a:rPr>
              <a:t>II </a:t>
            </a:r>
            <a:r>
              <a:rPr lang="ru-RU" sz="1600" b="1" dirty="0">
                <a:solidFill>
                  <a:schemeClr val="accent2">
                    <a:lumMod val="50000"/>
                  </a:schemeClr>
                </a:solidFill>
                <a:latin typeface="Times New Roman" panose="02020603050405020304" pitchFamily="18" charset="0"/>
                <a:cs typeface="Times New Roman" panose="02020603050405020304" pitchFamily="18" charset="0"/>
              </a:rPr>
              <a:t> место – Зульфия </a:t>
            </a:r>
            <a:r>
              <a:rPr lang="ru-RU" sz="1600" b="1" dirty="0" err="1">
                <a:solidFill>
                  <a:schemeClr val="accent2">
                    <a:lumMod val="50000"/>
                  </a:schemeClr>
                </a:solidFill>
                <a:latin typeface="Times New Roman" panose="02020603050405020304" pitchFamily="18" charset="0"/>
                <a:cs typeface="Times New Roman" panose="02020603050405020304" pitchFamily="18" charset="0"/>
              </a:rPr>
              <a:t>Абишова</a:t>
            </a:r>
            <a:r>
              <a:rPr lang="ru-RU" sz="1600" b="1" dirty="0">
                <a:solidFill>
                  <a:schemeClr val="accent2">
                    <a:lumMod val="50000"/>
                  </a:schemeClr>
                </a:solidFill>
                <a:latin typeface="Times New Roman" panose="02020603050405020304" pitchFamily="18" charset="0"/>
                <a:cs typeface="Times New Roman" panose="02020603050405020304" pitchFamily="18" charset="0"/>
              </a:rPr>
              <a:t>, «Приключения кастрюльки </a:t>
            </a:r>
            <a:r>
              <a:rPr lang="ru-RU" sz="1600" b="1" dirty="0" err="1">
                <a:solidFill>
                  <a:schemeClr val="accent2">
                    <a:lumMod val="50000"/>
                  </a:schemeClr>
                </a:solidFill>
                <a:latin typeface="Times New Roman" panose="02020603050405020304" pitchFamily="18" charset="0"/>
                <a:cs typeface="Times New Roman" panose="02020603050405020304" pitchFamily="18" charset="0"/>
              </a:rPr>
              <a:t>Пэнни</a:t>
            </a:r>
            <a:r>
              <a:rPr lang="ru-RU" sz="1600" b="1" dirty="0">
                <a:solidFill>
                  <a:schemeClr val="accent2">
                    <a:lumMod val="50000"/>
                  </a:schemeClr>
                </a:solidFill>
                <a:latin typeface="Times New Roman" panose="02020603050405020304" pitchFamily="18" charset="0"/>
                <a:cs typeface="Times New Roman" panose="02020603050405020304" pitchFamily="18" charset="0"/>
              </a:rPr>
              <a:t>» </a:t>
            </a:r>
            <a:r>
              <a:rPr lang="ru-RU" sz="1600" dirty="0">
                <a:solidFill>
                  <a:schemeClr val="tx1"/>
                </a:solidFill>
                <a:latin typeface="Times New Roman" panose="02020603050405020304" pitchFamily="18" charset="0"/>
                <a:cs typeface="Times New Roman" panose="02020603050405020304" pitchFamily="18" charset="0"/>
              </a:rPr>
              <a:t>(издательство «Детская литература»)</a:t>
            </a:r>
          </a:p>
          <a:p>
            <a:pPr marL="0" indent="0" algn="just">
              <a:buNone/>
            </a:pPr>
            <a:r>
              <a:rPr lang="ru-RU" sz="1600" dirty="0">
                <a:latin typeface="Times New Roman" panose="02020603050405020304" pitchFamily="18" charset="0"/>
                <a:cs typeface="Times New Roman" panose="02020603050405020304" pitchFamily="18" charset="0"/>
              </a:rPr>
              <a:t>Две сказки о маленькой яркой кастрюльке </a:t>
            </a:r>
            <a:r>
              <a:rPr lang="ru-RU" sz="1600" dirty="0" err="1">
                <a:latin typeface="Times New Roman" panose="02020603050405020304" pitchFamily="18" charset="0"/>
                <a:cs typeface="Times New Roman" panose="02020603050405020304" pitchFamily="18" charset="0"/>
              </a:rPr>
              <a:t>Пэнни</a:t>
            </a:r>
            <a:r>
              <a:rPr lang="ru-RU" sz="1600" dirty="0">
                <a:latin typeface="Times New Roman" panose="02020603050405020304" pitchFamily="18" charset="0"/>
                <a:cs typeface="Times New Roman" panose="02020603050405020304" pitchFamily="18" charset="0"/>
              </a:rPr>
              <a:t>, полной амбиций: она мечтает стать звездой кулинарного шоу и готовить самые интересные блюда, даже названия которых для неё звучат как музыка – полента, ризотто, паэлья… Но вместо высокой кухни кастрюлька попадает в руки едва научившегося ходить Большого Малыша, которому очень нравится играть с посудой, стучать по ней поварёшкой, хлопать дверцами кухонных шкафчиков и таскать </a:t>
            </a:r>
            <a:r>
              <a:rPr lang="ru-RU" sz="1600" dirty="0" err="1">
                <a:latin typeface="Times New Roman" panose="02020603050405020304" pitchFamily="18" charset="0"/>
                <a:cs typeface="Times New Roman" panose="02020603050405020304" pitchFamily="18" charset="0"/>
              </a:rPr>
              <a:t>Пэнни</a:t>
            </a:r>
            <a:r>
              <a:rPr lang="ru-RU" sz="1600" dirty="0">
                <a:latin typeface="Times New Roman" panose="02020603050405020304" pitchFamily="18" charset="0"/>
                <a:cs typeface="Times New Roman" panose="02020603050405020304" pitchFamily="18" charset="0"/>
              </a:rPr>
              <a:t> за собой по всему дому, складывая внутрь то игрушки, то носки, то яблочные огрызки.</a:t>
            </a:r>
          </a:p>
          <a:p>
            <a:pPr marL="0" indent="0" algn="just">
              <a:buNone/>
            </a:pPr>
            <a:r>
              <a:rPr lang="ru-RU" sz="1600" dirty="0">
                <a:latin typeface="Times New Roman" panose="02020603050405020304" pitchFamily="18" charset="0"/>
                <a:cs typeface="Times New Roman" panose="02020603050405020304" pitchFamily="18" charset="0"/>
              </a:rPr>
              <a:t>Добрая и увлекательная история поможет маленьким обидчивым капризникам сделать первые шаги к пониманию своих переживаний, научиться замечать чувства близких и стараться не задевать их, постепенно двигаясь к умению владеть собой.</a:t>
            </a:r>
          </a:p>
          <a:p>
            <a:pPr marL="0" indent="0">
              <a:buNone/>
            </a:pPr>
            <a:endParaRPr lang="ru-RU" sz="1600" b="1"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E8982A03-B604-4388-A35B-C09D100C7F54}"/>
              </a:ext>
            </a:extLst>
          </p:cNvPr>
          <p:cNvPicPr>
            <a:picLocks noChangeAspect="1"/>
          </p:cNvPicPr>
          <p:nvPr/>
        </p:nvPicPr>
        <p:blipFill>
          <a:blip r:embed="rId3"/>
          <a:stretch>
            <a:fillRect/>
          </a:stretch>
        </p:blipFill>
        <p:spPr>
          <a:xfrm>
            <a:off x="323528" y="800594"/>
            <a:ext cx="2952328" cy="184863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6" name="Рисунок 5">
            <a:extLst>
              <a:ext uri="{FF2B5EF4-FFF2-40B4-BE49-F238E27FC236}">
                <a16:creationId xmlns:a16="http://schemas.microsoft.com/office/drawing/2014/main" id="{89CD8E06-8F00-40AD-92ED-2F4C5C15ED5D}"/>
              </a:ext>
            </a:extLst>
          </p:cNvPr>
          <p:cNvPicPr>
            <a:picLocks noChangeAspect="1"/>
          </p:cNvPicPr>
          <p:nvPr/>
        </p:nvPicPr>
        <p:blipFill rotWithShape="1">
          <a:blip r:embed="rId4"/>
          <a:srcRect l="33463" t="9400" r="34250" b="12201"/>
          <a:stretch/>
        </p:blipFill>
        <p:spPr>
          <a:xfrm>
            <a:off x="560768" y="3140968"/>
            <a:ext cx="2477847" cy="338437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7" name="Прямоугольник 6">
            <a:extLst>
              <a:ext uri="{FF2B5EF4-FFF2-40B4-BE49-F238E27FC236}">
                <a16:creationId xmlns:a16="http://schemas.microsoft.com/office/drawing/2014/main" id="{1199B53F-3EE2-47C4-A8B3-18FD12C3F4C9}"/>
              </a:ext>
            </a:extLst>
          </p:cNvPr>
          <p:cNvSpPr/>
          <p:nvPr/>
        </p:nvSpPr>
        <p:spPr>
          <a:xfrm>
            <a:off x="973588" y="2676111"/>
            <a:ext cx="1763881" cy="338554"/>
          </a:xfrm>
          <a:prstGeom prst="rect">
            <a:avLst/>
          </a:prstGeom>
        </p:spPr>
        <p:txBody>
          <a:bodyPr wrap="none">
            <a:spAutoFit/>
          </a:bodyPr>
          <a:lstStyle/>
          <a:p>
            <a:r>
              <a:rPr lang="ru-RU" sz="1600" dirty="0">
                <a:latin typeface="Times New Roman" panose="02020603050405020304" pitchFamily="18" charset="0"/>
                <a:cs typeface="Times New Roman" panose="02020603050405020304" pitchFamily="18" charset="0"/>
              </a:rPr>
              <a:t>Зульфия </a:t>
            </a:r>
            <a:r>
              <a:rPr lang="ru-RU" sz="1600" dirty="0" err="1">
                <a:latin typeface="Times New Roman" panose="02020603050405020304" pitchFamily="18" charset="0"/>
                <a:cs typeface="Times New Roman" panose="02020603050405020304" pitchFamily="18" charset="0"/>
              </a:rPr>
              <a:t>Абишова</a:t>
            </a:r>
            <a:endParaRPr lang="ru-RU" dirty="0"/>
          </a:p>
        </p:txBody>
      </p:sp>
    </p:spTree>
    <p:extLst>
      <p:ext uri="{BB962C8B-B14F-4D97-AF65-F5344CB8AC3E}">
        <p14:creationId xmlns:p14="http://schemas.microsoft.com/office/powerpoint/2010/main" val="4143505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0CA44609-1F93-4489-B3A9-2C55FC781C37}"/>
              </a:ext>
            </a:extLst>
          </p:cNvPr>
          <p:cNvSpPr>
            <a:spLocks noGrp="1"/>
          </p:cNvSpPr>
          <p:nvPr>
            <p:ph idx="1"/>
          </p:nvPr>
        </p:nvSpPr>
        <p:spPr>
          <a:xfrm>
            <a:off x="3133091" y="2060848"/>
            <a:ext cx="5483618" cy="3880773"/>
          </a:xfrm>
        </p:spPr>
        <p:txBody>
          <a:bodyPr>
            <a:normAutofit/>
          </a:bodyPr>
          <a:lstStyle/>
          <a:p>
            <a:r>
              <a:rPr lang="ru-RU" sz="1600" b="1" dirty="0">
                <a:solidFill>
                  <a:schemeClr val="accent2">
                    <a:lumMod val="50000"/>
                  </a:schemeClr>
                </a:solidFill>
                <a:latin typeface="Times New Roman" panose="02020603050405020304" pitchFamily="18" charset="0"/>
                <a:cs typeface="Times New Roman" panose="02020603050405020304" pitchFamily="18" charset="0"/>
              </a:rPr>
              <a:t>III место – Татьяна Павленко, «Аппетитная история» </a:t>
            </a:r>
            <a:r>
              <a:rPr lang="ru-RU" sz="1600" dirty="0">
                <a:solidFill>
                  <a:schemeClr val="tx1"/>
                </a:solidFill>
                <a:latin typeface="Times New Roman" panose="02020603050405020304" pitchFamily="18" charset="0"/>
                <a:cs typeface="Times New Roman" panose="02020603050405020304" pitchFamily="18" charset="0"/>
              </a:rPr>
              <a:t>(издательство «Нигма»)</a:t>
            </a:r>
          </a:p>
          <a:p>
            <a:pPr marL="0" indent="0" algn="just">
              <a:buNone/>
            </a:pPr>
            <a:r>
              <a:rPr lang="ru-RU" sz="1600" dirty="0">
                <a:latin typeface="Times New Roman" panose="02020603050405020304" pitchFamily="18" charset="0"/>
                <a:cs typeface="Times New Roman" panose="02020603050405020304" pitchFamily="18" charset="0"/>
              </a:rPr>
              <a:t>А вы знаете как получаются сосиски в тесте? А пироги с вишнёвым джемом? А может быть, пирожки с творогом или капустой?</a:t>
            </a:r>
          </a:p>
          <a:p>
            <a:pPr marL="0" indent="0" algn="just">
              <a:buNone/>
            </a:pPr>
            <a:r>
              <a:rPr lang="ru-RU" sz="1600" dirty="0">
                <a:latin typeface="Times New Roman" panose="02020603050405020304" pitchFamily="18" charset="0"/>
                <a:cs typeface="Times New Roman" panose="02020603050405020304" pitchFamily="18" charset="0"/>
              </a:rPr>
              <a:t>Тесто на кухне стало подниматься и расти. Оно решило проглотить все продукты на кухне. Но тут пришла бабушка и приготовила внукам из теста много разных вкусностей. Весёлая стихотворная сказка расскажет Вам о приключениях теста и ответит на многие кулинарные вопросы.</a:t>
            </a:r>
          </a:p>
          <a:p>
            <a:pPr marL="0" indent="0">
              <a:buNone/>
            </a:pPr>
            <a:endParaRPr lang="ru-RU" sz="1600" dirty="0">
              <a:latin typeface="Times New Roman" panose="02020603050405020304" pitchFamily="18" charset="0"/>
              <a:cs typeface="Times New Roman" panose="02020603050405020304" pitchFamily="18" charset="0"/>
            </a:endParaRPr>
          </a:p>
          <a:p>
            <a:pPr marL="0" indent="0">
              <a:buNone/>
            </a:pPr>
            <a:endParaRPr lang="ru-RU" sz="1600"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13624B56-CCB3-4CE6-B0F3-BA048BB5CE75}"/>
              </a:ext>
            </a:extLst>
          </p:cNvPr>
          <p:cNvPicPr>
            <a:picLocks noChangeAspect="1"/>
          </p:cNvPicPr>
          <p:nvPr/>
        </p:nvPicPr>
        <p:blipFill>
          <a:blip r:embed="rId2"/>
          <a:stretch>
            <a:fillRect/>
          </a:stretch>
        </p:blipFill>
        <p:spPr>
          <a:xfrm>
            <a:off x="107504" y="116632"/>
            <a:ext cx="3468925" cy="755970"/>
          </a:xfrm>
          <a:prstGeom prst="rect">
            <a:avLst/>
          </a:prstGeom>
        </p:spPr>
      </p:pic>
      <p:pic>
        <p:nvPicPr>
          <p:cNvPr id="6" name="Рисунок 5">
            <a:extLst>
              <a:ext uri="{FF2B5EF4-FFF2-40B4-BE49-F238E27FC236}">
                <a16:creationId xmlns:a16="http://schemas.microsoft.com/office/drawing/2014/main" id="{B578AFDB-229E-4DB4-B8FB-96990249344D}"/>
              </a:ext>
            </a:extLst>
          </p:cNvPr>
          <p:cNvPicPr>
            <a:picLocks noChangeAspect="1"/>
          </p:cNvPicPr>
          <p:nvPr/>
        </p:nvPicPr>
        <p:blipFill>
          <a:blip r:embed="rId3"/>
          <a:stretch>
            <a:fillRect/>
          </a:stretch>
        </p:blipFill>
        <p:spPr>
          <a:xfrm>
            <a:off x="251520" y="980728"/>
            <a:ext cx="2627784" cy="167444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7" name="Рисунок 6">
            <a:extLst>
              <a:ext uri="{FF2B5EF4-FFF2-40B4-BE49-F238E27FC236}">
                <a16:creationId xmlns:a16="http://schemas.microsoft.com/office/drawing/2014/main" id="{74CF5704-D5CC-4BDD-A112-46AD443ACEE2}"/>
              </a:ext>
            </a:extLst>
          </p:cNvPr>
          <p:cNvPicPr>
            <a:picLocks noChangeAspect="1"/>
          </p:cNvPicPr>
          <p:nvPr/>
        </p:nvPicPr>
        <p:blipFill rotWithShape="1">
          <a:blip r:embed="rId4"/>
          <a:srcRect l="32675" t="8001" r="33463" b="11647"/>
          <a:stretch/>
        </p:blipFill>
        <p:spPr>
          <a:xfrm>
            <a:off x="493754" y="3284984"/>
            <a:ext cx="2373702" cy="316835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8" name="Прямоугольник 7">
            <a:extLst>
              <a:ext uri="{FF2B5EF4-FFF2-40B4-BE49-F238E27FC236}">
                <a16:creationId xmlns:a16="http://schemas.microsoft.com/office/drawing/2014/main" id="{1FC1B7F2-74F5-4C11-BE4A-B8DD322CE2DA}"/>
              </a:ext>
            </a:extLst>
          </p:cNvPr>
          <p:cNvSpPr/>
          <p:nvPr/>
        </p:nvSpPr>
        <p:spPr>
          <a:xfrm>
            <a:off x="720150" y="2690933"/>
            <a:ext cx="1749646" cy="338554"/>
          </a:xfrm>
          <a:prstGeom prst="rect">
            <a:avLst/>
          </a:prstGeom>
        </p:spPr>
        <p:txBody>
          <a:bodyPr wrap="none">
            <a:spAutoFit/>
          </a:bodyPr>
          <a:lstStyle/>
          <a:p>
            <a:r>
              <a:rPr lang="ru-RU" sz="1600" dirty="0">
                <a:latin typeface="Times New Roman" panose="02020603050405020304" pitchFamily="18" charset="0"/>
                <a:cs typeface="Times New Roman" panose="02020603050405020304" pitchFamily="18" charset="0"/>
              </a:rPr>
              <a:t>Татьяна Павленко</a:t>
            </a:r>
            <a:endParaRPr lang="ru-RU" dirty="0"/>
          </a:p>
        </p:txBody>
      </p:sp>
    </p:spTree>
    <p:extLst>
      <p:ext uri="{BB962C8B-B14F-4D97-AF65-F5344CB8AC3E}">
        <p14:creationId xmlns:p14="http://schemas.microsoft.com/office/powerpoint/2010/main" val="1262281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74FC20FD-652D-448D-B36F-95714A5B3236}"/>
              </a:ext>
            </a:extLst>
          </p:cNvPr>
          <p:cNvSpPr>
            <a:spLocks noGrp="1"/>
          </p:cNvSpPr>
          <p:nvPr>
            <p:ph idx="1"/>
          </p:nvPr>
        </p:nvSpPr>
        <p:spPr>
          <a:xfrm>
            <a:off x="3258930" y="764704"/>
            <a:ext cx="5699642" cy="6480720"/>
          </a:xfrm>
        </p:spPr>
        <p:txBody>
          <a:bodyPr>
            <a:normAutofit fontScale="55000" lnSpcReduction="20000"/>
          </a:bodyPr>
          <a:lstStyle/>
          <a:p>
            <a:pPr algn="ctr"/>
            <a:r>
              <a:rPr lang="ru-RU" sz="2900" b="1" dirty="0">
                <a:solidFill>
                  <a:schemeClr val="accent2">
                    <a:lumMod val="50000"/>
                  </a:schemeClr>
                </a:solidFill>
                <a:latin typeface="Times New Roman" panose="02020603050405020304" pitchFamily="18" charset="0"/>
                <a:cs typeface="Times New Roman" panose="02020603050405020304" pitchFamily="18" charset="0"/>
              </a:rPr>
              <a:t>Номинация «Веселый учебник» </a:t>
            </a:r>
            <a:r>
              <a:rPr lang="ru-RU" sz="2900" dirty="0">
                <a:solidFill>
                  <a:schemeClr val="accent2">
                    <a:lumMod val="50000"/>
                  </a:schemeClr>
                </a:solidFill>
                <a:latin typeface="Times New Roman" panose="02020603050405020304" pitchFamily="18" charset="0"/>
                <a:cs typeface="Times New Roman" panose="02020603050405020304" pitchFamily="18" charset="0"/>
              </a:rPr>
              <a:t>(научно-популярные произведения для детей до 12 лет)</a:t>
            </a:r>
          </a:p>
          <a:p>
            <a:pPr marL="0" indent="0">
              <a:buNone/>
            </a:pPr>
            <a:r>
              <a:rPr lang="ru-RU" sz="2900" b="1" dirty="0">
                <a:solidFill>
                  <a:schemeClr val="tx1"/>
                </a:solidFill>
                <a:latin typeface="Times New Roman" panose="02020603050405020304" pitchFamily="18" charset="0"/>
                <a:cs typeface="Times New Roman" panose="02020603050405020304" pitchFamily="18" charset="0"/>
              </a:rPr>
              <a:t>Евгения Ершова, «Тайных дел мастер»</a:t>
            </a:r>
            <a:r>
              <a:rPr lang="ru-RU" sz="2900" dirty="0">
                <a:solidFill>
                  <a:schemeClr val="tx1"/>
                </a:solidFill>
                <a:latin typeface="Times New Roman" panose="02020603050405020304" pitchFamily="18" charset="0"/>
                <a:cs typeface="Times New Roman" panose="02020603050405020304" pitchFamily="18" charset="0"/>
              </a:rPr>
              <a:t> (издательство «Городец»)</a:t>
            </a:r>
          </a:p>
          <a:p>
            <a:pPr marL="0" indent="0" algn="just">
              <a:lnSpc>
                <a:spcPct val="120000"/>
              </a:lnSpc>
              <a:buNone/>
            </a:pPr>
            <a:r>
              <a:rPr lang="ru-RU" sz="2600" dirty="0">
                <a:latin typeface="Times New Roman" panose="02020603050405020304" pitchFamily="18" charset="0"/>
                <a:cs typeface="Times New Roman" panose="02020603050405020304" pitchFamily="18" charset="0"/>
              </a:rPr>
              <a:t>Аля и Даня Мироновы проводят лето с родителями на даче. Однажды в заброшенном доме по соседству появляется загадочный незнакомец. Кто этот обладатель резко пахнущих склянок с химикатами и саквояжа с такими разными инструментами? Ребята проникли в заброшенный дом, пока соседа не было, и осмотрелись, ведь они привыкли считать этот дом своим штабом. Аля и Даня начинают расследование, но обнаруживают в соседе не мрачного злодея, как они думали сначала, а обладателя редкой профессии – художника-реставратора. И с этого момента начинается новое увлекательное расследование, в результате которого ребята узнают историю своей семьи, разгадают тайну старого деревянного подноса и познакомятся с профессией реставратора. Эта книга – совместный труд писателя, художника и консультанта-реставратора. Вставки-истории рассказывают о реальных примерах удачной и неудачной реставрации и об атрибуции художественных произведений.</a:t>
            </a:r>
          </a:p>
          <a:p>
            <a:pPr marL="0" indent="0" algn="just">
              <a:lnSpc>
                <a:spcPct val="120000"/>
              </a:lnSpc>
              <a:buNone/>
            </a:pPr>
            <a:r>
              <a:rPr lang="ru-RU" sz="2600" dirty="0">
                <a:latin typeface="Times New Roman" panose="02020603050405020304" pitchFamily="18" charset="0"/>
                <a:cs typeface="Times New Roman" panose="02020603050405020304" pitchFamily="18" charset="0"/>
              </a:rPr>
              <a:t>Книга знакомит читателя с работой реставратора и антиквара. Используя приведённые в книге рецепты, читатель сможет вернуть блеск старым серебряным вещам или расчистить потемневшую живопись. Цветные иллюстрации Марины Поги информативны, они дополняют текст. Книга способствует развитию критического мышления, ведь сюжет строится как расследование, и автор уделяет большое внимание тому, как рассуждают и делают выводы герои.</a:t>
            </a:r>
          </a:p>
          <a:p>
            <a:pPr marL="0" indent="0">
              <a:buNone/>
            </a:pPr>
            <a:endParaRPr lang="ru-RU" dirty="0"/>
          </a:p>
        </p:txBody>
      </p:sp>
      <p:pic>
        <p:nvPicPr>
          <p:cNvPr id="4" name="Рисунок 3">
            <a:extLst>
              <a:ext uri="{FF2B5EF4-FFF2-40B4-BE49-F238E27FC236}">
                <a16:creationId xmlns:a16="http://schemas.microsoft.com/office/drawing/2014/main" id="{FB59E76D-46E1-401C-8162-EF408C9156EE}"/>
              </a:ext>
            </a:extLst>
          </p:cNvPr>
          <p:cNvPicPr>
            <a:picLocks noChangeAspect="1"/>
          </p:cNvPicPr>
          <p:nvPr/>
        </p:nvPicPr>
        <p:blipFill>
          <a:blip r:embed="rId2"/>
          <a:stretch>
            <a:fillRect/>
          </a:stretch>
        </p:blipFill>
        <p:spPr>
          <a:xfrm>
            <a:off x="179512" y="60667"/>
            <a:ext cx="3468925" cy="755970"/>
          </a:xfrm>
          <a:prstGeom prst="rect">
            <a:avLst/>
          </a:prstGeom>
        </p:spPr>
      </p:pic>
      <p:pic>
        <p:nvPicPr>
          <p:cNvPr id="5" name="Рисунок 4">
            <a:extLst>
              <a:ext uri="{FF2B5EF4-FFF2-40B4-BE49-F238E27FC236}">
                <a16:creationId xmlns:a16="http://schemas.microsoft.com/office/drawing/2014/main" id="{8F98844A-07E6-4D30-92D2-A0FCD3E81AD9}"/>
              </a:ext>
            </a:extLst>
          </p:cNvPr>
          <p:cNvPicPr>
            <a:picLocks noChangeAspect="1"/>
          </p:cNvPicPr>
          <p:nvPr/>
        </p:nvPicPr>
        <p:blipFill>
          <a:blip r:embed="rId3"/>
          <a:stretch>
            <a:fillRect/>
          </a:stretch>
        </p:blipFill>
        <p:spPr>
          <a:xfrm>
            <a:off x="168502" y="1078702"/>
            <a:ext cx="2978906" cy="187220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6" name="Рисунок 5">
            <a:extLst>
              <a:ext uri="{FF2B5EF4-FFF2-40B4-BE49-F238E27FC236}">
                <a16:creationId xmlns:a16="http://schemas.microsoft.com/office/drawing/2014/main" id="{EDEDF25C-6A74-4FC2-8053-350982EB9B3F}"/>
              </a:ext>
            </a:extLst>
          </p:cNvPr>
          <p:cNvPicPr>
            <a:picLocks noChangeAspect="1"/>
          </p:cNvPicPr>
          <p:nvPr/>
        </p:nvPicPr>
        <p:blipFill rotWithShape="1">
          <a:blip r:embed="rId4"/>
          <a:srcRect l="32187" t="10468" r="33013" b="12200"/>
          <a:stretch/>
        </p:blipFill>
        <p:spPr>
          <a:xfrm>
            <a:off x="539552" y="3396697"/>
            <a:ext cx="2304256" cy="288032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7" name="Прямоугольник 6">
            <a:extLst>
              <a:ext uri="{FF2B5EF4-FFF2-40B4-BE49-F238E27FC236}">
                <a16:creationId xmlns:a16="http://schemas.microsoft.com/office/drawing/2014/main" id="{F3E38D6A-FE42-4199-BC03-AE2819B0442A}"/>
              </a:ext>
            </a:extLst>
          </p:cNvPr>
          <p:cNvSpPr/>
          <p:nvPr/>
        </p:nvSpPr>
        <p:spPr>
          <a:xfrm>
            <a:off x="872896" y="2937347"/>
            <a:ext cx="1620380" cy="338554"/>
          </a:xfrm>
          <a:prstGeom prst="rect">
            <a:avLst/>
          </a:prstGeom>
        </p:spPr>
        <p:txBody>
          <a:bodyPr wrap="none">
            <a:spAutoFit/>
          </a:bodyPr>
          <a:lstStyle/>
          <a:p>
            <a:r>
              <a:rPr lang="ru-RU" sz="1600" dirty="0">
                <a:latin typeface="Times New Roman" panose="02020603050405020304" pitchFamily="18" charset="0"/>
                <a:cs typeface="Times New Roman" panose="02020603050405020304" pitchFamily="18" charset="0"/>
              </a:rPr>
              <a:t>Евгения Ершова</a:t>
            </a:r>
            <a:endParaRPr lang="ru-RU" sz="1600" dirty="0"/>
          </a:p>
        </p:txBody>
      </p:sp>
    </p:spTree>
    <p:extLst>
      <p:ext uri="{BB962C8B-B14F-4D97-AF65-F5344CB8AC3E}">
        <p14:creationId xmlns:p14="http://schemas.microsoft.com/office/powerpoint/2010/main" val="22780231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213060" y="23294"/>
            <a:ext cx="7706804" cy="1915909"/>
          </a:xfrm>
          <a:prstGeom prst="rect">
            <a:avLst/>
          </a:prstGeom>
        </p:spPr>
        <p:txBody>
          <a:bodyPr wrap="square">
            <a:spAutoFit/>
          </a:bodyPr>
          <a:lstStyle/>
          <a:p>
            <a:pPr indent="304800" algn="ctr">
              <a:spcBef>
                <a:spcPts val="600"/>
              </a:spcBef>
              <a:spcAft>
                <a:spcPts val="300"/>
              </a:spcAft>
            </a:pPr>
            <a:r>
              <a:rPr lang="ru-RU" sz="2400" dirty="0">
                <a:solidFill>
                  <a:schemeClr val="accent2">
                    <a:lumMod val="50000"/>
                  </a:schemeClr>
                </a:solidFill>
                <a:latin typeface="Times New Roman" panose="02020603050405020304" pitchFamily="18" charset="0"/>
                <a:ea typeface="Times New Roman"/>
                <a:cs typeface="Times New Roman" panose="02020603050405020304" pitchFamily="18" charset="0"/>
              </a:rPr>
              <a:t>10 Международный конкурс  </a:t>
            </a:r>
          </a:p>
          <a:p>
            <a:pPr indent="304800" algn="ctr">
              <a:spcBef>
                <a:spcPts val="600"/>
              </a:spcBef>
              <a:spcAft>
                <a:spcPts val="300"/>
              </a:spcAft>
            </a:pPr>
            <a:r>
              <a:rPr lang="ru-RU" sz="2400" dirty="0">
                <a:solidFill>
                  <a:schemeClr val="accent2">
                    <a:lumMod val="50000"/>
                  </a:schemeClr>
                </a:solidFill>
                <a:latin typeface="Times New Roman" panose="02020603050405020304" pitchFamily="18" charset="0"/>
                <a:ea typeface="Times New Roman"/>
                <a:cs typeface="Times New Roman" panose="02020603050405020304" pitchFamily="18" charset="0"/>
              </a:rPr>
              <a:t>имени Сергея Михалкова (2025)</a:t>
            </a:r>
          </a:p>
          <a:p>
            <a:pPr indent="304800" algn="ctr">
              <a:spcBef>
                <a:spcPts val="600"/>
              </a:spcBef>
              <a:spcAft>
                <a:spcPts val="300"/>
              </a:spcAft>
            </a:pPr>
            <a:r>
              <a:rPr lang="en-US" sz="2000" dirty="0">
                <a:solidFill>
                  <a:schemeClr val="accent2">
                    <a:lumMod val="50000"/>
                  </a:schemeClr>
                </a:solidFill>
                <a:latin typeface="Times New Roman" panose="02020603050405020304" pitchFamily="18" charset="0"/>
                <a:ea typeface="Calibri"/>
                <a:cs typeface="Times New Roman" panose="02020603050405020304" pitchFamily="18" charset="0"/>
                <a:hlinkClick r:id="rId2"/>
              </a:rPr>
              <a:t>https://www.svmihalkov.ru/</a:t>
            </a:r>
            <a:endParaRPr lang="ru-RU" sz="2000" dirty="0">
              <a:solidFill>
                <a:schemeClr val="accent2">
                  <a:lumMod val="50000"/>
                </a:schemeClr>
              </a:solidFill>
              <a:latin typeface="Times New Roman" panose="02020603050405020304" pitchFamily="18" charset="0"/>
              <a:ea typeface="Calibri"/>
              <a:cs typeface="Times New Roman" panose="02020603050405020304" pitchFamily="18" charset="0"/>
            </a:endParaRPr>
          </a:p>
          <a:p>
            <a:pPr indent="304800" algn="ctr">
              <a:spcBef>
                <a:spcPts val="600"/>
              </a:spcBef>
              <a:spcAft>
                <a:spcPts val="300"/>
              </a:spcAft>
            </a:pPr>
            <a:endParaRPr lang="ru-RU" sz="2800" dirty="0">
              <a:solidFill>
                <a:schemeClr val="accent2">
                  <a:lumMod val="50000"/>
                </a:schemeClr>
              </a:solidFill>
              <a:latin typeface="Times New Roman" panose="02020603050405020304" pitchFamily="18" charset="0"/>
              <a:ea typeface="Calibri"/>
              <a:cs typeface="Times New Roman" panose="02020603050405020304" pitchFamily="18" charset="0"/>
            </a:endParaRPr>
          </a:p>
        </p:txBody>
      </p:sp>
      <p:sp>
        <p:nvSpPr>
          <p:cNvPr id="3" name="Прямоугольник 2">
            <a:extLst>
              <a:ext uri="{FF2B5EF4-FFF2-40B4-BE49-F238E27FC236}">
                <a16:creationId xmlns:a16="http://schemas.microsoft.com/office/drawing/2014/main" id="{8CFE6926-8334-4267-BA3F-2920C035DABD}"/>
              </a:ext>
            </a:extLst>
          </p:cNvPr>
          <p:cNvSpPr/>
          <p:nvPr/>
        </p:nvSpPr>
        <p:spPr>
          <a:xfrm>
            <a:off x="4427984" y="2420888"/>
            <a:ext cx="3888432" cy="3785652"/>
          </a:xfrm>
          <a:prstGeom prst="rect">
            <a:avLst/>
          </a:prstGeom>
        </p:spPr>
        <p:txBody>
          <a:bodyPr wrap="square">
            <a:spAutoFit/>
          </a:bodyPr>
          <a:lstStyle/>
          <a:p>
            <a:pPr algn="just"/>
            <a:r>
              <a:rPr lang="ru-RU" sz="1600" dirty="0">
                <a:solidFill>
                  <a:srgbClr val="000000"/>
                </a:solidFill>
                <a:latin typeface="Times New Roman" panose="02020603050405020304" pitchFamily="18" charset="0"/>
              </a:rPr>
              <a:t>Имена финалистов будут опубликованы </a:t>
            </a:r>
            <a:r>
              <a:rPr lang="ru-RU" sz="1600" b="1" dirty="0">
                <a:solidFill>
                  <a:srgbClr val="000000"/>
                </a:solidFill>
                <a:latin typeface="Times New Roman" panose="02020603050405020304" pitchFamily="18" charset="0"/>
              </a:rPr>
              <a:t>в середине марта 2026 года</a:t>
            </a:r>
            <a:r>
              <a:rPr lang="ru-RU" sz="1600" dirty="0">
                <a:solidFill>
                  <a:srgbClr val="000000"/>
                </a:solidFill>
                <a:latin typeface="Times New Roman" panose="02020603050405020304" pitchFamily="18" charset="0"/>
              </a:rPr>
              <a:t> на </a:t>
            </a:r>
            <a:r>
              <a:rPr lang="ru-RU" sz="1600" dirty="0">
                <a:solidFill>
                  <a:srgbClr val="2F449C"/>
                </a:solidFill>
                <a:latin typeface="Times New Roman" panose="02020603050405020304" pitchFamily="18" charset="0"/>
                <a:hlinkClick r:id="rId2">
                  <a:extLst>
                    <a:ext uri="{A12FA001-AC4F-418D-AE19-62706E023703}">
                      <ahyp:hlinkClr xmlns:ahyp="http://schemas.microsoft.com/office/drawing/2018/hyperlinkcolor" val="tx"/>
                    </a:ext>
                  </a:extLst>
                </a:hlinkClick>
              </a:rPr>
              <a:t>сайте Конкурса</a:t>
            </a:r>
            <a:r>
              <a:rPr lang="ru-RU" sz="1600" dirty="0">
                <a:solidFill>
                  <a:srgbClr val="000000"/>
                </a:solidFill>
                <a:latin typeface="Times New Roman" panose="02020603050405020304" pitchFamily="18" charset="0"/>
              </a:rPr>
              <a:t> и на </a:t>
            </a:r>
            <a:r>
              <a:rPr lang="ru-RU" sz="1600" dirty="0">
                <a:solidFill>
                  <a:srgbClr val="2F449C"/>
                </a:solidFill>
                <a:latin typeface="Times New Roman" panose="02020603050405020304" pitchFamily="18" charset="0"/>
                <a:hlinkClick r:id="rId3">
                  <a:extLst>
                    <a:ext uri="{A12FA001-AC4F-418D-AE19-62706E023703}">
                      <ahyp:hlinkClr xmlns:ahyp="http://schemas.microsoft.com/office/drawing/2018/hyperlinkcolor" val="tx"/>
                    </a:ext>
                  </a:extLst>
                </a:hlinkClick>
              </a:rPr>
              <a:t>сайте Российского фонда культуры</a:t>
            </a:r>
            <a:r>
              <a:rPr lang="ru-RU" sz="1600" dirty="0">
                <a:solidFill>
                  <a:srgbClr val="000000"/>
                </a:solidFill>
                <a:latin typeface="Times New Roman" panose="02020603050405020304" pitchFamily="18" charset="0"/>
              </a:rPr>
              <a:t>. Победители Конкурса объявляются на церемонии награждения, которая состоится в </a:t>
            </a:r>
            <a:r>
              <a:rPr lang="ru-RU" sz="1600" b="1" dirty="0">
                <a:solidFill>
                  <a:srgbClr val="000000"/>
                </a:solidFill>
                <a:latin typeface="Times New Roman" panose="02020603050405020304" pitchFamily="18" charset="0"/>
              </a:rPr>
              <a:t>апреле 2026 года</a:t>
            </a:r>
            <a:r>
              <a:rPr lang="ru-RU" sz="1600" dirty="0">
                <a:solidFill>
                  <a:srgbClr val="000000"/>
                </a:solidFill>
                <a:latin typeface="Times New Roman" panose="02020603050405020304" pitchFamily="18" charset="0"/>
              </a:rPr>
              <a:t>.</a:t>
            </a:r>
          </a:p>
          <a:p>
            <a:pPr algn="just"/>
            <a:endParaRPr lang="ru-RU" sz="1600" dirty="0">
              <a:solidFill>
                <a:srgbClr val="000000"/>
              </a:solidFill>
              <a:latin typeface="Times New Roman" panose="02020603050405020304" pitchFamily="18" charset="0"/>
            </a:endParaRPr>
          </a:p>
          <a:p>
            <a:pPr algn="just"/>
            <a:endParaRPr lang="ru-RU" sz="1600" dirty="0">
              <a:solidFill>
                <a:srgbClr val="000000"/>
              </a:solidFill>
              <a:latin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Длинный список X Международного литературного конкурса имени Сергея Михалкова</a:t>
            </a:r>
          </a:p>
          <a:p>
            <a:pPr algn="just"/>
            <a:r>
              <a:rPr lang="en-US" sz="1600" dirty="0">
                <a:latin typeface="Times New Roman" panose="02020603050405020304" pitchFamily="18" charset="0"/>
                <a:cs typeface="Times New Roman" panose="02020603050405020304" pitchFamily="18" charset="0"/>
                <a:hlinkClick r:id="rId4"/>
              </a:rPr>
              <a:t>https://www.svmihalkov.ru/news/obyavlen-dlinnyy-spisok-x-mezhdunarodnogo-konkursa-imeni-sergeya-mikhalkova/</a:t>
            </a:r>
            <a:endParaRPr lang="ru-RU" sz="1600" dirty="0">
              <a:latin typeface="Times New Roman" panose="02020603050405020304" pitchFamily="18" charset="0"/>
              <a:cs typeface="Times New Roman" panose="02020603050405020304" pitchFamily="18" charset="0"/>
            </a:endParaRPr>
          </a:p>
          <a:p>
            <a:pPr algn="just"/>
            <a:endParaRPr lang="ru-RU" sz="1600" dirty="0">
              <a:latin typeface="Times New Roman" panose="02020603050405020304" pitchFamily="18" charset="0"/>
              <a:cs typeface="Times New Roman" panose="02020603050405020304" pitchFamily="18" charset="0"/>
            </a:endParaRPr>
          </a:p>
        </p:txBody>
      </p:sp>
      <p:pic>
        <p:nvPicPr>
          <p:cNvPr id="7" name="Рисунок 6">
            <a:extLst>
              <a:ext uri="{FF2B5EF4-FFF2-40B4-BE49-F238E27FC236}">
                <a16:creationId xmlns:a16="http://schemas.microsoft.com/office/drawing/2014/main" id="{EFB629B0-F32D-438A-A057-3E2B63333819}"/>
              </a:ext>
            </a:extLst>
          </p:cNvPr>
          <p:cNvPicPr>
            <a:picLocks noChangeAspect="1"/>
          </p:cNvPicPr>
          <p:nvPr/>
        </p:nvPicPr>
        <p:blipFill rotWithShape="1">
          <a:blip r:embed="rId5"/>
          <a:srcRect l="38188" t="9507" r="26768" b="16401"/>
          <a:stretch/>
        </p:blipFill>
        <p:spPr>
          <a:xfrm>
            <a:off x="213060" y="1844824"/>
            <a:ext cx="3996444" cy="475290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25734957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7296" y="0"/>
            <a:ext cx="8757172" cy="830997"/>
          </a:xfrm>
          <a:prstGeom prst="rect">
            <a:avLst/>
          </a:prstGeom>
        </p:spPr>
        <p:txBody>
          <a:bodyPr wrap="square">
            <a:spAutoFit/>
          </a:bodyPr>
          <a:lstStyle/>
          <a:p>
            <a:pPr algn="ctr"/>
            <a:r>
              <a:rPr lang="ru-RU" sz="2400" dirty="0">
                <a:solidFill>
                  <a:schemeClr val="accent2">
                    <a:lumMod val="50000"/>
                  </a:schemeClr>
                </a:solidFill>
                <a:latin typeface="Times New Roman" panose="02020603050405020304" pitchFamily="18" charset="0"/>
                <a:cs typeface="Times New Roman" panose="02020603050405020304" pitchFamily="18" charset="0"/>
              </a:rPr>
              <a:t>Премия Правительства Москвы имени </a:t>
            </a:r>
          </a:p>
          <a:p>
            <a:pPr algn="ctr"/>
            <a:r>
              <a:rPr lang="ru-RU" sz="2400" dirty="0">
                <a:solidFill>
                  <a:schemeClr val="accent2">
                    <a:lumMod val="50000"/>
                  </a:schemeClr>
                </a:solidFill>
                <a:latin typeface="Times New Roman" panose="02020603050405020304" pitchFamily="18" charset="0"/>
                <a:cs typeface="Times New Roman" panose="02020603050405020304" pitchFamily="18" charset="0"/>
              </a:rPr>
              <a:t>Корнея Чуковского в области детской литературы</a:t>
            </a:r>
          </a:p>
        </p:txBody>
      </p:sp>
      <p:sp>
        <p:nvSpPr>
          <p:cNvPr id="5" name="Прямоугольник 4"/>
          <p:cNvSpPr/>
          <p:nvPr/>
        </p:nvSpPr>
        <p:spPr>
          <a:xfrm>
            <a:off x="27296" y="2698303"/>
            <a:ext cx="9143999" cy="2777683"/>
          </a:xfrm>
          <a:prstGeom prst="rect">
            <a:avLst/>
          </a:prstGeom>
        </p:spPr>
        <p:txBody>
          <a:bodyPr wrap="square">
            <a:spAutoFit/>
          </a:bodyPr>
          <a:lstStyle/>
          <a:p>
            <a:pPr marL="285750" indent="-285750">
              <a:spcBef>
                <a:spcPts val="1200"/>
              </a:spcBef>
              <a:spcAft>
                <a:spcPts val="300"/>
              </a:spcAft>
              <a:buFont typeface="Arial" panose="020B0604020202020204" pitchFamily="34" charset="0"/>
              <a:buChar char="•"/>
            </a:pPr>
            <a:r>
              <a:rPr lang="ru-RU" sz="1400" b="1" dirty="0">
                <a:solidFill>
                  <a:srgbClr val="222222"/>
                </a:solidFill>
                <a:latin typeface="Times New Roman" pitchFamily="18" charset="0"/>
                <a:ea typeface="Times New Roman"/>
                <a:cs typeface="Times New Roman" pitchFamily="18" charset="0"/>
              </a:rPr>
              <a:t>«Лучшее произведение в прозе для детей в возрасте до 7 лет»</a:t>
            </a:r>
          </a:p>
          <a:p>
            <a:r>
              <a:rPr lang="ru-RU" sz="1400" dirty="0">
                <a:latin typeface="Times New Roman" panose="02020603050405020304" pitchFamily="18" charset="0"/>
                <a:cs typeface="Times New Roman" panose="02020603050405020304" pitchFamily="18" charset="0"/>
              </a:rPr>
              <a:t>Татьяна Коваль за книгу «Как лисёнок Веснушка кита выращивал».</a:t>
            </a:r>
            <a:endParaRPr lang="ru-RU" sz="1400" dirty="0">
              <a:latin typeface="Times New Roman" panose="02020603050405020304" pitchFamily="18" charset="0"/>
              <a:ea typeface="Calibri"/>
              <a:cs typeface="Times New Roman" pitchFamily="18" charset="0"/>
            </a:endParaRPr>
          </a:p>
          <a:p>
            <a:pPr marL="285750" indent="-285750">
              <a:buFont typeface="Arial" panose="020B0604020202020204" pitchFamily="34" charset="0"/>
              <a:buChar char="•"/>
            </a:pPr>
            <a:r>
              <a:rPr lang="ru-RU" sz="1400" b="1" dirty="0">
                <a:solidFill>
                  <a:srgbClr val="222222"/>
                </a:solidFill>
                <a:latin typeface="Times New Roman" pitchFamily="18" charset="0"/>
                <a:ea typeface="Times New Roman"/>
                <a:cs typeface="Times New Roman" pitchFamily="18" charset="0"/>
              </a:rPr>
              <a:t>«Лучшее произведение в прозе для детей в возрасте от 8 до 12 лет»</a:t>
            </a:r>
          </a:p>
          <a:p>
            <a:r>
              <a:rPr lang="ru-RU" sz="1400" dirty="0">
                <a:latin typeface="Times New Roman" panose="02020603050405020304" pitchFamily="18" charset="0"/>
                <a:cs typeface="Times New Roman" panose="02020603050405020304" pitchFamily="18" charset="0"/>
              </a:rPr>
              <a:t>  Ольга Стефанова и Александр Жуков </a:t>
            </a:r>
            <a:r>
              <a:rPr lang="ru-RU" sz="1400" dirty="0">
                <a:solidFill>
                  <a:srgbClr val="2D3030"/>
                </a:solidFill>
                <a:latin typeface="Times New Roman" panose="02020603050405020304" pitchFamily="18" charset="0"/>
                <a:cs typeface="Times New Roman" panose="02020603050405020304" pitchFamily="18" charset="0"/>
              </a:rPr>
              <a:t>«Антарктида. Станция Восток. Самое холодное место на земле»</a:t>
            </a:r>
            <a:endParaRPr lang="ru-RU" sz="1400" dirty="0">
              <a:latin typeface="Times New Roman" panose="02020603050405020304" pitchFamily="18" charset="0"/>
              <a:ea typeface="Calibri"/>
              <a:cs typeface="Times New Roman" pitchFamily="18" charset="0"/>
            </a:endParaRPr>
          </a:p>
          <a:p>
            <a:pPr marL="285750" indent="-285750">
              <a:buFont typeface="Arial" panose="020B0604020202020204" pitchFamily="34" charset="0"/>
              <a:buChar char="•"/>
            </a:pPr>
            <a:r>
              <a:rPr lang="ru-RU" sz="1400" b="1" dirty="0">
                <a:solidFill>
                  <a:srgbClr val="222222"/>
                </a:solidFill>
                <a:latin typeface="Times New Roman" pitchFamily="18" charset="0"/>
                <a:ea typeface="Times New Roman"/>
                <a:cs typeface="Times New Roman" pitchFamily="18" charset="0"/>
              </a:rPr>
              <a:t>«Лучший поэтический сборник для детей в возрасте до 7 лет»</a:t>
            </a:r>
          </a:p>
          <a:p>
            <a:r>
              <a:rPr lang="ru-RU" sz="1400" dirty="0">
                <a:solidFill>
                  <a:srgbClr val="2D3030"/>
                </a:solidFill>
                <a:latin typeface="Times New Roman" panose="02020603050405020304" pitchFamily="18" charset="0"/>
                <a:cs typeface="Times New Roman" panose="02020603050405020304" pitchFamily="18" charset="0"/>
              </a:rPr>
              <a:t>   Ирина Лейк «Капибара Тамара».</a:t>
            </a:r>
          </a:p>
          <a:p>
            <a:pPr marL="285750" indent="-285750">
              <a:buFont typeface="Arial" panose="020B0604020202020204" pitchFamily="34" charset="0"/>
              <a:buChar char="•"/>
            </a:pPr>
            <a:r>
              <a:rPr lang="ru-RU" sz="1400" b="1" dirty="0">
                <a:solidFill>
                  <a:srgbClr val="2D3030"/>
                </a:solidFill>
                <a:latin typeface="IBM Plex Sans"/>
                <a:ea typeface="Times New Roman"/>
                <a:cs typeface="Times New Roman" pitchFamily="18" charset="0"/>
              </a:rPr>
              <a:t> </a:t>
            </a:r>
            <a:r>
              <a:rPr lang="ru-RU" sz="1400" b="1" dirty="0">
                <a:solidFill>
                  <a:srgbClr val="222222"/>
                </a:solidFill>
                <a:latin typeface="Times New Roman" pitchFamily="18" charset="0"/>
                <a:ea typeface="Times New Roman"/>
                <a:cs typeface="Times New Roman" pitchFamily="18" charset="0"/>
              </a:rPr>
              <a:t>«Лучший поэтический сборник для детей в возрасте от 8 до 12 лет»</a:t>
            </a:r>
          </a:p>
          <a:p>
            <a:r>
              <a:rPr lang="ru-RU" sz="1400" dirty="0">
                <a:solidFill>
                  <a:srgbClr val="2D3030"/>
                </a:solidFill>
                <a:latin typeface="Times New Roman" panose="02020603050405020304" pitchFamily="18" charset="0"/>
                <a:cs typeface="Times New Roman" panose="02020603050405020304" pitchFamily="18" charset="0"/>
              </a:rPr>
              <a:t>   Алла Мироненко (Лихачёва) «Если мамы дома нет».</a:t>
            </a:r>
          </a:p>
          <a:p>
            <a:pPr marL="285750" indent="-285750">
              <a:buFont typeface="Arial" panose="020B0604020202020204" pitchFamily="34" charset="0"/>
              <a:buChar char="•"/>
            </a:pPr>
            <a:r>
              <a:rPr lang="ru-RU" sz="1400" b="1" dirty="0">
                <a:solidFill>
                  <a:srgbClr val="222222"/>
                </a:solidFill>
                <a:latin typeface="Times New Roman" pitchFamily="18" charset="0"/>
                <a:ea typeface="Times New Roman"/>
                <a:cs typeface="Times New Roman" pitchFamily="18" charset="0"/>
              </a:rPr>
              <a:t>«Лучший перевод на русский язык произведения для детей в возрасте до 7 лет»</a:t>
            </a:r>
          </a:p>
          <a:p>
            <a:r>
              <a:rPr lang="ru-RU" sz="1400" dirty="0">
                <a:solidFill>
                  <a:srgbClr val="2D3030"/>
                </a:solidFill>
                <a:latin typeface="Times New Roman" panose="02020603050405020304" pitchFamily="18" charset="0"/>
                <a:cs typeface="Times New Roman" panose="02020603050405020304" pitchFamily="18" charset="0"/>
              </a:rPr>
              <a:t>Сергей Богдасаров за перевод книги Бена Миллера «Дневник большого и страшного серого Волка».</a:t>
            </a:r>
            <a:endParaRPr lang="ru-RU" sz="1400" dirty="0">
              <a:latin typeface="Times New Roman" panose="02020603050405020304" pitchFamily="18" charset="0"/>
              <a:ea typeface="Calibri"/>
              <a:cs typeface="Times New Roman" pitchFamily="18" charset="0"/>
            </a:endParaRPr>
          </a:p>
          <a:p>
            <a:pPr marL="285750" indent="-285750">
              <a:buFont typeface="Arial" panose="020B0604020202020204" pitchFamily="34" charset="0"/>
              <a:buChar char="•"/>
            </a:pPr>
            <a:r>
              <a:rPr lang="ru-RU" sz="1400" b="1" dirty="0">
                <a:solidFill>
                  <a:srgbClr val="222222"/>
                </a:solidFill>
                <a:latin typeface="Times New Roman" pitchFamily="18" charset="0"/>
                <a:ea typeface="Times New Roman"/>
                <a:cs typeface="Times New Roman" pitchFamily="18" charset="0"/>
              </a:rPr>
              <a:t>«Лучший перевод на русский язык произведения для детей в возрасте от 8 до 12 лет»</a:t>
            </a:r>
          </a:p>
          <a:p>
            <a:r>
              <a:rPr lang="ru-RU" sz="1400" dirty="0">
                <a:solidFill>
                  <a:srgbClr val="2D3030"/>
                </a:solidFill>
                <a:latin typeface="Times New Roman" panose="02020603050405020304" pitchFamily="18" charset="0"/>
                <a:cs typeface="Times New Roman" panose="02020603050405020304" pitchFamily="18" charset="0"/>
              </a:rPr>
              <a:t>Наталья Николаева за перевод книги Давиде Морозинотто «Леонардо да Винчи: гений на все времена».</a:t>
            </a:r>
            <a:endParaRPr lang="ru-RU" sz="1400" dirty="0">
              <a:latin typeface="Times New Roman" panose="02020603050405020304" pitchFamily="18" charset="0"/>
              <a:ea typeface="Calibri"/>
              <a:cs typeface="Times New Roman" panose="02020603050405020304" pitchFamily="18"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36" y="1006843"/>
            <a:ext cx="1955634" cy="1242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939457" y="2359749"/>
            <a:ext cx="2900859" cy="338554"/>
          </a:xfrm>
          <a:prstGeom prst="rect">
            <a:avLst/>
          </a:prstGeom>
        </p:spPr>
        <p:txBody>
          <a:bodyPr wrap="none">
            <a:spAutoFit/>
          </a:bodyPr>
          <a:lstStyle/>
          <a:p>
            <a:r>
              <a:rPr lang="ru-RU" sz="1600" b="1" dirty="0">
                <a:solidFill>
                  <a:schemeClr val="accent2">
                    <a:lumMod val="50000"/>
                  </a:schemeClr>
                </a:solidFill>
                <a:latin typeface="Times New Roman" pitchFamily="18" charset="0"/>
                <a:cs typeface="Times New Roman" pitchFamily="18" charset="0"/>
              </a:rPr>
              <a:t>Победители сезона 2024–2025</a:t>
            </a:r>
          </a:p>
        </p:txBody>
      </p:sp>
      <p:sp>
        <p:nvSpPr>
          <p:cNvPr id="7" name="Прямоугольник 6"/>
          <p:cNvSpPr/>
          <p:nvPr/>
        </p:nvSpPr>
        <p:spPr>
          <a:xfrm>
            <a:off x="1731700" y="1137081"/>
            <a:ext cx="7304796" cy="1231106"/>
          </a:xfrm>
          <a:prstGeom prst="rect">
            <a:avLst/>
          </a:prstGeom>
        </p:spPr>
        <p:txBody>
          <a:bodyPr wrap="square">
            <a:spAutoFit/>
          </a:bodyPr>
          <a:lstStyle/>
          <a:p>
            <a:pPr algn="just"/>
            <a:r>
              <a:rPr lang="ru-RU" sz="1400" dirty="0">
                <a:latin typeface="Times New Roman" pitchFamily="18" charset="0"/>
                <a:cs typeface="Times New Roman" pitchFamily="18" charset="0"/>
              </a:rPr>
              <a:t>В 2020 году в Москве учреждена премия Правительства Москвы имени Корнея Чуковского в области детской литературы, направленная на поддержку детских писателей. Соответствующее постановление подписал Сергей Собянин. Организатор Конкурса на соискание премий – Департамент культуры города Москвы.</a:t>
            </a:r>
            <a:r>
              <a:rPr lang="ru-RU" dirty="0"/>
              <a:t> </a:t>
            </a:r>
            <a:r>
              <a:rPr lang="ru-RU" sz="1400" dirty="0">
                <a:latin typeface="Times New Roman" panose="02020603050405020304" pitchFamily="18" charset="0"/>
                <a:cs typeface="Times New Roman" panose="02020603050405020304" pitchFamily="18" charset="0"/>
              </a:rPr>
              <a:t>7 ноября в Московском Доме Книги были названы победители премии имени Чуковского литературного сезона 2025 года.</a:t>
            </a:r>
          </a:p>
        </p:txBody>
      </p:sp>
      <p:sp>
        <p:nvSpPr>
          <p:cNvPr id="2" name="Прямоугольник 1"/>
          <p:cNvSpPr/>
          <p:nvPr/>
        </p:nvSpPr>
        <p:spPr>
          <a:xfrm>
            <a:off x="2796270" y="683647"/>
            <a:ext cx="3902030" cy="677108"/>
          </a:xfrm>
          <a:prstGeom prst="rect">
            <a:avLst/>
          </a:prstGeom>
        </p:spPr>
        <p:txBody>
          <a:bodyPr wrap="none">
            <a:spAutoFit/>
          </a:bodyPr>
          <a:lstStyle/>
          <a:p>
            <a:r>
              <a:rPr lang="en-US" sz="2000" dirty="0">
                <a:hlinkClick r:id="rId3"/>
              </a:rPr>
              <a:t>https://</a:t>
            </a:r>
            <a:r>
              <a:rPr lang="ru-RU" sz="2000" dirty="0" err="1">
                <a:hlinkClick r:id="rId3"/>
              </a:rPr>
              <a:t>премиячуковского.рф</a:t>
            </a:r>
            <a:r>
              <a:rPr lang="ru-RU" sz="2000" dirty="0">
                <a:hlinkClick r:id="rId3"/>
              </a:rPr>
              <a:t>/</a:t>
            </a:r>
            <a:endParaRPr lang="ru-RU" sz="2000" dirty="0"/>
          </a:p>
          <a:p>
            <a:endParaRPr lang="ru-RU" dirty="0"/>
          </a:p>
        </p:txBody>
      </p:sp>
      <p:pic>
        <p:nvPicPr>
          <p:cNvPr id="3" name="Рисунок 2">
            <a:extLst>
              <a:ext uri="{FF2B5EF4-FFF2-40B4-BE49-F238E27FC236}">
                <a16:creationId xmlns:a16="http://schemas.microsoft.com/office/drawing/2014/main" id="{13D679C4-ADF0-499A-B07D-92CC21A1F642}"/>
              </a:ext>
            </a:extLst>
          </p:cNvPr>
          <p:cNvPicPr>
            <a:picLocks noChangeAspect="1"/>
          </p:cNvPicPr>
          <p:nvPr/>
        </p:nvPicPr>
        <p:blipFill>
          <a:blip r:embed="rId4"/>
          <a:stretch>
            <a:fillRect/>
          </a:stretch>
        </p:blipFill>
        <p:spPr>
          <a:xfrm>
            <a:off x="655311" y="5407267"/>
            <a:ext cx="1024213" cy="136603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4" name="Рисунок 13">
            <a:extLst>
              <a:ext uri="{FF2B5EF4-FFF2-40B4-BE49-F238E27FC236}">
                <a16:creationId xmlns:a16="http://schemas.microsoft.com/office/drawing/2014/main" id="{D8B1C3E1-9E8C-4EB5-A658-6DA23CC2380E}"/>
              </a:ext>
            </a:extLst>
          </p:cNvPr>
          <p:cNvPicPr>
            <a:picLocks noChangeAspect="1"/>
          </p:cNvPicPr>
          <p:nvPr/>
        </p:nvPicPr>
        <p:blipFill>
          <a:blip r:embed="rId5"/>
          <a:stretch>
            <a:fillRect/>
          </a:stretch>
        </p:blipFill>
        <p:spPr>
          <a:xfrm>
            <a:off x="1843527" y="5412111"/>
            <a:ext cx="1024213" cy="132278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5" name="Рисунок 14">
            <a:extLst>
              <a:ext uri="{FF2B5EF4-FFF2-40B4-BE49-F238E27FC236}">
                <a16:creationId xmlns:a16="http://schemas.microsoft.com/office/drawing/2014/main" id="{9B5B0DAC-3E8B-43CA-86E3-10D00408DA6D}"/>
              </a:ext>
            </a:extLst>
          </p:cNvPr>
          <p:cNvPicPr>
            <a:picLocks noChangeAspect="1"/>
          </p:cNvPicPr>
          <p:nvPr/>
        </p:nvPicPr>
        <p:blipFill>
          <a:blip r:embed="rId6"/>
          <a:stretch>
            <a:fillRect/>
          </a:stretch>
        </p:blipFill>
        <p:spPr>
          <a:xfrm>
            <a:off x="3047762" y="5515341"/>
            <a:ext cx="1230374" cy="114988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6" name="Рисунок 15">
            <a:extLst>
              <a:ext uri="{FF2B5EF4-FFF2-40B4-BE49-F238E27FC236}">
                <a16:creationId xmlns:a16="http://schemas.microsoft.com/office/drawing/2014/main" id="{70672DCC-5301-43E8-8752-E9279A7A1A1D}"/>
              </a:ext>
            </a:extLst>
          </p:cNvPr>
          <p:cNvPicPr>
            <a:picLocks noChangeAspect="1"/>
          </p:cNvPicPr>
          <p:nvPr/>
        </p:nvPicPr>
        <p:blipFill>
          <a:blip r:embed="rId7"/>
          <a:stretch>
            <a:fillRect/>
          </a:stretch>
        </p:blipFill>
        <p:spPr>
          <a:xfrm>
            <a:off x="4465054" y="5420192"/>
            <a:ext cx="1073372" cy="133614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7" name="Рисунок 16">
            <a:extLst>
              <a:ext uri="{FF2B5EF4-FFF2-40B4-BE49-F238E27FC236}">
                <a16:creationId xmlns:a16="http://schemas.microsoft.com/office/drawing/2014/main" id="{54354924-098E-4FE1-B6E1-E2E74F9828C1}"/>
              </a:ext>
            </a:extLst>
          </p:cNvPr>
          <p:cNvPicPr>
            <a:picLocks noChangeAspect="1"/>
          </p:cNvPicPr>
          <p:nvPr/>
        </p:nvPicPr>
        <p:blipFill>
          <a:blip r:embed="rId8"/>
          <a:stretch>
            <a:fillRect/>
          </a:stretch>
        </p:blipFill>
        <p:spPr>
          <a:xfrm>
            <a:off x="5713285" y="5420192"/>
            <a:ext cx="961344" cy="131470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8" name="Рисунок 17">
            <a:extLst>
              <a:ext uri="{FF2B5EF4-FFF2-40B4-BE49-F238E27FC236}">
                <a16:creationId xmlns:a16="http://schemas.microsoft.com/office/drawing/2014/main" id="{77ED6B95-AA93-40EC-BF35-5AE0DEB978FA}"/>
              </a:ext>
            </a:extLst>
          </p:cNvPr>
          <p:cNvPicPr>
            <a:picLocks noChangeAspect="1"/>
          </p:cNvPicPr>
          <p:nvPr/>
        </p:nvPicPr>
        <p:blipFill>
          <a:blip r:embed="rId9"/>
          <a:stretch>
            <a:fillRect/>
          </a:stretch>
        </p:blipFill>
        <p:spPr>
          <a:xfrm>
            <a:off x="6884260" y="5433556"/>
            <a:ext cx="1024213" cy="132768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3331599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E01E343-CB61-4835-A39C-3274344135C5}"/>
              </a:ext>
            </a:extLst>
          </p:cNvPr>
          <p:cNvSpPr>
            <a:spLocks noGrp="1"/>
          </p:cNvSpPr>
          <p:nvPr>
            <p:ph type="title"/>
          </p:nvPr>
        </p:nvSpPr>
        <p:spPr>
          <a:xfrm>
            <a:off x="914400" y="0"/>
            <a:ext cx="8229600" cy="1143000"/>
          </a:xfrm>
        </p:spPr>
        <p:txBody>
          <a:bodyPr>
            <a:normAutofit/>
          </a:bodyPr>
          <a:lstStyle/>
          <a:p>
            <a:pPr lvl="0">
              <a:spcBef>
                <a:spcPts val="0"/>
              </a:spcBef>
            </a:pPr>
            <a:r>
              <a:rPr lang="ru-RU" sz="2400" dirty="0">
                <a:solidFill>
                  <a:schemeClr val="accent2">
                    <a:lumMod val="50000"/>
                  </a:schemeClr>
                </a:solidFill>
                <a:latin typeface="Constantia" pitchFamily="18" charset="0"/>
                <a:ea typeface="+mn-ea"/>
                <a:cs typeface="+mn-cs"/>
              </a:rPr>
              <a:t>Премия Правительства Москвы имени </a:t>
            </a:r>
            <a:br>
              <a:rPr lang="ru-RU" sz="2400" dirty="0">
                <a:solidFill>
                  <a:schemeClr val="accent2">
                    <a:lumMod val="50000"/>
                  </a:schemeClr>
                </a:solidFill>
                <a:latin typeface="Constantia" pitchFamily="18" charset="0"/>
                <a:ea typeface="+mn-ea"/>
                <a:cs typeface="+mn-cs"/>
              </a:rPr>
            </a:br>
            <a:r>
              <a:rPr lang="ru-RU" sz="2400" dirty="0">
                <a:solidFill>
                  <a:schemeClr val="accent2">
                    <a:lumMod val="50000"/>
                  </a:schemeClr>
                </a:solidFill>
                <a:latin typeface="Constantia" pitchFamily="18" charset="0"/>
                <a:ea typeface="+mn-ea"/>
                <a:cs typeface="+mn-cs"/>
              </a:rPr>
              <a:t>Корнея Чуковского в области детской литературы</a:t>
            </a:r>
            <a:endParaRPr lang="ru-RU" sz="2400" dirty="0">
              <a:solidFill>
                <a:schemeClr val="accent2">
                  <a:lumMod val="50000"/>
                </a:schemeClr>
              </a:solidFill>
            </a:endParaRPr>
          </a:p>
        </p:txBody>
      </p:sp>
      <p:sp>
        <p:nvSpPr>
          <p:cNvPr id="5" name="Прямоугольник 4">
            <a:extLst>
              <a:ext uri="{FF2B5EF4-FFF2-40B4-BE49-F238E27FC236}">
                <a16:creationId xmlns:a16="http://schemas.microsoft.com/office/drawing/2014/main" id="{63955201-48CF-4318-8860-9A0316E9B220}"/>
              </a:ext>
            </a:extLst>
          </p:cNvPr>
          <p:cNvSpPr/>
          <p:nvPr/>
        </p:nvSpPr>
        <p:spPr>
          <a:xfrm>
            <a:off x="467544" y="2163788"/>
            <a:ext cx="3779912" cy="1323439"/>
          </a:xfrm>
          <a:prstGeom prst="rect">
            <a:avLst/>
          </a:prstGeom>
        </p:spPr>
        <p:txBody>
          <a:bodyPr wrap="square">
            <a:spAutoFit/>
          </a:bodyPr>
          <a:lstStyle/>
          <a:p>
            <a:pPr lvl="0" algn="ctr"/>
            <a:r>
              <a:rPr lang="ru-RU" sz="1600" dirty="0">
                <a:solidFill>
                  <a:srgbClr val="2D3030"/>
                </a:solidFill>
                <a:latin typeface="Times New Roman" panose="02020603050405020304" pitchFamily="18" charset="0"/>
                <a:cs typeface="Times New Roman" panose="02020603050405020304" pitchFamily="18" charset="0"/>
              </a:rPr>
              <a:t>В номинации </a:t>
            </a:r>
            <a:r>
              <a:rPr lang="ru-RU" sz="1600" b="1" dirty="0">
                <a:solidFill>
                  <a:srgbClr val="2D3030"/>
                </a:solidFill>
                <a:latin typeface="Times New Roman" panose="02020603050405020304" pitchFamily="18" charset="0"/>
                <a:cs typeface="Times New Roman" panose="02020603050405020304" pitchFamily="18" charset="0"/>
              </a:rPr>
              <a:t>«Лучшее произведение для детей по мнению читателей»</a:t>
            </a:r>
            <a:r>
              <a:rPr lang="ru-RU" sz="1600" dirty="0">
                <a:solidFill>
                  <a:srgbClr val="2D3030"/>
                </a:solidFill>
                <a:latin typeface="Times New Roman" panose="02020603050405020304" pitchFamily="18" charset="0"/>
                <a:cs typeface="Times New Roman" panose="02020603050405020304" pitchFamily="18" charset="0"/>
              </a:rPr>
              <a:t> победителем стала книга «Азбука Победы» Александра </a:t>
            </a:r>
            <a:r>
              <a:rPr lang="ru-RU" sz="1600" dirty="0" err="1">
                <a:solidFill>
                  <a:srgbClr val="2D3030"/>
                </a:solidFill>
                <a:latin typeface="Times New Roman" panose="02020603050405020304" pitchFamily="18" charset="0"/>
                <a:cs typeface="Times New Roman" panose="02020603050405020304" pitchFamily="18" charset="0"/>
              </a:rPr>
              <a:t>Кофмана</a:t>
            </a:r>
            <a:r>
              <a:rPr lang="ru-RU" sz="1600" dirty="0">
                <a:solidFill>
                  <a:srgbClr val="2D3030"/>
                </a:solidFill>
                <a:latin typeface="Times New Roman" panose="02020603050405020304" pitchFamily="18" charset="0"/>
                <a:cs typeface="Times New Roman" panose="02020603050405020304" pitchFamily="18" charset="0"/>
              </a:rPr>
              <a:t>, Сергея и Марии Волковых.</a:t>
            </a:r>
            <a:endParaRPr lang="ru-RU" sz="1600" dirty="0">
              <a:solidFill>
                <a:prstClr val="black"/>
              </a:solidFill>
              <a:latin typeface="Times New Roman" panose="02020603050405020304" pitchFamily="18" charset="0"/>
              <a:ea typeface="Calibri"/>
              <a:cs typeface="Times New Roman" panose="02020603050405020304" pitchFamily="18" charset="0"/>
            </a:endParaRPr>
          </a:p>
        </p:txBody>
      </p:sp>
      <p:pic>
        <p:nvPicPr>
          <p:cNvPr id="6" name="Рисунок 5">
            <a:extLst>
              <a:ext uri="{FF2B5EF4-FFF2-40B4-BE49-F238E27FC236}">
                <a16:creationId xmlns:a16="http://schemas.microsoft.com/office/drawing/2014/main" id="{D40B0BB2-F514-4636-8DE0-CD26BE2979D1}"/>
              </a:ext>
            </a:extLst>
          </p:cNvPr>
          <p:cNvPicPr>
            <a:picLocks noChangeAspect="1"/>
          </p:cNvPicPr>
          <p:nvPr/>
        </p:nvPicPr>
        <p:blipFill>
          <a:blip r:embed="rId2"/>
          <a:stretch>
            <a:fillRect/>
          </a:stretch>
        </p:blipFill>
        <p:spPr>
          <a:xfrm>
            <a:off x="-67848" y="836712"/>
            <a:ext cx="1950889" cy="1243692"/>
          </a:xfrm>
          <a:prstGeom prst="rect">
            <a:avLst/>
          </a:prstGeom>
        </p:spPr>
      </p:pic>
      <p:pic>
        <p:nvPicPr>
          <p:cNvPr id="3" name="Рисунок 2">
            <a:extLst>
              <a:ext uri="{FF2B5EF4-FFF2-40B4-BE49-F238E27FC236}">
                <a16:creationId xmlns:a16="http://schemas.microsoft.com/office/drawing/2014/main" id="{63EFE5C0-88C0-4EBB-830D-AF1AA0A1FA0D}"/>
              </a:ext>
            </a:extLst>
          </p:cNvPr>
          <p:cNvPicPr>
            <a:picLocks noChangeAspect="1"/>
          </p:cNvPicPr>
          <p:nvPr/>
        </p:nvPicPr>
        <p:blipFill>
          <a:blip r:embed="rId3"/>
          <a:stretch>
            <a:fillRect/>
          </a:stretch>
        </p:blipFill>
        <p:spPr>
          <a:xfrm>
            <a:off x="4538983" y="894939"/>
            <a:ext cx="1949075" cy="259228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8" name="Прямоугольник 7">
            <a:extLst>
              <a:ext uri="{FF2B5EF4-FFF2-40B4-BE49-F238E27FC236}">
                <a16:creationId xmlns:a16="http://schemas.microsoft.com/office/drawing/2014/main" id="{03EFF2AF-E4BB-45E9-AD34-0B6133C0BF73}"/>
              </a:ext>
            </a:extLst>
          </p:cNvPr>
          <p:cNvSpPr/>
          <p:nvPr/>
        </p:nvSpPr>
        <p:spPr>
          <a:xfrm>
            <a:off x="88466" y="3685456"/>
            <a:ext cx="6696036" cy="3046988"/>
          </a:xfrm>
          <a:prstGeom prst="rect">
            <a:avLst/>
          </a:prstGeom>
        </p:spPr>
        <p:txBody>
          <a:bodyPr wrap="square">
            <a:spAutoFit/>
          </a:bodyPr>
          <a:lstStyle/>
          <a:p>
            <a:pPr algn="just"/>
            <a:r>
              <a:rPr lang="ru-RU" sz="1600" dirty="0">
                <a:solidFill>
                  <a:srgbClr val="000000"/>
                </a:solidFill>
                <a:latin typeface="Times New Roman" panose="02020603050405020304" pitchFamily="18" charset="0"/>
                <a:cs typeface="Times New Roman" panose="02020603050405020304" pitchFamily="18" charset="0"/>
              </a:rPr>
              <a:t>«Азбука Победы» — это история нашей Великой Победы, которая передана с помощью прекрасных стихов и ярких иллюстраций. По сути, это интерактивное литературное путешествие во времена Великой Отечественной длиной в 1418 дней. И в этом путешествии от А до Я есть все: подвиг, героизм, битвы и сражения, победы. Но главное, через каждую строчку проступает свидетельство народа», — подчеркнул генеральный директор Музея Победы Александр Школьник.</a:t>
            </a:r>
          </a:p>
          <a:p>
            <a:pPr algn="just"/>
            <a:r>
              <a:rPr lang="ru-RU" sz="1600" dirty="0">
                <a:solidFill>
                  <a:srgbClr val="000000"/>
                </a:solidFill>
                <a:latin typeface="Times New Roman" panose="02020603050405020304" pitchFamily="18" charset="0"/>
                <a:cs typeface="Times New Roman" panose="02020603050405020304" pitchFamily="18" charset="0"/>
              </a:rPr>
              <a:t>Книга сочетает в себе поэзию, художественные иллюстрации и технологии дополненной реальности. Если навести камеру смартфона на страницы, перед читателем откроются архивные кадры военных лет, а известные музыканты, писатели, общественные деятели и политики прочтут стихи о подвиге советского народа.</a:t>
            </a:r>
          </a:p>
        </p:txBody>
      </p:sp>
      <p:sp>
        <p:nvSpPr>
          <p:cNvPr id="9" name="Прямоугольник 8">
            <a:extLst>
              <a:ext uri="{FF2B5EF4-FFF2-40B4-BE49-F238E27FC236}">
                <a16:creationId xmlns:a16="http://schemas.microsoft.com/office/drawing/2014/main" id="{ED52BCEF-179C-4387-948F-3989014BD3C6}"/>
              </a:ext>
            </a:extLst>
          </p:cNvPr>
          <p:cNvSpPr/>
          <p:nvPr/>
        </p:nvSpPr>
        <p:spPr>
          <a:xfrm>
            <a:off x="6731532" y="1423298"/>
            <a:ext cx="2376972" cy="3785652"/>
          </a:xfrm>
          <a:prstGeom prst="rect">
            <a:avLst/>
          </a:prstGeom>
        </p:spPr>
        <p:txBody>
          <a:bodyPr wrap="square">
            <a:spAutoFit/>
          </a:bodyPr>
          <a:lstStyle/>
          <a:p>
            <a:pPr algn="ctr"/>
            <a:r>
              <a:rPr lang="ru-RU" sz="1600" i="1" dirty="0">
                <a:latin typeface="Times New Roman" panose="02020603050405020304" pitchFamily="18" charset="0"/>
                <a:cs typeface="Times New Roman" panose="02020603050405020304" pitchFamily="18" charset="0"/>
              </a:rPr>
              <a:t>«Мы очень долго работали над книгой. Книга создана и для школьников, и для взрослых. «Азбука Победы» — это дань памяти и уважения всем защитникам Родины и их бессмертному подвигу», — отметил автор идеи, руководитель проекта, председатель Общественной палаты ДНР Александр </a:t>
            </a:r>
            <a:r>
              <a:rPr lang="ru-RU" sz="1600" i="1" dirty="0" err="1">
                <a:latin typeface="Times New Roman" panose="02020603050405020304" pitchFamily="18" charset="0"/>
                <a:cs typeface="Times New Roman" panose="02020603050405020304" pitchFamily="18" charset="0"/>
              </a:rPr>
              <a:t>Кофман</a:t>
            </a:r>
            <a:r>
              <a:rPr lang="ru-RU" sz="1600"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913560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771"/>
          <a:stretch/>
        </p:blipFill>
        <p:spPr bwMode="auto">
          <a:xfrm>
            <a:off x="323528" y="44625"/>
            <a:ext cx="8064896" cy="1691514"/>
          </a:xfrm>
          <a:prstGeom prst="rect">
            <a:avLst/>
          </a:prstGeom>
          <a:ln>
            <a:noFill/>
          </a:ln>
          <a:effectLst>
            <a:outerShdw blurRad="149987" dist="250190" dir="8460000" algn="ctr">
              <a:srgbClr val="000000">
                <a:alpha val="28000"/>
              </a:srgbClr>
            </a:outerShdw>
            <a:softEdge rad="112500"/>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112" y="1785358"/>
            <a:ext cx="1135955" cy="161978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0022" y="1785358"/>
            <a:ext cx="1217512" cy="164364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1797620" y="1345098"/>
            <a:ext cx="3289683" cy="677108"/>
          </a:xfrm>
          <a:prstGeom prst="rect">
            <a:avLst/>
          </a:prstGeom>
        </p:spPr>
        <p:txBody>
          <a:bodyPr wrap="none">
            <a:spAutoFit/>
          </a:bodyPr>
          <a:lstStyle/>
          <a:p>
            <a:r>
              <a:rPr lang="ru-RU" sz="2000" dirty="0">
                <a:solidFill>
                  <a:schemeClr val="accent2">
                    <a:lumMod val="50000"/>
                  </a:schemeClr>
                </a:solidFill>
                <a:latin typeface="Times New Roman" pitchFamily="18" charset="0"/>
                <a:cs typeface="Times New Roman" pitchFamily="18" charset="0"/>
              </a:rPr>
              <a:t>Сайт премии </a:t>
            </a:r>
            <a:r>
              <a:rPr lang="en-US" sz="1400" dirty="0">
                <a:hlinkClick r:id="rId5"/>
              </a:rPr>
              <a:t>http://lit-parus.ru</a:t>
            </a:r>
            <a:r>
              <a:rPr lang="en-US" dirty="0">
                <a:hlinkClick r:id="rId5"/>
              </a:rPr>
              <a:t>/</a:t>
            </a:r>
            <a:endParaRPr lang="ru-RU" dirty="0"/>
          </a:p>
          <a:p>
            <a:endParaRPr lang="ru-RU" dirty="0"/>
          </a:p>
        </p:txBody>
      </p:sp>
      <p:sp>
        <p:nvSpPr>
          <p:cNvPr id="6" name="Прямоугольник 5"/>
          <p:cNvSpPr/>
          <p:nvPr/>
        </p:nvSpPr>
        <p:spPr>
          <a:xfrm>
            <a:off x="3246457" y="1814822"/>
            <a:ext cx="6028959" cy="5201424"/>
          </a:xfrm>
          <a:prstGeom prst="rect">
            <a:avLst/>
          </a:prstGeom>
        </p:spPr>
        <p:txBody>
          <a:bodyPr wrap="square">
            <a:spAutoFit/>
          </a:bodyPr>
          <a:lstStyle/>
          <a:p>
            <a:r>
              <a:rPr lang="ru-RU" sz="1600" dirty="0">
                <a:latin typeface="Times New Roman" panose="02020603050405020304" pitchFamily="18" charset="0"/>
                <a:cs typeface="Times New Roman" panose="02020603050405020304" pitchFamily="18" charset="0"/>
              </a:rPr>
              <a:t>В сезоне 2025 года было представлено 183 произведения от 186 авторов из России, Белоруссии, Армении, Чили и ряда других стран.</a:t>
            </a:r>
          </a:p>
          <a:p>
            <a:r>
              <a:rPr lang="ru-RU" sz="1600" dirty="0">
                <a:latin typeface="Times New Roman" panose="02020603050405020304" pitchFamily="18" charset="0"/>
                <a:cs typeface="Times New Roman" panose="02020603050405020304" pitchFamily="18" charset="0"/>
              </a:rPr>
              <a:t>В финал вышло 8 писателей из России.</a:t>
            </a:r>
          </a:p>
          <a:p>
            <a:r>
              <a:rPr lang="ru-RU" sz="1600" dirty="0">
                <a:latin typeface="Times New Roman" panose="02020603050405020304" pitchFamily="18" charset="0"/>
                <a:cs typeface="Times New Roman" panose="02020603050405020304" pitchFamily="18" charset="0"/>
              </a:rPr>
              <a:t>14 октября в Свердловской областной библиотеке для детей и молодежи были объявлены лауреаты Премии.</a:t>
            </a:r>
          </a:p>
          <a:p>
            <a:endParaRPr lang="ru-RU" sz="1400" dirty="0">
              <a:latin typeface="Times New Roman" panose="02020603050405020304" pitchFamily="18" charset="0"/>
              <a:cs typeface="Times New Roman" panose="02020603050405020304" pitchFamily="18" charset="0"/>
            </a:endParaRPr>
          </a:p>
          <a:p>
            <a:r>
              <a:rPr lang="ru-RU" sz="1600" b="1" dirty="0">
                <a:solidFill>
                  <a:schemeClr val="accent2">
                    <a:lumMod val="50000"/>
                  </a:schemeClr>
                </a:solidFill>
                <a:latin typeface="Times New Roman" panose="02020603050405020304" pitchFamily="18" charset="0"/>
                <a:cs typeface="Times New Roman" panose="02020603050405020304" pitchFamily="18" charset="0"/>
              </a:rPr>
              <a:t>Лауреаты 2025года</a:t>
            </a:r>
          </a:p>
          <a:p>
            <a:endParaRPr lang="ru-RU" sz="1600" b="1" dirty="0">
              <a:solidFill>
                <a:schemeClr val="accent2">
                  <a:lumMod val="50000"/>
                </a:schemeClr>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1600" b="1" dirty="0">
                <a:latin typeface="Times New Roman" panose="02020603050405020304" pitchFamily="18" charset="0"/>
                <a:cs typeface="Times New Roman" panose="02020603050405020304" pitchFamily="18" charset="0"/>
              </a:rPr>
              <a:t>Номинация «Выбор Командора»</a:t>
            </a:r>
            <a:r>
              <a:rPr lang="ru-RU" sz="1600" dirty="0">
                <a:latin typeface="Times New Roman" panose="02020603050405020304" pitchFamily="18" charset="0"/>
                <a:cs typeface="Times New Roman" panose="02020603050405020304" pitchFamily="18" charset="0"/>
              </a:rPr>
              <a:t> </a:t>
            </a:r>
          </a:p>
          <a:p>
            <a:r>
              <a:rPr lang="ru-RU" sz="1600" dirty="0">
                <a:solidFill>
                  <a:srgbClr val="2D3030"/>
                </a:solidFill>
                <a:latin typeface="Times New Roman" panose="02020603050405020304" pitchFamily="18" charset="0"/>
                <a:cs typeface="Times New Roman" panose="02020603050405020304" pitchFamily="18" charset="0"/>
              </a:rPr>
              <a:t>Ольга Семеновская (г. Москва) за произведение «Затерянные в лесу»</a:t>
            </a:r>
            <a:endParaRPr lang="ru-RU"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1600" b="1" dirty="0">
                <a:solidFill>
                  <a:prstClr val="black"/>
                </a:solidFill>
                <a:latin typeface="Times New Roman" panose="02020603050405020304" pitchFamily="18" charset="0"/>
                <a:cs typeface="Times New Roman" panose="02020603050405020304" pitchFamily="18" charset="0"/>
              </a:rPr>
              <a:t>Номинация  «Выбор Детского жюри»</a:t>
            </a:r>
            <a:endParaRPr lang="ru-RU" sz="1600" b="1"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Екатерина </a:t>
            </a:r>
            <a:r>
              <a:rPr lang="ru-RU" sz="1600" dirty="0" err="1">
                <a:latin typeface="Times New Roman" panose="02020603050405020304" pitchFamily="18" charset="0"/>
                <a:cs typeface="Times New Roman" panose="02020603050405020304" pitchFamily="18" charset="0"/>
              </a:rPr>
              <a:t>Шелеметьева</a:t>
            </a:r>
            <a:r>
              <a:rPr lang="ru-RU" sz="1600" dirty="0">
                <a:latin typeface="Times New Roman" panose="02020603050405020304" pitchFamily="18" charset="0"/>
                <a:cs typeface="Times New Roman" panose="02020603050405020304" pitchFamily="18" charset="0"/>
              </a:rPr>
              <a:t> (г. Санкт-Петербург) с произведением «Супер-нога Вари Семечкиной»</a:t>
            </a:r>
          </a:p>
          <a:p>
            <a:pPr marL="285750" indent="-285750">
              <a:buFont typeface="Arial" panose="020B0604020202020204" pitchFamily="34" charset="0"/>
              <a:buChar char="•"/>
            </a:pPr>
            <a:r>
              <a:rPr lang="ru-RU" sz="1600" b="1" dirty="0" err="1">
                <a:solidFill>
                  <a:prstClr val="black"/>
                </a:solidFill>
                <a:latin typeface="Times New Roman" panose="02020603050405020304" pitchFamily="18" charset="0"/>
                <a:cs typeface="Times New Roman" panose="02020603050405020304" pitchFamily="18" charset="0"/>
              </a:rPr>
              <a:t>Номинациия</a:t>
            </a:r>
            <a:r>
              <a:rPr lang="ru-RU" sz="1600" b="1" dirty="0">
                <a:solidFill>
                  <a:prstClr val="black"/>
                </a:solidFill>
                <a:latin typeface="Times New Roman" panose="02020603050405020304" pitchFamily="18" charset="0"/>
                <a:cs typeface="Times New Roman" panose="02020603050405020304" pitchFamily="18" charset="0"/>
              </a:rPr>
              <a:t>  «Выбор Литературного совета»</a:t>
            </a:r>
            <a:endParaRPr lang="ru-RU" sz="1600" b="1" dirty="0">
              <a:latin typeface="Times New Roman" panose="02020603050405020304" pitchFamily="18" charset="0"/>
              <a:cs typeface="Times New Roman" panose="02020603050405020304" pitchFamily="18" charset="0"/>
            </a:endParaRPr>
          </a:p>
          <a:p>
            <a:r>
              <a:rPr lang="ru-RU" sz="1600" dirty="0">
                <a:solidFill>
                  <a:srgbClr val="2D3030"/>
                </a:solidFill>
                <a:latin typeface="Times New Roman" panose="02020603050405020304" pitchFamily="18" charset="0"/>
                <a:cs typeface="Times New Roman" panose="02020603050405020304" pitchFamily="18" charset="0"/>
              </a:rPr>
              <a:t>Анна </a:t>
            </a:r>
            <a:r>
              <a:rPr lang="ru-RU" sz="1600" dirty="0" err="1">
                <a:solidFill>
                  <a:srgbClr val="2D3030"/>
                </a:solidFill>
                <a:latin typeface="Times New Roman" panose="02020603050405020304" pitchFamily="18" charset="0"/>
                <a:cs typeface="Times New Roman" panose="02020603050405020304" pitchFamily="18" charset="0"/>
              </a:rPr>
              <a:t>Музыкантова</a:t>
            </a:r>
            <a:r>
              <a:rPr lang="ru-RU" sz="1600" dirty="0">
                <a:solidFill>
                  <a:srgbClr val="2D3030"/>
                </a:solidFill>
                <a:latin typeface="Times New Roman" panose="02020603050405020304" pitchFamily="18" charset="0"/>
                <a:cs typeface="Times New Roman" panose="02020603050405020304" pitchFamily="18" charset="0"/>
              </a:rPr>
              <a:t> (г. Архангельск) за произведение «Наш семейный зоопарк»</a:t>
            </a:r>
            <a:endParaRPr lang="ru-RU" sz="1600" dirty="0">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r>
              <a:rPr lang="ru-RU" sz="1600" b="1" dirty="0">
                <a:solidFill>
                  <a:prstClr val="black"/>
                </a:solidFill>
                <a:latin typeface="Times New Roman" panose="02020603050405020304" pitchFamily="18" charset="0"/>
                <a:cs typeface="Times New Roman" panose="02020603050405020304" pitchFamily="18" charset="0"/>
              </a:rPr>
              <a:t>Номинация  «Выбор Профессионального жюри»</a:t>
            </a:r>
            <a:endParaRPr lang="ru-RU" sz="16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Максим Стрельцов (г. Краснодар) за произведение «Сын мой»</a:t>
            </a:r>
          </a:p>
          <a:p>
            <a:endParaRPr lang="ru-RU" sz="1400" dirty="0">
              <a:latin typeface="Times New Roman" panose="02020603050405020304" pitchFamily="18" charset="0"/>
              <a:cs typeface="Times New Roman" panose="02020603050405020304" pitchFamily="18" charset="0"/>
            </a:endParaRPr>
          </a:p>
        </p:txBody>
      </p:sp>
      <p:pic>
        <p:nvPicPr>
          <p:cNvPr id="2" name="Рисунок 1">
            <a:extLst>
              <a:ext uri="{FF2B5EF4-FFF2-40B4-BE49-F238E27FC236}">
                <a16:creationId xmlns:a16="http://schemas.microsoft.com/office/drawing/2014/main" id="{8A1D4A0A-9900-4EED-BBBD-303C9702AAE8}"/>
              </a:ext>
            </a:extLst>
          </p:cNvPr>
          <p:cNvPicPr>
            <a:picLocks noChangeAspect="1"/>
          </p:cNvPicPr>
          <p:nvPr/>
        </p:nvPicPr>
        <p:blipFill>
          <a:blip r:embed="rId6"/>
          <a:stretch>
            <a:fillRect/>
          </a:stretch>
        </p:blipFill>
        <p:spPr>
          <a:xfrm>
            <a:off x="146937" y="3615161"/>
            <a:ext cx="1135955" cy="121573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4" name="Рисунок 3">
            <a:extLst>
              <a:ext uri="{FF2B5EF4-FFF2-40B4-BE49-F238E27FC236}">
                <a16:creationId xmlns:a16="http://schemas.microsoft.com/office/drawing/2014/main" id="{E81CC8C5-DDE8-4A8E-8925-3C1DD8F778A8}"/>
              </a:ext>
            </a:extLst>
          </p:cNvPr>
          <p:cNvPicPr>
            <a:picLocks noChangeAspect="1"/>
          </p:cNvPicPr>
          <p:nvPr/>
        </p:nvPicPr>
        <p:blipFill rotWithShape="1">
          <a:blip r:embed="rId7"/>
          <a:srcRect l="3724" r="25533"/>
          <a:stretch/>
        </p:blipFill>
        <p:spPr>
          <a:xfrm>
            <a:off x="1582451" y="3615161"/>
            <a:ext cx="1290093" cy="121573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5" name="Рисунок 4">
            <a:extLst>
              <a:ext uri="{FF2B5EF4-FFF2-40B4-BE49-F238E27FC236}">
                <a16:creationId xmlns:a16="http://schemas.microsoft.com/office/drawing/2014/main" id="{8A212486-9AA4-4A3F-A829-1D279155A279}"/>
              </a:ext>
            </a:extLst>
          </p:cNvPr>
          <p:cNvPicPr>
            <a:picLocks noChangeAspect="1"/>
          </p:cNvPicPr>
          <p:nvPr/>
        </p:nvPicPr>
        <p:blipFill>
          <a:blip r:embed="rId8"/>
          <a:stretch>
            <a:fillRect/>
          </a:stretch>
        </p:blipFill>
        <p:spPr>
          <a:xfrm>
            <a:off x="171848" y="5059307"/>
            <a:ext cx="1094982" cy="149741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7" name="Рисунок 6">
            <a:extLst>
              <a:ext uri="{FF2B5EF4-FFF2-40B4-BE49-F238E27FC236}">
                <a16:creationId xmlns:a16="http://schemas.microsoft.com/office/drawing/2014/main" id="{34C00FAC-FB77-4591-A821-7715202E1F1A}"/>
              </a:ext>
            </a:extLst>
          </p:cNvPr>
          <p:cNvPicPr>
            <a:picLocks noChangeAspect="1"/>
          </p:cNvPicPr>
          <p:nvPr/>
        </p:nvPicPr>
        <p:blipFill>
          <a:blip r:embed="rId9"/>
          <a:stretch>
            <a:fillRect/>
          </a:stretch>
        </p:blipFill>
        <p:spPr>
          <a:xfrm>
            <a:off x="1648774" y="5137297"/>
            <a:ext cx="1215738" cy="121573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0" name="Прямоугольник 9">
            <a:extLst>
              <a:ext uri="{FF2B5EF4-FFF2-40B4-BE49-F238E27FC236}">
                <a16:creationId xmlns:a16="http://schemas.microsoft.com/office/drawing/2014/main" id="{FECBF009-2581-48A8-873A-9BBEAC807929}"/>
              </a:ext>
            </a:extLst>
          </p:cNvPr>
          <p:cNvSpPr/>
          <p:nvPr/>
        </p:nvSpPr>
        <p:spPr>
          <a:xfrm>
            <a:off x="16199" y="4790808"/>
            <a:ext cx="1464119" cy="276999"/>
          </a:xfrm>
          <a:prstGeom prst="rect">
            <a:avLst/>
          </a:prstGeom>
        </p:spPr>
        <p:txBody>
          <a:bodyPr wrap="none">
            <a:spAutoFit/>
          </a:bodyPr>
          <a:lstStyle/>
          <a:p>
            <a:r>
              <a:rPr lang="ru-RU" sz="1200" dirty="0">
                <a:solidFill>
                  <a:srgbClr val="2D3030"/>
                </a:solidFill>
                <a:latin typeface="Times New Roman" panose="02020603050405020304" pitchFamily="18" charset="0"/>
                <a:cs typeface="Times New Roman" panose="02020603050405020304" pitchFamily="18" charset="0"/>
              </a:rPr>
              <a:t>Ольга Семеновская</a:t>
            </a:r>
            <a:endParaRPr lang="ru-RU" sz="1200" dirty="0"/>
          </a:p>
        </p:txBody>
      </p:sp>
      <p:sp>
        <p:nvSpPr>
          <p:cNvPr id="11" name="Прямоугольник 10">
            <a:extLst>
              <a:ext uri="{FF2B5EF4-FFF2-40B4-BE49-F238E27FC236}">
                <a16:creationId xmlns:a16="http://schemas.microsoft.com/office/drawing/2014/main" id="{F070CCF2-70CD-4DB1-B249-BBFB0B607195}"/>
              </a:ext>
            </a:extLst>
          </p:cNvPr>
          <p:cNvSpPr/>
          <p:nvPr/>
        </p:nvSpPr>
        <p:spPr>
          <a:xfrm>
            <a:off x="1422478" y="4814662"/>
            <a:ext cx="1822615" cy="276999"/>
          </a:xfrm>
          <a:prstGeom prst="rect">
            <a:avLst/>
          </a:prstGeom>
        </p:spPr>
        <p:txBody>
          <a:bodyPr wrap="none">
            <a:spAutoFit/>
          </a:bodyPr>
          <a:lstStyle/>
          <a:p>
            <a:r>
              <a:rPr lang="ru-RU" sz="1200" dirty="0">
                <a:solidFill>
                  <a:prstClr val="black"/>
                </a:solidFill>
                <a:latin typeface="Times New Roman" panose="02020603050405020304" pitchFamily="18" charset="0"/>
                <a:cs typeface="Times New Roman" panose="02020603050405020304" pitchFamily="18" charset="0"/>
              </a:rPr>
              <a:t>Екатерина </a:t>
            </a:r>
            <a:r>
              <a:rPr lang="ru-RU" sz="1200" dirty="0" err="1">
                <a:solidFill>
                  <a:prstClr val="black"/>
                </a:solidFill>
                <a:latin typeface="Times New Roman" panose="02020603050405020304" pitchFamily="18" charset="0"/>
                <a:cs typeface="Times New Roman" panose="02020603050405020304" pitchFamily="18" charset="0"/>
              </a:rPr>
              <a:t>Шелеметьева</a:t>
            </a:r>
            <a:r>
              <a:rPr lang="ru-RU" sz="1200" dirty="0">
                <a:solidFill>
                  <a:prstClr val="black"/>
                </a:solidFill>
                <a:latin typeface="Times New Roman" panose="02020603050405020304" pitchFamily="18" charset="0"/>
                <a:cs typeface="Times New Roman" panose="02020603050405020304" pitchFamily="18" charset="0"/>
              </a:rPr>
              <a:t> </a:t>
            </a:r>
            <a:endParaRPr lang="ru-RU" sz="1200" dirty="0"/>
          </a:p>
        </p:txBody>
      </p:sp>
      <p:sp>
        <p:nvSpPr>
          <p:cNvPr id="12" name="Прямоугольник 11">
            <a:extLst>
              <a:ext uri="{FF2B5EF4-FFF2-40B4-BE49-F238E27FC236}">
                <a16:creationId xmlns:a16="http://schemas.microsoft.com/office/drawing/2014/main" id="{37788435-DC0C-4D79-8B4C-A0A63FB0D6BA}"/>
              </a:ext>
            </a:extLst>
          </p:cNvPr>
          <p:cNvSpPr/>
          <p:nvPr/>
        </p:nvSpPr>
        <p:spPr>
          <a:xfrm>
            <a:off x="4162" y="6557574"/>
            <a:ext cx="1445589" cy="276999"/>
          </a:xfrm>
          <a:prstGeom prst="rect">
            <a:avLst/>
          </a:prstGeom>
        </p:spPr>
        <p:txBody>
          <a:bodyPr wrap="none">
            <a:spAutoFit/>
          </a:bodyPr>
          <a:lstStyle/>
          <a:p>
            <a:r>
              <a:rPr lang="ru-RU" sz="1200" dirty="0">
                <a:solidFill>
                  <a:srgbClr val="2D3030"/>
                </a:solidFill>
                <a:latin typeface="Times New Roman" panose="02020603050405020304" pitchFamily="18" charset="0"/>
                <a:cs typeface="Times New Roman" panose="02020603050405020304" pitchFamily="18" charset="0"/>
              </a:rPr>
              <a:t>Анна </a:t>
            </a:r>
            <a:r>
              <a:rPr lang="ru-RU" sz="1200" dirty="0" err="1">
                <a:solidFill>
                  <a:srgbClr val="2D3030"/>
                </a:solidFill>
                <a:latin typeface="Times New Roman" panose="02020603050405020304" pitchFamily="18" charset="0"/>
                <a:cs typeface="Times New Roman" panose="02020603050405020304" pitchFamily="18" charset="0"/>
              </a:rPr>
              <a:t>Музыкантова</a:t>
            </a:r>
            <a:endParaRPr lang="ru-RU" sz="1200" dirty="0"/>
          </a:p>
        </p:txBody>
      </p:sp>
      <p:sp>
        <p:nvSpPr>
          <p:cNvPr id="14" name="Прямоугольник 13">
            <a:extLst>
              <a:ext uri="{FF2B5EF4-FFF2-40B4-BE49-F238E27FC236}">
                <a16:creationId xmlns:a16="http://schemas.microsoft.com/office/drawing/2014/main" id="{F55A8B51-1BB3-4016-BD9B-76B69B0A434F}"/>
              </a:ext>
            </a:extLst>
          </p:cNvPr>
          <p:cNvSpPr/>
          <p:nvPr/>
        </p:nvSpPr>
        <p:spPr>
          <a:xfrm>
            <a:off x="1535548" y="6316131"/>
            <a:ext cx="1442190" cy="276999"/>
          </a:xfrm>
          <a:prstGeom prst="rect">
            <a:avLst/>
          </a:prstGeom>
        </p:spPr>
        <p:txBody>
          <a:bodyPr wrap="none">
            <a:spAutoFit/>
          </a:bodyPr>
          <a:lstStyle/>
          <a:p>
            <a:r>
              <a:rPr lang="ru-RU" sz="1200" dirty="0">
                <a:solidFill>
                  <a:prstClr val="black"/>
                </a:solidFill>
                <a:latin typeface="Times New Roman" panose="02020603050405020304" pitchFamily="18" charset="0"/>
                <a:cs typeface="Times New Roman" panose="02020603050405020304" pitchFamily="18" charset="0"/>
              </a:rPr>
              <a:t>Максим Стрельцов</a:t>
            </a:r>
            <a:endParaRPr lang="ru-RU" sz="1200" dirty="0"/>
          </a:p>
        </p:txBody>
      </p:sp>
    </p:spTree>
    <p:extLst>
      <p:ext uri="{BB962C8B-B14F-4D97-AF65-F5344CB8AC3E}">
        <p14:creationId xmlns:p14="http://schemas.microsoft.com/office/powerpoint/2010/main" val="16865795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771"/>
          <a:stretch/>
        </p:blipFill>
        <p:spPr bwMode="auto">
          <a:xfrm>
            <a:off x="323528" y="44625"/>
            <a:ext cx="8064896" cy="1691514"/>
          </a:xfrm>
          <a:prstGeom prst="rect">
            <a:avLst/>
          </a:prstGeom>
          <a:ln>
            <a:noFill/>
          </a:ln>
          <a:effectLst>
            <a:outerShdw blurRad="149987" dist="250190" dir="8460000" algn="ctr">
              <a:srgbClr val="000000">
                <a:alpha val="28000"/>
              </a:srgbClr>
            </a:outerShdw>
            <a:softEdge rad="112500"/>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642" y="2165080"/>
            <a:ext cx="1275606" cy="181892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642" y="4365104"/>
            <a:ext cx="1252973" cy="169151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1797620" y="1345098"/>
            <a:ext cx="3289683" cy="677108"/>
          </a:xfrm>
          <a:prstGeom prst="rect">
            <a:avLst/>
          </a:prstGeom>
        </p:spPr>
        <p:txBody>
          <a:bodyPr wrap="none">
            <a:spAutoFit/>
          </a:bodyPr>
          <a:lstStyle/>
          <a:p>
            <a:r>
              <a:rPr lang="ru-RU" sz="2000" dirty="0">
                <a:solidFill>
                  <a:schemeClr val="accent2">
                    <a:lumMod val="50000"/>
                  </a:schemeClr>
                </a:solidFill>
                <a:latin typeface="Times New Roman" pitchFamily="18" charset="0"/>
                <a:cs typeface="Times New Roman" pitchFamily="18" charset="0"/>
              </a:rPr>
              <a:t>Сайт премии </a:t>
            </a:r>
            <a:r>
              <a:rPr lang="en-US" sz="1400" dirty="0">
                <a:hlinkClick r:id="rId5"/>
              </a:rPr>
              <a:t>http://lit-parus.ru</a:t>
            </a:r>
            <a:r>
              <a:rPr lang="en-US" dirty="0">
                <a:hlinkClick r:id="rId5"/>
              </a:rPr>
              <a:t>/</a:t>
            </a:r>
            <a:endParaRPr lang="ru-RU" dirty="0"/>
          </a:p>
          <a:p>
            <a:endParaRPr lang="ru-RU" dirty="0"/>
          </a:p>
        </p:txBody>
      </p:sp>
      <p:sp>
        <p:nvSpPr>
          <p:cNvPr id="6" name="Прямоугольник 5"/>
          <p:cNvSpPr/>
          <p:nvPr/>
        </p:nvSpPr>
        <p:spPr>
          <a:xfrm>
            <a:off x="1797620" y="2069576"/>
            <a:ext cx="6912768" cy="4001095"/>
          </a:xfrm>
          <a:prstGeom prst="rect">
            <a:avLst/>
          </a:prstGeom>
        </p:spPr>
        <p:txBody>
          <a:bodyPr wrap="square">
            <a:spAutoFit/>
          </a:bodyPr>
          <a:lstStyle/>
          <a:p>
            <a:endParaRPr lang="ru-RU" sz="1400" dirty="0">
              <a:latin typeface="Times New Roman" panose="02020603050405020304" pitchFamily="18" charset="0"/>
              <a:cs typeface="Times New Roman" panose="02020603050405020304" pitchFamily="18" charset="0"/>
            </a:endParaRPr>
          </a:p>
          <a:p>
            <a:r>
              <a:rPr lang="ru-RU" sz="1600" b="1" dirty="0">
                <a:solidFill>
                  <a:schemeClr val="accent2">
                    <a:lumMod val="50000"/>
                  </a:schemeClr>
                </a:solidFill>
                <a:latin typeface="Times New Roman" panose="02020603050405020304" pitchFamily="18" charset="0"/>
                <a:cs typeface="Times New Roman" panose="02020603050405020304" pitchFamily="18" charset="0"/>
              </a:rPr>
              <a:t>Специальные призы</a:t>
            </a:r>
          </a:p>
          <a:p>
            <a:endParaRPr lang="ru-RU" sz="1600" b="1" dirty="0">
              <a:solidFill>
                <a:schemeClr val="accent2">
                  <a:lumMod val="50000"/>
                </a:schemeClr>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1600" dirty="0">
                <a:solidFill>
                  <a:srgbClr val="000000"/>
                </a:solidFill>
                <a:latin typeface="Times New Roman" panose="02020603050405020304" pitchFamily="18" charset="0"/>
                <a:cs typeface="Times New Roman" panose="02020603050405020304" pitchFamily="18" charset="0"/>
              </a:rPr>
              <a:t>Женина Оля (Екатеринбург) от Свердловской областной библиотеки для детей и молодежи им. В. П. Крапивина, произведение «Шнурки в стакане и другие Женькины истории».</a:t>
            </a:r>
          </a:p>
          <a:p>
            <a:br>
              <a:rPr lang="ru-RU" sz="1600" dirty="0">
                <a:latin typeface="Times New Roman" panose="02020603050405020304" pitchFamily="18" charset="0"/>
                <a:cs typeface="Times New Roman" panose="02020603050405020304" pitchFamily="18" charset="0"/>
              </a:rPr>
            </a:br>
            <a:r>
              <a:rPr lang="ru-RU" sz="1600" dirty="0">
                <a:solidFill>
                  <a:srgbClr val="000000"/>
                </a:solidFill>
                <a:latin typeface="Times New Roman" panose="02020603050405020304" pitchFamily="18" charset="0"/>
                <a:cs typeface="Times New Roman" panose="02020603050405020304" pitchFamily="18" charset="0"/>
              </a:rPr>
              <a:t>•    </a:t>
            </a:r>
            <a:r>
              <a:rPr lang="ru-RU" sz="1600" dirty="0" err="1">
                <a:solidFill>
                  <a:srgbClr val="000000"/>
                </a:solidFill>
                <a:latin typeface="Times New Roman" panose="02020603050405020304" pitchFamily="18" charset="0"/>
                <a:cs typeface="Times New Roman" panose="02020603050405020304" pitchFamily="18" charset="0"/>
              </a:rPr>
              <a:t>Курнышова</a:t>
            </a:r>
            <a:r>
              <a:rPr lang="ru-RU" sz="1600" dirty="0">
                <a:solidFill>
                  <a:srgbClr val="000000"/>
                </a:solidFill>
                <a:latin typeface="Times New Roman" panose="02020603050405020304" pitchFamily="18" charset="0"/>
                <a:cs typeface="Times New Roman" panose="02020603050405020304" pitchFamily="18" charset="0"/>
              </a:rPr>
              <a:t> Антонина (Чебоксары) от МАОУ Гимназия № 2, произведение «От потолка до неба рукой подать».</a:t>
            </a:r>
          </a:p>
          <a:p>
            <a:br>
              <a:rPr lang="ru-RU" sz="1600" dirty="0">
                <a:latin typeface="Times New Roman" panose="02020603050405020304" pitchFamily="18" charset="0"/>
                <a:cs typeface="Times New Roman" panose="02020603050405020304" pitchFamily="18" charset="0"/>
              </a:rPr>
            </a:br>
            <a:r>
              <a:rPr lang="ru-RU" sz="1600" dirty="0">
                <a:solidFill>
                  <a:srgbClr val="000000"/>
                </a:solidFill>
                <a:latin typeface="Times New Roman" panose="02020603050405020304" pitchFamily="18" charset="0"/>
                <a:cs typeface="Times New Roman" panose="02020603050405020304" pitchFamily="18" charset="0"/>
              </a:rPr>
              <a:t>•    Лютикова Анастасия (Ростов-на-Дону) от Ассоциации школьных библиотекарей города Екатеринбурга, произведение «Космонавт Павка».</a:t>
            </a:r>
          </a:p>
          <a:p>
            <a:br>
              <a:rPr lang="ru-RU" sz="1600" dirty="0">
                <a:latin typeface="Times New Roman" panose="02020603050405020304" pitchFamily="18" charset="0"/>
                <a:cs typeface="Times New Roman" panose="02020603050405020304" pitchFamily="18" charset="0"/>
              </a:rPr>
            </a:br>
            <a:r>
              <a:rPr lang="ru-RU" sz="1600" dirty="0">
                <a:solidFill>
                  <a:srgbClr val="000000"/>
                </a:solidFill>
                <a:latin typeface="Times New Roman" panose="02020603050405020304" pitchFamily="18" charset="0"/>
                <a:cs typeface="Times New Roman" panose="02020603050405020304" pitchFamily="18" charset="0"/>
              </a:rPr>
              <a:t>•    Аушева Елена (Ханты-Мансийск) от литературно-художественного и публицистического журнала «Урал», произведение «Коля Мартовский в апреле».</a:t>
            </a:r>
            <a:endParaRPr lang="ru-RU"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5497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Прямоугольник 21"/>
          <p:cNvSpPr/>
          <p:nvPr/>
        </p:nvSpPr>
        <p:spPr>
          <a:xfrm>
            <a:off x="440179" y="548680"/>
            <a:ext cx="8296855" cy="1077218"/>
          </a:xfrm>
          <a:prstGeom prst="rect">
            <a:avLst/>
          </a:prstGeom>
          <a:noFill/>
        </p:spPr>
        <p:txBody>
          <a:bodyPr wrap="square" lIns="91440" tIns="45720" rIns="91440" bIns="45720">
            <a:spAutoFit/>
          </a:bodyPr>
          <a:lstStyle/>
          <a:p>
            <a:pPr algn="ctr"/>
            <a:r>
              <a:rPr lang="ru-RU" sz="4800" b="1" spc="50" dirty="0">
                <a:ln w="11430"/>
                <a:solidFill>
                  <a:schemeClr val="accent2">
                    <a:lumMod val="75000"/>
                  </a:schemeClr>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ДЕТСКАЯ ЛИТЕРАТУРА</a:t>
            </a:r>
            <a:endParaRPr lang="ru-RU" sz="1600" dirty="0">
              <a:ln w="18415" cmpd="sng">
                <a:solidFill>
                  <a:srgbClr val="FFFFFF"/>
                </a:solidFill>
                <a:prstDash val="solid"/>
              </a:ln>
              <a:solidFill>
                <a:schemeClr val="accent2">
                  <a:lumMod val="75000"/>
                </a:schemeClr>
              </a:solidFill>
              <a:effectLst>
                <a:outerShdw blurRad="38100" dist="38100" dir="2700000" algn="tl">
                  <a:srgbClr val="000000">
                    <a:alpha val="43137"/>
                  </a:srgbClr>
                </a:outerShdw>
              </a:effectLst>
            </a:endParaRPr>
          </a:p>
          <a:p>
            <a:pPr algn="ctr"/>
            <a:endParaRPr lang="ru-RU" sz="1600" b="0" cap="none" spc="0" dirty="0">
              <a:ln w="18415" cmpd="sng">
                <a:solidFill>
                  <a:srgbClr val="FFFFFF"/>
                </a:solidFill>
                <a:prstDash val="solid"/>
              </a:ln>
              <a:solidFill>
                <a:schemeClr val="accent3"/>
              </a:solidFill>
              <a:effectLst>
                <a:outerShdw blurRad="38100" dist="38100" dir="2700000" algn="tl">
                  <a:srgbClr val="000000">
                    <a:alpha val="43137"/>
                  </a:srgbClr>
                </a:outerShdw>
              </a:effectLst>
            </a:endParaRPr>
          </a:p>
        </p:txBody>
      </p:sp>
      <p:sp>
        <p:nvSpPr>
          <p:cNvPr id="26" name="Выноска 1 (граница и черта) 25"/>
          <p:cNvSpPr/>
          <p:nvPr/>
        </p:nvSpPr>
        <p:spPr>
          <a:xfrm>
            <a:off x="1475656" y="4365104"/>
            <a:ext cx="2664296" cy="1428461"/>
          </a:xfrm>
          <a:prstGeom prst="accentBorderCallout1">
            <a:avLst/>
          </a:prstGeom>
          <a:solidFill>
            <a:srgbClr val="FFEAA7"/>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accent2">
                    <a:lumMod val="75000"/>
                  </a:schemeClr>
                </a:solidFill>
                <a:effectLst>
                  <a:outerShdw blurRad="38100" dist="38100" dir="2700000" algn="tl">
                    <a:srgbClr val="000000">
                      <a:alpha val="43137"/>
                    </a:srgbClr>
                  </a:outerShdw>
                </a:effectLst>
              </a:rPr>
              <a:t>ПИСАТЕЛИ-</a:t>
            </a:r>
          </a:p>
          <a:p>
            <a:pPr algn="ctr"/>
            <a:r>
              <a:rPr lang="ru-RU" b="1" dirty="0">
                <a:solidFill>
                  <a:schemeClr val="accent2">
                    <a:lumMod val="75000"/>
                  </a:schemeClr>
                </a:solidFill>
                <a:effectLst>
                  <a:outerShdw blurRad="38100" dist="38100" dir="2700000" algn="tl">
                    <a:srgbClr val="000000">
                      <a:alpha val="43137"/>
                    </a:srgbClr>
                  </a:outerShdw>
                </a:effectLst>
              </a:rPr>
              <a:t>ЛАУРЕАТЫ</a:t>
            </a:r>
          </a:p>
        </p:txBody>
      </p:sp>
      <p:sp>
        <p:nvSpPr>
          <p:cNvPr id="28" name="Выноска 1 (граница и черта) 27"/>
          <p:cNvSpPr/>
          <p:nvPr/>
        </p:nvSpPr>
        <p:spPr>
          <a:xfrm>
            <a:off x="5457286" y="4365104"/>
            <a:ext cx="2736304" cy="1428461"/>
          </a:xfrm>
          <a:prstGeom prst="accentBorderCallout1">
            <a:avLst/>
          </a:prstGeom>
          <a:solidFill>
            <a:srgbClr val="FFEAA7"/>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accent2">
                    <a:lumMod val="75000"/>
                  </a:schemeClr>
                </a:solidFill>
                <a:effectLst>
                  <a:outerShdw blurRad="38100" dist="38100" dir="2700000" algn="tl">
                    <a:srgbClr val="000000">
                      <a:alpha val="43137"/>
                    </a:srgbClr>
                  </a:outerShdw>
                </a:effectLst>
              </a:rPr>
              <a:t>СПИСКИ</a:t>
            </a:r>
          </a:p>
          <a:p>
            <a:pPr algn="ctr"/>
            <a:r>
              <a:rPr lang="ru-RU" b="1" dirty="0">
                <a:solidFill>
                  <a:schemeClr val="accent2">
                    <a:lumMod val="75000"/>
                  </a:schemeClr>
                </a:solidFill>
                <a:effectLst>
                  <a:outerShdw blurRad="38100" dist="38100" dir="2700000" algn="tl">
                    <a:srgbClr val="000000">
                      <a:alpha val="43137"/>
                    </a:srgbClr>
                  </a:outerShdw>
                </a:effectLst>
              </a:rPr>
              <a:t> ЛУЧШИХ  КНИГ</a:t>
            </a:r>
          </a:p>
        </p:txBody>
      </p:sp>
      <p:sp>
        <p:nvSpPr>
          <p:cNvPr id="29" name="Выноска 1 (граница и черта) 28"/>
          <p:cNvSpPr/>
          <p:nvPr/>
        </p:nvSpPr>
        <p:spPr>
          <a:xfrm>
            <a:off x="1475656" y="2060848"/>
            <a:ext cx="2664296" cy="1440160"/>
          </a:xfrm>
          <a:prstGeom prst="accentBorderCallout1">
            <a:avLst/>
          </a:prstGeom>
          <a:solidFill>
            <a:srgbClr val="FFEAA7"/>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accent2">
                    <a:lumMod val="75000"/>
                  </a:schemeClr>
                </a:solidFill>
                <a:effectLst>
                  <a:outerShdw blurRad="38100" dist="38100" dir="2700000" algn="tl">
                    <a:srgbClr val="000000">
                      <a:alpha val="43137"/>
                    </a:srgbClr>
                  </a:outerShdw>
                </a:effectLst>
              </a:rPr>
              <a:t>ЛИТЕРАТУРНЫЕ </a:t>
            </a:r>
          </a:p>
          <a:p>
            <a:pPr algn="ctr"/>
            <a:r>
              <a:rPr lang="ru-RU" b="1" dirty="0">
                <a:solidFill>
                  <a:schemeClr val="accent2">
                    <a:lumMod val="75000"/>
                  </a:schemeClr>
                </a:solidFill>
                <a:effectLst>
                  <a:outerShdw blurRad="38100" dist="38100" dir="2700000" algn="tl">
                    <a:srgbClr val="000000">
                      <a:alpha val="43137"/>
                    </a:srgbClr>
                  </a:outerShdw>
                </a:effectLst>
              </a:rPr>
              <a:t>ПРЕМИИ</a:t>
            </a:r>
          </a:p>
        </p:txBody>
      </p:sp>
      <p:sp>
        <p:nvSpPr>
          <p:cNvPr id="30" name="Выноска 1 (граница и черта) 29"/>
          <p:cNvSpPr/>
          <p:nvPr/>
        </p:nvSpPr>
        <p:spPr>
          <a:xfrm>
            <a:off x="5436096" y="2060848"/>
            <a:ext cx="2736304" cy="1440160"/>
          </a:xfrm>
          <a:prstGeom prst="accentBorderCallout1">
            <a:avLst/>
          </a:prstGeom>
          <a:solidFill>
            <a:srgbClr val="FFEAA7"/>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accent2">
                    <a:lumMod val="75000"/>
                  </a:schemeClr>
                </a:solidFill>
                <a:effectLst>
                  <a:outerShdw blurRad="38100" dist="38100" dir="2700000" algn="tl">
                    <a:srgbClr val="000000">
                      <a:alpha val="43137"/>
                    </a:srgbClr>
                  </a:outerShdw>
                </a:effectLst>
              </a:rPr>
              <a:t>КНИГИ-ЛАУРЕАТЫ</a:t>
            </a:r>
          </a:p>
        </p:txBody>
      </p:sp>
    </p:spTree>
    <p:extLst>
      <p:ext uri="{BB962C8B-B14F-4D97-AF65-F5344CB8AC3E}">
        <p14:creationId xmlns:p14="http://schemas.microsoft.com/office/powerpoint/2010/main" val="8599914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99010" y="2880025"/>
            <a:ext cx="3168352" cy="553998"/>
          </a:xfrm>
          <a:prstGeom prst="rect">
            <a:avLst/>
          </a:prstGeom>
        </p:spPr>
        <p:txBody>
          <a:bodyPr wrap="square">
            <a:spAutoFit/>
          </a:bodyPr>
          <a:lstStyle/>
          <a:p>
            <a:r>
              <a:rPr lang="ru-RU" sz="1600" b="1" dirty="0">
                <a:solidFill>
                  <a:schemeClr val="accent2">
                    <a:lumMod val="50000"/>
                  </a:schemeClr>
                </a:solidFill>
                <a:latin typeface="Times New Roman" pitchFamily="18" charset="0"/>
                <a:cs typeface="Times New Roman" pitchFamily="18" charset="0"/>
              </a:rPr>
              <a:t>Лауреаты премии 2025 года</a:t>
            </a:r>
          </a:p>
          <a:p>
            <a:endParaRPr lang="ru-RU" sz="1400" b="1" dirty="0">
              <a:latin typeface="Times New Roman" pitchFamily="18" charset="0"/>
              <a:cs typeface="Times New Roman" pitchFamily="18" charset="0"/>
            </a:endParaRPr>
          </a:p>
        </p:txBody>
      </p:sp>
      <p:sp>
        <p:nvSpPr>
          <p:cNvPr id="4" name="TextBox 3"/>
          <p:cNvSpPr txBox="1"/>
          <p:nvPr/>
        </p:nvSpPr>
        <p:spPr>
          <a:xfrm>
            <a:off x="1492555" y="-13648"/>
            <a:ext cx="7798394" cy="1354217"/>
          </a:xfrm>
          <a:prstGeom prst="rect">
            <a:avLst/>
          </a:prstGeom>
          <a:noFill/>
        </p:spPr>
        <p:txBody>
          <a:bodyPr wrap="square" rtlCol="0">
            <a:spAutoFit/>
          </a:bodyPr>
          <a:lstStyle/>
          <a:p>
            <a:r>
              <a:rPr lang="ru-RU" sz="2800" dirty="0">
                <a:latin typeface="Constantia" pitchFamily="18" charset="0"/>
              </a:rPr>
              <a:t>     </a:t>
            </a:r>
            <a:r>
              <a:rPr lang="ru-RU" sz="2400" dirty="0">
                <a:solidFill>
                  <a:schemeClr val="accent2">
                    <a:lumMod val="50000"/>
                  </a:schemeClr>
                </a:solidFill>
                <a:latin typeface="Times New Roman" panose="02020603050405020304" pitchFamily="18" charset="0"/>
                <a:cs typeface="Times New Roman" panose="02020603050405020304" pitchFamily="18" charset="0"/>
              </a:rPr>
              <a:t>Всероссийская литературная премия </a:t>
            </a:r>
          </a:p>
          <a:p>
            <a:r>
              <a:rPr lang="ru-RU" sz="2400" dirty="0">
                <a:solidFill>
                  <a:schemeClr val="accent2">
                    <a:lumMod val="50000"/>
                  </a:schemeClr>
                </a:solidFill>
                <a:latin typeface="Times New Roman" panose="02020603050405020304" pitchFamily="18" charset="0"/>
                <a:cs typeface="Times New Roman" panose="02020603050405020304" pitchFamily="18" charset="0"/>
              </a:rPr>
              <a:t>      им. С.Я. Маршака</a:t>
            </a:r>
          </a:p>
          <a:p>
            <a:pPr algn="ctr"/>
            <a:r>
              <a:rPr lang="en-US" sz="1400" dirty="0">
                <a:latin typeface="Times New Roman" panose="02020603050405020304" pitchFamily="18" charset="0"/>
                <a:cs typeface="Times New Roman" panose="02020603050405020304" pitchFamily="18" charset="0"/>
                <a:hlinkClick r:id="rId2"/>
              </a:rPr>
              <a:t>https://ddkspb.ru/marshak/2024/11/03/pobediteli-literaturnoj-premii-imeni-samuila-marshaka-2024</a:t>
            </a:r>
            <a:r>
              <a:rPr lang="en-US" sz="1200" dirty="0">
                <a:latin typeface="Times New Roman" panose="02020603050405020304" pitchFamily="18" charset="0"/>
                <a:cs typeface="Times New Roman" panose="02020603050405020304" pitchFamily="18" charset="0"/>
                <a:hlinkClick r:id="rId2"/>
              </a:rPr>
              <a:t>/</a:t>
            </a:r>
            <a:endParaRPr lang="ru-RU" sz="1200" dirty="0">
              <a:latin typeface="Times New Roman" panose="02020603050405020304" pitchFamily="18" charset="0"/>
              <a:cs typeface="Times New Roman" panose="02020603050405020304" pitchFamily="18" charset="0"/>
            </a:endParaRPr>
          </a:p>
          <a:p>
            <a:pPr algn="ctr"/>
            <a:endParaRPr lang="ru-RU" sz="1600" dirty="0">
              <a:latin typeface="Constantia" pitchFamily="18" charset="0"/>
            </a:endParaRPr>
          </a:p>
        </p:txBody>
      </p:sp>
      <p:sp>
        <p:nvSpPr>
          <p:cNvPr id="6" name="Прямоугольник 5"/>
          <p:cNvSpPr/>
          <p:nvPr/>
        </p:nvSpPr>
        <p:spPr>
          <a:xfrm>
            <a:off x="1899010" y="3104258"/>
            <a:ext cx="7172494" cy="3970318"/>
          </a:xfrm>
          <a:prstGeom prst="rect">
            <a:avLst/>
          </a:prstGeom>
        </p:spPr>
        <p:txBody>
          <a:bodyPr wrap="square">
            <a:spAutoFit/>
          </a:bodyPr>
          <a:lstStyle/>
          <a:p>
            <a:pPr algn="ctr"/>
            <a:endParaRPr lang="ru-RU" sz="1400" b="1" i="0" dirty="0">
              <a:solidFill>
                <a:srgbClr val="3F3F3F"/>
              </a:solidFill>
              <a:effectLst/>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1400" b="1" dirty="0">
                <a:solidFill>
                  <a:srgbClr val="3F3F3F"/>
                </a:solidFill>
                <a:latin typeface="Times New Roman" panose="02020603050405020304" pitchFamily="18" charset="0"/>
                <a:cs typeface="Times New Roman" panose="02020603050405020304" pitchFamily="18" charset="0"/>
              </a:rPr>
              <a:t>Номинация «ПРОЗА»</a:t>
            </a:r>
            <a:br>
              <a:rPr lang="ru-RU" sz="1400" b="1" dirty="0">
                <a:solidFill>
                  <a:srgbClr val="3F3F3F"/>
                </a:solidFill>
                <a:latin typeface="Times New Roman" panose="02020603050405020304" pitchFamily="18" charset="0"/>
                <a:cs typeface="Times New Roman" panose="02020603050405020304" pitchFamily="18" charset="0"/>
              </a:rPr>
            </a:br>
            <a:r>
              <a:rPr lang="ru-RU" sz="1400" b="1" dirty="0">
                <a:solidFill>
                  <a:srgbClr val="212626"/>
                </a:solidFill>
                <a:latin typeface="Times New Roman" panose="02020603050405020304" pitchFamily="18" charset="0"/>
                <a:cs typeface="Times New Roman" panose="02020603050405020304" pitchFamily="18" charset="0"/>
              </a:rPr>
              <a:t>Ульяна Бисерова</a:t>
            </a:r>
            <a:r>
              <a:rPr lang="ru-RU" sz="1400" dirty="0">
                <a:solidFill>
                  <a:srgbClr val="212626"/>
                </a:solidFill>
                <a:latin typeface="Times New Roman" panose="02020603050405020304" pitchFamily="18" charset="0"/>
                <a:cs typeface="Times New Roman" panose="02020603050405020304" pitchFamily="18" charset="0"/>
              </a:rPr>
              <a:t> с книгой </a:t>
            </a:r>
            <a:r>
              <a:rPr lang="ru-RU" sz="1400" b="1" dirty="0">
                <a:solidFill>
                  <a:srgbClr val="212626"/>
                </a:solidFill>
                <a:latin typeface="Times New Roman" panose="02020603050405020304" pitchFamily="18" charset="0"/>
                <a:cs typeface="Times New Roman" panose="02020603050405020304" pitchFamily="18" charset="0"/>
              </a:rPr>
              <a:t>«Таракан из Руанды»</a:t>
            </a:r>
            <a:r>
              <a:rPr lang="ru-RU" sz="1400" dirty="0">
                <a:solidFill>
                  <a:srgbClr val="212626"/>
                </a:solidFill>
                <a:latin typeface="Times New Roman" panose="02020603050405020304" pitchFamily="18" charset="0"/>
                <a:cs typeface="Times New Roman" panose="02020603050405020304" pitchFamily="18" charset="0"/>
              </a:rPr>
              <a:t>.</a:t>
            </a:r>
          </a:p>
          <a:p>
            <a:pPr algn="just"/>
            <a:r>
              <a:rPr lang="ru-RU" sz="1400" dirty="0">
                <a:solidFill>
                  <a:srgbClr val="212626"/>
                </a:solidFill>
                <a:latin typeface="Times New Roman" panose="02020603050405020304" pitchFamily="18" charset="0"/>
                <a:cs typeface="Times New Roman" panose="02020603050405020304" pitchFamily="18" charset="0"/>
              </a:rPr>
              <a:t>Книга рассказывает о девочке Оливии, пережившей гражданскую войну в Руанде. Через ее историю автор показывает силу духа: героиня преодолевает страх, насмешки в канадском пансионе и решает вернуться на родину. Лаконичные иллюстрации Виктории Голубевой подчеркивают почти документальную основу повествования, где сквозь трагедию пробивается сказка о победе добра. Иллюстрации Александры Беляковой придают книге солнечное настроение и легкость.</a:t>
            </a:r>
          </a:p>
          <a:p>
            <a:pPr algn="just"/>
            <a:endParaRPr lang="ru-RU" sz="1400" dirty="0">
              <a:solidFill>
                <a:srgbClr val="212626"/>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1400" b="1" i="0" dirty="0">
                <a:solidFill>
                  <a:srgbClr val="3F3F3F"/>
                </a:solidFill>
                <a:effectLst/>
                <a:latin typeface="Times New Roman" panose="02020603050405020304" pitchFamily="18" charset="0"/>
                <a:cs typeface="Times New Roman" panose="02020603050405020304" pitchFamily="18" charset="0"/>
              </a:rPr>
              <a:t>Номинация «Поэзия»</a:t>
            </a:r>
          </a:p>
          <a:p>
            <a:pPr algn="just"/>
            <a:r>
              <a:rPr lang="ru-RU" sz="1400" b="1" dirty="0">
                <a:solidFill>
                  <a:srgbClr val="212626"/>
                </a:solidFill>
                <a:latin typeface="Times New Roman" panose="02020603050405020304" pitchFamily="18" charset="0"/>
                <a:cs typeface="Times New Roman" panose="02020603050405020304" pitchFamily="18" charset="0"/>
              </a:rPr>
              <a:t>Евгений Солонович «Детские стихи».</a:t>
            </a:r>
            <a:endParaRPr lang="ru-RU" sz="1400" dirty="0">
              <a:solidFill>
                <a:srgbClr val="212626"/>
              </a:solidFill>
              <a:latin typeface="Times New Roman" panose="02020603050405020304" pitchFamily="18" charset="0"/>
              <a:cs typeface="Times New Roman" panose="02020603050405020304" pitchFamily="18" charset="0"/>
            </a:endParaRPr>
          </a:p>
          <a:p>
            <a:pPr algn="just"/>
            <a:r>
              <a:rPr lang="ru-RU" sz="1400" dirty="0">
                <a:solidFill>
                  <a:srgbClr val="212626"/>
                </a:solidFill>
                <a:latin typeface="Times New Roman" panose="02020603050405020304" pitchFamily="18" charset="0"/>
                <a:cs typeface="Times New Roman" panose="02020603050405020304" pitchFamily="18" charset="0"/>
              </a:rPr>
              <a:t>Выдающийся переводчик итальянской поэзии, Солонович, перешагнув 90-летний рубеж, в этом сборнике выступает в новой роли - переводит «со взрослого языка на детский». Читателю выпадает возможность подслушать болтовню нот у магазина «Ноты», вместе с котом Котангенсом попробовать считать «туда и обратно», узнать, сколько будет «кошка плюс кошка» и даже «кошка минус кошка».</a:t>
            </a:r>
          </a:p>
          <a:p>
            <a:endParaRPr lang="ru-RU" sz="1400" i="0" dirty="0">
              <a:solidFill>
                <a:srgbClr val="3F3F3F"/>
              </a:solidFill>
              <a:effectLst/>
              <a:latin typeface="Times New Roman" panose="02020603050405020304" pitchFamily="18" charset="0"/>
              <a:cs typeface="Times New Roman" panose="02020603050405020304" pitchFamily="18" charset="0"/>
            </a:endParaRPr>
          </a:p>
        </p:txBody>
      </p:sp>
      <p:pic>
        <p:nvPicPr>
          <p:cNvPr id="205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17" y="212566"/>
            <a:ext cx="1620482" cy="111273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Прямоугольник 7">
            <a:extLst>
              <a:ext uri="{FF2B5EF4-FFF2-40B4-BE49-F238E27FC236}">
                <a16:creationId xmlns:a16="http://schemas.microsoft.com/office/drawing/2014/main" id="{71028D21-FEF5-42F2-85B5-15B1FF11CE3A}"/>
              </a:ext>
            </a:extLst>
          </p:cNvPr>
          <p:cNvSpPr/>
          <p:nvPr/>
        </p:nvSpPr>
        <p:spPr>
          <a:xfrm>
            <a:off x="1755620" y="1101964"/>
            <a:ext cx="7315884" cy="1815882"/>
          </a:xfrm>
          <a:prstGeom prst="rect">
            <a:avLst/>
          </a:prstGeom>
        </p:spPr>
        <p:txBody>
          <a:bodyPr wrap="square">
            <a:spAutoFit/>
          </a:bodyPr>
          <a:lstStyle/>
          <a:p>
            <a:pPr algn="just"/>
            <a:r>
              <a:rPr lang="ru-RU" sz="1600" dirty="0">
                <a:latin typeface="Times New Roman" panose="02020603050405020304" pitchFamily="18" charset="0"/>
                <a:cs typeface="Times New Roman" panose="02020603050405020304" pitchFamily="18" charset="0"/>
              </a:rPr>
              <a:t>В 2025 году премия вручалась в двадцатый раз.</a:t>
            </a:r>
          </a:p>
          <a:p>
            <a:pPr algn="just"/>
            <a:r>
              <a:rPr lang="ru-RU" sz="1600" dirty="0">
                <a:latin typeface="Times New Roman" panose="02020603050405020304" pitchFamily="18" charset="0"/>
                <a:cs typeface="Times New Roman" panose="02020603050405020304" pitchFamily="18" charset="0"/>
              </a:rPr>
              <a:t>Награда, существующая с 2004 года, присуждается за лучшие книги для детей и юношества. Особенность премии - в ее «сугубо профессиональном формате»: лауреатов определяют писатели, уже получавшие эту награду. В этом году на соискание было подано 238 заявок — более половины номинировались московскими, петербургскими и региональными библиотеками, а также литературными критиками.</a:t>
            </a:r>
          </a:p>
        </p:txBody>
      </p:sp>
      <p:pic>
        <p:nvPicPr>
          <p:cNvPr id="9" name="Рисунок 8">
            <a:extLst>
              <a:ext uri="{FF2B5EF4-FFF2-40B4-BE49-F238E27FC236}">
                <a16:creationId xmlns:a16="http://schemas.microsoft.com/office/drawing/2014/main" id="{5212E29A-908F-4201-832D-67E1A25D60C8}"/>
              </a:ext>
            </a:extLst>
          </p:cNvPr>
          <p:cNvPicPr>
            <a:picLocks noChangeAspect="1"/>
          </p:cNvPicPr>
          <p:nvPr/>
        </p:nvPicPr>
        <p:blipFill>
          <a:blip r:embed="rId4"/>
          <a:stretch>
            <a:fillRect/>
          </a:stretch>
        </p:blipFill>
        <p:spPr>
          <a:xfrm>
            <a:off x="338836" y="3079847"/>
            <a:ext cx="1263354" cy="169289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0" name="Рисунок 9">
            <a:extLst>
              <a:ext uri="{FF2B5EF4-FFF2-40B4-BE49-F238E27FC236}">
                <a16:creationId xmlns:a16="http://schemas.microsoft.com/office/drawing/2014/main" id="{7B5F2D6A-3117-45BD-8E7F-8D8BBE8568A4}"/>
              </a:ext>
            </a:extLst>
          </p:cNvPr>
          <p:cNvPicPr>
            <a:picLocks noChangeAspect="1"/>
          </p:cNvPicPr>
          <p:nvPr/>
        </p:nvPicPr>
        <p:blipFill>
          <a:blip r:embed="rId5"/>
          <a:stretch>
            <a:fillRect/>
          </a:stretch>
        </p:blipFill>
        <p:spPr>
          <a:xfrm>
            <a:off x="359438" y="5085184"/>
            <a:ext cx="1263354" cy="164785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1" name="Рисунок 10">
            <a:extLst>
              <a:ext uri="{FF2B5EF4-FFF2-40B4-BE49-F238E27FC236}">
                <a16:creationId xmlns:a16="http://schemas.microsoft.com/office/drawing/2014/main" id="{E330503C-8527-4F26-AEA3-E1695D6F3A03}"/>
              </a:ext>
            </a:extLst>
          </p:cNvPr>
          <p:cNvPicPr>
            <a:picLocks noChangeAspect="1"/>
          </p:cNvPicPr>
          <p:nvPr/>
        </p:nvPicPr>
        <p:blipFill>
          <a:blip r:embed="rId6"/>
          <a:stretch>
            <a:fillRect/>
          </a:stretch>
        </p:blipFill>
        <p:spPr>
          <a:xfrm>
            <a:off x="157242" y="1663265"/>
            <a:ext cx="1513631" cy="100908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35132273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79712" y="1048298"/>
            <a:ext cx="3168352" cy="553998"/>
          </a:xfrm>
          <a:prstGeom prst="rect">
            <a:avLst/>
          </a:prstGeom>
        </p:spPr>
        <p:txBody>
          <a:bodyPr wrap="square">
            <a:spAutoFit/>
          </a:bodyPr>
          <a:lstStyle/>
          <a:p>
            <a:r>
              <a:rPr lang="ru-RU" sz="1600" b="1" dirty="0">
                <a:solidFill>
                  <a:schemeClr val="accent2">
                    <a:lumMod val="50000"/>
                  </a:schemeClr>
                </a:solidFill>
                <a:latin typeface="Times New Roman" pitchFamily="18" charset="0"/>
                <a:cs typeface="Times New Roman" pitchFamily="18" charset="0"/>
              </a:rPr>
              <a:t>Лауреаты премии 2025 года</a:t>
            </a:r>
          </a:p>
          <a:p>
            <a:endParaRPr lang="ru-RU" sz="1400" b="1" dirty="0">
              <a:latin typeface="Times New Roman" pitchFamily="18" charset="0"/>
              <a:cs typeface="Times New Roman" pitchFamily="18" charset="0"/>
            </a:endParaRPr>
          </a:p>
        </p:txBody>
      </p:sp>
      <p:sp>
        <p:nvSpPr>
          <p:cNvPr id="4" name="TextBox 3"/>
          <p:cNvSpPr txBox="1"/>
          <p:nvPr/>
        </p:nvSpPr>
        <p:spPr>
          <a:xfrm>
            <a:off x="1979712" y="0"/>
            <a:ext cx="5404286" cy="1077218"/>
          </a:xfrm>
          <a:prstGeom prst="rect">
            <a:avLst/>
          </a:prstGeom>
          <a:noFill/>
        </p:spPr>
        <p:txBody>
          <a:bodyPr wrap="square" rtlCol="0">
            <a:spAutoFit/>
          </a:bodyPr>
          <a:lstStyle/>
          <a:p>
            <a:r>
              <a:rPr lang="ru-RU" sz="2400" dirty="0">
                <a:solidFill>
                  <a:schemeClr val="accent2">
                    <a:lumMod val="50000"/>
                  </a:schemeClr>
                </a:solidFill>
                <a:latin typeface="Times New Roman" panose="02020603050405020304" pitchFamily="18" charset="0"/>
                <a:cs typeface="Times New Roman" panose="02020603050405020304" pitchFamily="18" charset="0"/>
              </a:rPr>
              <a:t>Всероссийская литературная премия </a:t>
            </a:r>
          </a:p>
          <a:p>
            <a:r>
              <a:rPr lang="ru-RU" sz="2400" dirty="0">
                <a:solidFill>
                  <a:schemeClr val="accent2">
                    <a:lumMod val="50000"/>
                  </a:schemeClr>
                </a:solidFill>
                <a:latin typeface="Times New Roman" panose="02020603050405020304" pitchFamily="18" charset="0"/>
                <a:cs typeface="Times New Roman" panose="02020603050405020304" pitchFamily="18" charset="0"/>
              </a:rPr>
              <a:t>им. С.Я. Маршака</a:t>
            </a:r>
          </a:p>
          <a:p>
            <a:pPr algn="ctr"/>
            <a:endParaRPr lang="ru-RU" sz="1600" dirty="0">
              <a:latin typeface="Constantia" pitchFamily="18" charset="0"/>
            </a:endParaRPr>
          </a:p>
        </p:txBody>
      </p:sp>
      <p:sp>
        <p:nvSpPr>
          <p:cNvPr id="6" name="Прямоугольник 5"/>
          <p:cNvSpPr/>
          <p:nvPr/>
        </p:nvSpPr>
        <p:spPr>
          <a:xfrm>
            <a:off x="1907704" y="1356245"/>
            <a:ext cx="7172494" cy="5170646"/>
          </a:xfrm>
          <a:prstGeom prst="rect">
            <a:avLst/>
          </a:prstGeom>
        </p:spPr>
        <p:txBody>
          <a:bodyPr wrap="square">
            <a:spAutoFit/>
          </a:bodyPr>
          <a:lstStyle/>
          <a:p>
            <a:pPr algn="ctr"/>
            <a:endParaRPr lang="ru-RU" sz="1400" b="1" i="0" dirty="0">
              <a:solidFill>
                <a:srgbClr val="3F3F3F"/>
              </a:solidFill>
              <a:effectLst/>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ru-RU" sz="1600" b="1" dirty="0">
                <a:solidFill>
                  <a:schemeClr val="accent2">
                    <a:lumMod val="50000"/>
                  </a:schemeClr>
                </a:solidFill>
                <a:latin typeface="Times New Roman" panose="02020603050405020304" pitchFamily="18" charset="0"/>
                <a:cs typeface="Times New Roman" panose="02020603050405020304" pitchFamily="18" charset="0"/>
              </a:rPr>
              <a:t>Номинация «Дебют»</a:t>
            </a:r>
          </a:p>
          <a:p>
            <a:pPr algn="just"/>
            <a:endParaRPr lang="ru-RU" sz="1400" b="1" dirty="0">
              <a:solidFill>
                <a:srgbClr val="212626"/>
              </a:solidFill>
              <a:latin typeface="Times New Roman" panose="02020603050405020304" pitchFamily="18" charset="0"/>
              <a:cs typeface="Times New Roman" panose="02020603050405020304" pitchFamily="18" charset="0"/>
            </a:endParaRPr>
          </a:p>
          <a:p>
            <a:pPr algn="just"/>
            <a:r>
              <a:rPr lang="ru-RU" sz="1400" b="1" dirty="0">
                <a:solidFill>
                  <a:srgbClr val="212626"/>
                </a:solidFill>
                <a:latin typeface="Times New Roman" panose="02020603050405020304" pitchFamily="18" charset="0"/>
                <a:cs typeface="Times New Roman" panose="02020603050405020304" pitchFamily="18" charset="0"/>
              </a:rPr>
              <a:t>Гюльназ Лежнева</a:t>
            </a:r>
            <a:r>
              <a:rPr lang="ru-RU" sz="1400" dirty="0">
                <a:solidFill>
                  <a:srgbClr val="212626"/>
                </a:solidFill>
                <a:latin typeface="Times New Roman" panose="02020603050405020304" pitchFamily="18" charset="0"/>
                <a:cs typeface="Times New Roman" panose="02020603050405020304" pitchFamily="18" charset="0"/>
              </a:rPr>
              <a:t> с книгой </a:t>
            </a:r>
            <a:r>
              <a:rPr lang="ru-RU" sz="1400" b="1" dirty="0">
                <a:solidFill>
                  <a:srgbClr val="212626"/>
                </a:solidFill>
                <a:latin typeface="Times New Roman" panose="02020603050405020304" pitchFamily="18" charset="0"/>
                <a:cs typeface="Times New Roman" panose="02020603050405020304" pitchFamily="18" charset="0"/>
              </a:rPr>
              <a:t>«В </a:t>
            </a:r>
            <a:r>
              <a:rPr lang="ru-RU" sz="1400" b="1" dirty="0" err="1">
                <a:solidFill>
                  <a:srgbClr val="212626"/>
                </a:solidFill>
                <a:latin typeface="Times New Roman" panose="02020603050405020304" pitchFamily="18" charset="0"/>
                <a:cs typeface="Times New Roman" panose="02020603050405020304" pitchFamily="18" charset="0"/>
              </a:rPr>
              <a:t>Бедеевой</a:t>
            </a:r>
            <a:r>
              <a:rPr lang="ru-RU" sz="1400" b="1" dirty="0">
                <a:solidFill>
                  <a:srgbClr val="212626"/>
                </a:solidFill>
                <a:latin typeface="Times New Roman" panose="02020603050405020304" pitchFamily="18" charset="0"/>
                <a:cs typeface="Times New Roman" panose="02020603050405020304" pitchFamily="18" charset="0"/>
              </a:rPr>
              <a:t> Поляне абрикосы не растут».</a:t>
            </a:r>
            <a:endParaRPr lang="ru-RU" sz="1400" dirty="0">
              <a:solidFill>
                <a:srgbClr val="212626"/>
              </a:solidFill>
              <a:latin typeface="Times New Roman" panose="02020603050405020304" pitchFamily="18" charset="0"/>
              <a:cs typeface="Times New Roman" panose="02020603050405020304" pitchFamily="18" charset="0"/>
            </a:endParaRPr>
          </a:p>
          <a:p>
            <a:pPr algn="just"/>
            <a:r>
              <a:rPr lang="ru-RU" sz="1400" dirty="0">
                <a:solidFill>
                  <a:srgbClr val="212626"/>
                </a:solidFill>
                <a:latin typeface="Times New Roman" panose="02020603050405020304" pitchFamily="18" charset="0"/>
                <a:cs typeface="Times New Roman" panose="02020603050405020304" pitchFamily="18" charset="0"/>
              </a:rPr>
              <a:t>Действие разворачивается в реальном селе в Башкирии, где две девочки — Гуля и Ирочка — попадают в забавные ситуации: воюют с баранами, хоронят муравья и сражаются с темным рыцарем. Юмор, детское удивление и радость пронизывают рассказы, а иллюстрации Евгении Двоскиной дополняют авторскую интонацию.</a:t>
            </a:r>
          </a:p>
          <a:p>
            <a:pPr algn="just"/>
            <a:endParaRPr lang="ru-RU" sz="1400" dirty="0">
              <a:solidFill>
                <a:srgbClr val="212626"/>
              </a:solidFill>
              <a:latin typeface="Times New Roman" panose="02020603050405020304" pitchFamily="18" charset="0"/>
              <a:cs typeface="Times New Roman" panose="02020603050405020304" pitchFamily="18" charset="0"/>
            </a:endParaRPr>
          </a:p>
          <a:p>
            <a:pPr algn="just"/>
            <a:endParaRPr lang="ru-RU" sz="1400" dirty="0">
              <a:solidFill>
                <a:srgbClr val="212626"/>
              </a:solidFill>
              <a:latin typeface="Times New Roman" panose="02020603050405020304" pitchFamily="18" charset="0"/>
              <a:cs typeface="Times New Roman" panose="02020603050405020304" pitchFamily="18" charset="0"/>
            </a:endParaRPr>
          </a:p>
          <a:p>
            <a:pPr algn="just"/>
            <a:endParaRPr lang="ru-RU" sz="1400" dirty="0">
              <a:solidFill>
                <a:srgbClr val="212626"/>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1600" b="1" i="0" dirty="0">
                <a:solidFill>
                  <a:schemeClr val="accent2">
                    <a:lumMod val="50000"/>
                  </a:schemeClr>
                </a:solidFill>
                <a:effectLst/>
                <a:latin typeface="Times New Roman" panose="02020603050405020304" pitchFamily="18" charset="0"/>
                <a:cs typeface="Times New Roman" panose="02020603050405020304" pitchFamily="18" charset="0"/>
              </a:rPr>
              <a:t>Специальные дипломы</a:t>
            </a:r>
          </a:p>
          <a:p>
            <a:endParaRPr lang="ru-RU" sz="1400" b="1" i="0" dirty="0">
              <a:solidFill>
                <a:srgbClr val="3F3F3F"/>
              </a:solidFill>
              <a:effectLst/>
              <a:latin typeface="Times New Roman" panose="02020603050405020304" pitchFamily="18" charset="0"/>
              <a:cs typeface="Times New Roman" panose="02020603050405020304" pitchFamily="18" charset="0"/>
            </a:endParaRPr>
          </a:p>
          <a:p>
            <a:r>
              <a:rPr lang="ru-RU" sz="1400" b="1" dirty="0">
                <a:solidFill>
                  <a:srgbClr val="3F3F3F"/>
                </a:solidFill>
                <a:latin typeface="Times New Roman" panose="02020603050405020304" pitchFamily="18" charset="0"/>
                <a:cs typeface="Times New Roman" panose="02020603050405020304" pitchFamily="18" charset="0"/>
              </a:rPr>
              <a:t>- </a:t>
            </a:r>
            <a:r>
              <a:rPr lang="ru-RU" sz="1400" u="sng" dirty="0">
                <a:solidFill>
                  <a:srgbClr val="3F3F3F"/>
                </a:solidFill>
                <a:latin typeface="Times New Roman" panose="02020603050405020304" pitchFamily="18" charset="0"/>
                <a:cs typeface="Times New Roman" panose="02020603050405020304" pitchFamily="18" charset="0"/>
              </a:rPr>
              <a:t>Диплом</a:t>
            </a:r>
            <a:r>
              <a:rPr lang="ru-RU" sz="1400" b="1" u="sng" dirty="0">
                <a:solidFill>
                  <a:srgbClr val="3F3F3F"/>
                </a:solidFill>
                <a:latin typeface="Times New Roman" panose="02020603050405020304" pitchFamily="18" charset="0"/>
                <a:cs typeface="Times New Roman" panose="02020603050405020304" pitchFamily="18" charset="0"/>
              </a:rPr>
              <a:t> </a:t>
            </a:r>
            <a:r>
              <a:rPr lang="ru-RU" sz="1400" u="sng" dirty="0">
                <a:solidFill>
                  <a:srgbClr val="212626"/>
                </a:solidFill>
                <a:latin typeface="Times New Roman" panose="02020603050405020304" pitchFamily="18" charset="0"/>
                <a:cs typeface="Times New Roman" panose="02020603050405020304" pitchFamily="18" charset="0"/>
              </a:rPr>
              <a:t>Санкт‑Петербургского Дома книги</a:t>
            </a:r>
            <a:endParaRPr lang="ru-RU" sz="1400" b="1" i="0" u="sng" dirty="0">
              <a:solidFill>
                <a:srgbClr val="3F3F3F"/>
              </a:solidFill>
              <a:effectLst/>
              <a:latin typeface="Times New Roman" panose="02020603050405020304" pitchFamily="18" charset="0"/>
              <a:cs typeface="Times New Roman" panose="02020603050405020304" pitchFamily="18" charset="0"/>
            </a:endParaRPr>
          </a:p>
          <a:p>
            <a:r>
              <a:rPr lang="ru-RU" sz="1400" b="1" dirty="0">
                <a:solidFill>
                  <a:srgbClr val="212626"/>
                </a:solidFill>
                <a:latin typeface="Times New Roman" panose="02020603050405020304" pitchFamily="18" charset="0"/>
                <a:cs typeface="Times New Roman" panose="02020603050405020304" pitchFamily="18" charset="0"/>
              </a:rPr>
              <a:t>Светлана Потапова «Зеленая война» </a:t>
            </a:r>
            <a:r>
              <a:rPr lang="ru-RU" sz="1400" dirty="0">
                <a:solidFill>
                  <a:srgbClr val="212626"/>
                </a:solidFill>
                <a:latin typeface="Times New Roman" panose="02020603050405020304" pitchFamily="18" charset="0"/>
                <a:cs typeface="Times New Roman" panose="02020603050405020304" pitchFamily="18" charset="0"/>
              </a:rPr>
              <a:t>(о двух девочках, выживающих в блокадном Ленинграде и лесах Ленобласти).</a:t>
            </a:r>
          </a:p>
          <a:p>
            <a:endParaRPr lang="ru-RU" sz="1400" dirty="0">
              <a:solidFill>
                <a:srgbClr val="212626"/>
              </a:solidFill>
              <a:latin typeface="Times New Roman" panose="02020603050405020304" pitchFamily="18" charset="0"/>
              <a:cs typeface="Times New Roman" panose="02020603050405020304" pitchFamily="18" charset="0"/>
            </a:endParaRPr>
          </a:p>
          <a:p>
            <a:endParaRPr lang="ru-RU" sz="1400" dirty="0">
              <a:solidFill>
                <a:srgbClr val="212626"/>
              </a:solidFill>
              <a:latin typeface="Times New Roman" panose="02020603050405020304" pitchFamily="18" charset="0"/>
              <a:cs typeface="Times New Roman" panose="02020603050405020304" pitchFamily="18" charset="0"/>
            </a:endParaRPr>
          </a:p>
          <a:p>
            <a:endParaRPr lang="ru-RU" sz="1400" dirty="0">
              <a:solidFill>
                <a:srgbClr val="212626"/>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sz="1600" b="1" dirty="0">
                <a:solidFill>
                  <a:schemeClr val="accent2">
                    <a:lumMod val="50000"/>
                  </a:schemeClr>
                </a:solidFill>
                <a:latin typeface="Times New Roman" panose="02020603050405020304" pitchFamily="18" charset="0"/>
                <a:cs typeface="Times New Roman" panose="02020603050405020304" pitchFamily="18" charset="0"/>
              </a:rPr>
              <a:t>Диплом имени Михаила Яснова </a:t>
            </a:r>
          </a:p>
          <a:p>
            <a:endParaRPr lang="ru-RU" sz="1600" b="1" dirty="0">
              <a:solidFill>
                <a:schemeClr val="accent2">
                  <a:lumMod val="50000"/>
                </a:schemeClr>
              </a:solidFill>
              <a:latin typeface="Times New Roman" panose="02020603050405020304" pitchFamily="18" charset="0"/>
              <a:cs typeface="Times New Roman" panose="02020603050405020304" pitchFamily="18" charset="0"/>
            </a:endParaRPr>
          </a:p>
          <a:p>
            <a:r>
              <a:rPr lang="ru-RU" sz="1400" dirty="0">
                <a:solidFill>
                  <a:srgbClr val="212626"/>
                </a:solidFill>
                <a:latin typeface="Times New Roman" panose="02020603050405020304" pitchFamily="18" charset="0"/>
                <a:cs typeface="Times New Roman" panose="02020603050405020304" pitchFamily="18" charset="0"/>
              </a:rPr>
              <a:t> </a:t>
            </a:r>
            <a:r>
              <a:rPr lang="ru-RU" sz="1400" b="1" dirty="0">
                <a:solidFill>
                  <a:srgbClr val="212626"/>
                </a:solidFill>
                <a:latin typeface="Times New Roman" panose="02020603050405020304" pitchFamily="18" charset="0"/>
                <a:cs typeface="Times New Roman" panose="02020603050405020304" pitchFamily="18" charset="0"/>
              </a:rPr>
              <a:t>Игорь Шевчук за «Крылатые выражения»</a:t>
            </a:r>
            <a:r>
              <a:rPr lang="ru-RU" sz="1400" dirty="0">
                <a:solidFill>
                  <a:srgbClr val="212626"/>
                </a:solidFill>
                <a:latin typeface="Times New Roman" panose="02020603050405020304" pitchFamily="18" charset="0"/>
                <a:cs typeface="Times New Roman" panose="02020603050405020304" pitchFamily="18" charset="0"/>
              </a:rPr>
              <a:t> (остроумные стихи, знакомящие детей с устойчивыми фразами).</a:t>
            </a:r>
            <a:endParaRPr lang="ru-RU" sz="1400" i="0" dirty="0">
              <a:solidFill>
                <a:srgbClr val="3F3F3F"/>
              </a:solidFill>
              <a:effectLst/>
              <a:latin typeface="Times New Roman" panose="02020603050405020304" pitchFamily="18" charset="0"/>
              <a:cs typeface="Times New Roman" panose="02020603050405020304" pitchFamily="18" charset="0"/>
            </a:endParaRPr>
          </a:p>
        </p:txBody>
      </p:sp>
      <p:pic>
        <p:nvPicPr>
          <p:cNvPr id="2059"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724" y="210214"/>
            <a:ext cx="1620482" cy="111273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Рисунок 2">
            <a:extLst>
              <a:ext uri="{FF2B5EF4-FFF2-40B4-BE49-F238E27FC236}">
                <a16:creationId xmlns:a16="http://schemas.microsoft.com/office/drawing/2014/main" id="{A08EC185-2A30-4406-B085-6AF30377A56E}"/>
              </a:ext>
            </a:extLst>
          </p:cNvPr>
          <p:cNvPicPr>
            <a:picLocks noChangeAspect="1"/>
          </p:cNvPicPr>
          <p:nvPr/>
        </p:nvPicPr>
        <p:blipFill>
          <a:blip r:embed="rId3"/>
          <a:stretch>
            <a:fillRect/>
          </a:stretch>
        </p:blipFill>
        <p:spPr>
          <a:xfrm>
            <a:off x="342820" y="1630073"/>
            <a:ext cx="1314852" cy="150769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5" name="Рисунок 4">
            <a:extLst>
              <a:ext uri="{FF2B5EF4-FFF2-40B4-BE49-F238E27FC236}">
                <a16:creationId xmlns:a16="http://schemas.microsoft.com/office/drawing/2014/main" id="{2272D351-B469-448F-8F87-0D07801843D7}"/>
              </a:ext>
            </a:extLst>
          </p:cNvPr>
          <p:cNvPicPr>
            <a:picLocks noChangeAspect="1"/>
          </p:cNvPicPr>
          <p:nvPr/>
        </p:nvPicPr>
        <p:blipFill>
          <a:blip r:embed="rId4"/>
          <a:stretch>
            <a:fillRect/>
          </a:stretch>
        </p:blipFill>
        <p:spPr>
          <a:xfrm>
            <a:off x="428061" y="5216865"/>
            <a:ext cx="1167809" cy="152744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7" name="Рисунок 6">
            <a:extLst>
              <a:ext uri="{FF2B5EF4-FFF2-40B4-BE49-F238E27FC236}">
                <a16:creationId xmlns:a16="http://schemas.microsoft.com/office/drawing/2014/main" id="{C6ABDE45-B23D-42EE-BC79-DAD926301566}"/>
              </a:ext>
            </a:extLst>
          </p:cNvPr>
          <p:cNvPicPr>
            <a:picLocks noChangeAspect="1"/>
          </p:cNvPicPr>
          <p:nvPr/>
        </p:nvPicPr>
        <p:blipFill rotWithShape="1">
          <a:blip r:embed="rId5"/>
          <a:srcRect l="22931" t="2750" r="22931"/>
          <a:stretch/>
        </p:blipFill>
        <p:spPr>
          <a:xfrm>
            <a:off x="428061" y="3365186"/>
            <a:ext cx="1167809" cy="169380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9103508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996728" y="908720"/>
            <a:ext cx="6814506" cy="5832648"/>
          </a:xfrm>
        </p:spPr>
        <p:txBody>
          <a:bodyPr>
            <a:normAutofit/>
          </a:bodyPr>
          <a:lstStyle/>
          <a:p>
            <a:pPr algn="just"/>
            <a:endParaRPr lang="ru-RU" sz="1400" b="0" dirty="0">
              <a:latin typeface="Times New Roman" pitchFamily="18" charset="0"/>
              <a:cs typeface="Times New Roman" pitchFamily="18" charset="0"/>
            </a:endParaRPr>
          </a:p>
          <a:p>
            <a:pPr algn="just"/>
            <a:endParaRPr lang="ru-RU" sz="1400" dirty="0">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674" y="92848"/>
            <a:ext cx="1176238" cy="1739727"/>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Прямоугольник 8"/>
          <p:cNvSpPr/>
          <p:nvPr/>
        </p:nvSpPr>
        <p:spPr>
          <a:xfrm>
            <a:off x="2258544" y="1123360"/>
            <a:ext cx="6814506" cy="5047536"/>
          </a:xfrm>
          <a:prstGeom prst="rect">
            <a:avLst/>
          </a:prstGeom>
        </p:spPr>
        <p:txBody>
          <a:bodyPr wrap="square">
            <a:spAutoFit/>
          </a:bodyPr>
          <a:lstStyle/>
          <a:p>
            <a:pPr algn="just"/>
            <a:r>
              <a:rPr lang="ru-RU" sz="1400" dirty="0">
                <a:latin typeface="Times New Roman" pitchFamily="18" charset="0"/>
                <a:cs typeface="Times New Roman" pitchFamily="18" charset="0"/>
              </a:rPr>
              <a:t>Премия имени Александра Грина — российская литературная премия учреждена по инициативе Союза писателей России, администрации городов Кирова и Слободского в 2000 году, в связи со 120-летием писателя Александра Степановича Грина. Претендовать на премию могут граждане Российской Федерации. Ежегодно присуждается одна премия за произведения для детей и юношества, проникнутые духом романтики и надежды. Автор может быть награждён как за отдельное сочинение, и за всё творчество в целом.</a:t>
            </a:r>
          </a:p>
          <a:p>
            <a:pPr algn="just"/>
            <a:endParaRPr lang="ru-RU" sz="1400" dirty="0">
              <a:latin typeface="Times New Roman" pitchFamily="18" charset="0"/>
              <a:cs typeface="Times New Roman" pitchFamily="18" charset="0"/>
            </a:endParaRPr>
          </a:p>
          <a:p>
            <a:pPr algn="just"/>
            <a:r>
              <a:rPr lang="ru-RU" sz="1400" dirty="0">
                <a:latin typeface="Times New Roman" pitchFamily="18" charset="0"/>
                <a:cs typeface="Times New Roman" pitchFamily="18" charset="0"/>
              </a:rPr>
              <a:t>23 августа, в день 145-летия со дня рождения писателя, в Кировской областной библиотеке для детей и юношества им. А. С. Грина традиционно состоялась церемония вручения литературной премии имени А. С. Грина.</a:t>
            </a:r>
          </a:p>
          <a:p>
            <a:pPr algn="just"/>
            <a:endParaRPr lang="ru-RU" sz="1400" dirty="0">
              <a:latin typeface="Times New Roman" pitchFamily="18" charset="0"/>
              <a:cs typeface="Times New Roman" pitchFamily="18" charset="0"/>
            </a:endParaRPr>
          </a:p>
          <a:p>
            <a:pPr algn="just"/>
            <a:endParaRPr lang="ru-RU" sz="1400" dirty="0">
              <a:latin typeface="Times New Roman" pitchFamily="18" charset="0"/>
              <a:cs typeface="Times New Roman" pitchFamily="18" charset="0"/>
            </a:endParaRPr>
          </a:p>
          <a:p>
            <a:pPr algn="just"/>
            <a:r>
              <a:rPr lang="ru-RU" sz="1400" dirty="0">
                <a:latin typeface="Times New Roman" pitchFamily="18" charset="0"/>
                <a:cs typeface="Times New Roman" pitchFamily="18" charset="0"/>
              </a:rPr>
              <a:t>Лауреатом премии стала </a:t>
            </a:r>
            <a:r>
              <a:rPr lang="ru-RU" sz="1400" b="1" dirty="0">
                <a:latin typeface="Times New Roman" panose="02020603050405020304" pitchFamily="18" charset="0"/>
                <a:cs typeface="Times New Roman" panose="02020603050405020304" pitchFamily="18" charset="0"/>
              </a:rPr>
              <a:t>Светлана Владимировна Бардина </a:t>
            </a:r>
            <a:r>
              <a:rPr lang="ru-RU" sz="1400" dirty="0">
                <a:latin typeface="Times New Roman" panose="02020603050405020304" pitchFamily="18" charset="0"/>
                <a:cs typeface="Times New Roman" panose="02020603050405020304" pitchFamily="18" charset="0"/>
              </a:rPr>
              <a:t>— писатель, журналист, редактор, исследователь. Ее профессиональная деятельность связана с изучением петербургского периода жизни и творчества Александра Грина. В 2017 году Бардина основала виртуальный музей А. С. Грина «Северная </a:t>
            </a:r>
            <a:r>
              <a:rPr lang="ru-RU" sz="1400" dirty="0" err="1">
                <a:latin typeface="Times New Roman" panose="02020603050405020304" pitchFamily="18" charset="0"/>
                <a:cs typeface="Times New Roman" panose="02020603050405020304" pitchFamily="18" charset="0"/>
              </a:rPr>
              <a:t>Гринландия</a:t>
            </a:r>
            <a:r>
              <a:rPr lang="ru-RU" sz="1400" dirty="0">
                <a:latin typeface="Times New Roman" panose="02020603050405020304" pitchFamily="18" charset="0"/>
                <a:cs typeface="Times New Roman" panose="02020603050405020304" pitchFamily="18" charset="0"/>
              </a:rPr>
              <a:t>». Итогом ее многолетних исследований стала книга «Петербургская гавань Александра Грина. Алые паруса Невского: адреса и памятные места писателя в Северной столице».</a:t>
            </a:r>
          </a:p>
          <a:p>
            <a:pPr algn="just"/>
            <a:r>
              <a:rPr lang="ru-RU" sz="1400" dirty="0">
                <a:latin typeface="Times New Roman" panose="02020603050405020304" pitchFamily="18" charset="0"/>
                <a:cs typeface="Times New Roman" panose="02020603050405020304" pitchFamily="18" charset="0"/>
              </a:rPr>
              <a:t>Премия присуждена за документальную повесть </a:t>
            </a:r>
            <a:r>
              <a:rPr lang="ru-RU" sz="1400" b="1" dirty="0">
                <a:latin typeface="Times New Roman" panose="02020603050405020304" pitchFamily="18" charset="0"/>
                <a:cs typeface="Times New Roman" panose="02020603050405020304" pitchFamily="18" charset="0"/>
              </a:rPr>
              <a:t>«Петербургская гавань Александра Грина. Алые паруса Невского: адреса и памятные места писателя в Северной столице».</a:t>
            </a:r>
          </a:p>
          <a:p>
            <a:pPr algn="just"/>
            <a:endParaRPr lang="ru-RU" sz="1400" dirty="0">
              <a:latin typeface="Times New Roman" pitchFamily="18" charset="0"/>
              <a:cs typeface="Times New Roman" pitchFamily="18" charset="0"/>
            </a:endParaRPr>
          </a:p>
        </p:txBody>
      </p:sp>
      <p:sp>
        <p:nvSpPr>
          <p:cNvPr id="5" name="TextBox 4"/>
          <p:cNvSpPr txBox="1"/>
          <p:nvPr/>
        </p:nvSpPr>
        <p:spPr>
          <a:xfrm>
            <a:off x="1722744" y="0"/>
            <a:ext cx="7421256" cy="1785104"/>
          </a:xfrm>
          <a:prstGeom prst="rect">
            <a:avLst/>
          </a:prstGeom>
          <a:noFill/>
        </p:spPr>
        <p:txBody>
          <a:bodyPr wrap="square" rtlCol="0">
            <a:spAutoFit/>
          </a:bodyPr>
          <a:lstStyle/>
          <a:p>
            <a:pPr lvl="0" algn="ctr"/>
            <a:r>
              <a:rPr lang="ru-RU" sz="2400" dirty="0">
                <a:solidFill>
                  <a:schemeClr val="accent2">
                    <a:lumMod val="50000"/>
                  </a:schemeClr>
                </a:solidFill>
                <a:latin typeface="Constantia" pitchFamily="18" charset="0"/>
              </a:rPr>
              <a:t>Премия имени Александра Грина</a:t>
            </a:r>
          </a:p>
          <a:p>
            <a:pPr lvl="0" algn="ctr"/>
            <a:r>
              <a:rPr lang="en-US" sz="1400" dirty="0">
                <a:solidFill>
                  <a:prstClr val="black"/>
                </a:solidFill>
                <a:latin typeface="Times New Roman" pitchFamily="18" charset="0"/>
                <a:cs typeface="Times New Roman" pitchFamily="18" charset="0"/>
                <a:hlinkClick r:id="rId3"/>
              </a:rPr>
              <a:t>https://pobedarf.ru/2024/08/23/obyavlen-laureat-literaturnoj-premii/</a:t>
            </a:r>
            <a:endParaRPr lang="ru-RU" sz="1400" dirty="0">
              <a:solidFill>
                <a:prstClr val="black"/>
              </a:solidFill>
              <a:latin typeface="Times New Roman" pitchFamily="18" charset="0"/>
              <a:cs typeface="Times New Roman" pitchFamily="18" charset="0"/>
            </a:endParaRPr>
          </a:p>
          <a:p>
            <a:endParaRPr lang="ru-RU" sz="2800" dirty="0">
              <a:latin typeface="Constantia" pitchFamily="18" charset="0"/>
            </a:endParaRPr>
          </a:p>
          <a:p>
            <a:endParaRPr lang="ru-RU" sz="2800" dirty="0">
              <a:latin typeface="Constantia" pitchFamily="18" charset="0"/>
            </a:endParaRPr>
          </a:p>
          <a:p>
            <a:endParaRPr lang="ru-RU" sz="1200" dirty="0">
              <a:latin typeface="Constantia" pitchFamily="18" charset="0"/>
            </a:endParaRPr>
          </a:p>
        </p:txBody>
      </p:sp>
      <p:pic>
        <p:nvPicPr>
          <p:cNvPr id="2" name="Рисунок 1">
            <a:extLst>
              <a:ext uri="{FF2B5EF4-FFF2-40B4-BE49-F238E27FC236}">
                <a16:creationId xmlns:a16="http://schemas.microsoft.com/office/drawing/2014/main" id="{FB3290ED-F20F-43A1-964B-4993B9705E24}"/>
              </a:ext>
            </a:extLst>
          </p:cNvPr>
          <p:cNvPicPr>
            <a:picLocks noChangeAspect="1"/>
          </p:cNvPicPr>
          <p:nvPr/>
        </p:nvPicPr>
        <p:blipFill rotWithShape="1">
          <a:blip r:embed="rId4"/>
          <a:srcRect l="20075" r="20863"/>
          <a:stretch/>
        </p:blipFill>
        <p:spPr>
          <a:xfrm>
            <a:off x="190517" y="2043715"/>
            <a:ext cx="2016224" cy="192024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4" name="Рисунок 3">
            <a:extLst>
              <a:ext uri="{FF2B5EF4-FFF2-40B4-BE49-F238E27FC236}">
                <a16:creationId xmlns:a16="http://schemas.microsoft.com/office/drawing/2014/main" id="{A0CE4C3D-6C2F-4A7B-ABE5-710077F0CBC6}"/>
              </a:ext>
            </a:extLst>
          </p:cNvPr>
          <p:cNvPicPr>
            <a:picLocks noChangeAspect="1"/>
          </p:cNvPicPr>
          <p:nvPr/>
        </p:nvPicPr>
        <p:blipFill>
          <a:blip r:embed="rId5"/>
          <a:stretch>
            <a:fillRect/>
          </a:stretch>
        </p:blipFill>
        <p:spPr>
          <a:xfrm>
            <a:off x="365080" y="4380754"/>
            <a:ext cx="1644498" cy="227219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6" name="Прямоугольник 5">
            <a:extLst>
              <a:ext uri="{FF2B5EF4-FFF2-40B4-BE49-F238E27FC236}">
                <a16:creationId xmlns:a16="http://schemas.microsoft.com/office/drawing/2014/main" id="{182412DD-F64C-435F-B6D1-EB3C1E871378}"/>
              </a:ext>
            </a:extLst>
          </p:cNvPr>
          <p:cNvSpPr/>
          <p:nvPr/>
        </p:nvSpPr>
        <p:spPr>
          <a:xfrm>
            <a:off x="402189" y="3984553"/>
            <a:ext cx="1613070" cy="307777"/>
          </a:xfrm>
          <a:prstGeom prst="rect">
            <a:avLst/>
          </a:prstGeom>
        </p:spPr>
        <p:txBody>
          <a:bodyPr wrap="none">
            <a:spAutoFit/>
          </a:bodyPr>
          <a:lstStyle/>
          <a:p>
            <a:r>
              <a:rPr lang="ru-RU" sz="1400" dirty="0">
                <a:solidFill>
                  <a:prstClr val="black"/>
                </a:solidFill>
                <a:latin typeface="Times New Roman" panose="02020603050405020304" pitchFamily="18" charset="0"/>
                <a:cs typeface="Times New Roman" panose="02020603050405020304" pitchFamily="18" charset="0"/>
              </a:rPr>
              <a:t>Светлана Бардина </a:t>
            </a:r>
            <a:endParaRPr lang="ru-RU" dirty="0"/>
          </a:p>
        </p:txBody>
      </p:sp>
    </p:spTree>
    <p:extLst>
      <p:ext uri="{BB962C8B-B14F-4D97-AF65-F5344CB8AC3E}">
        <p14:creationId xmlns:p14="http://schemas.microsoft.com/office/powerpoint/2010/main" val="22242836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179347" y="908720"/>
            <a:ext cx="6814506" cy="5400600"/>
          </a:xfrm>
        </p:spPr>
        <p:txBody>
          <a:bodyPr>
            <a:normAutofit fontScale="85000" lnSpcReduction="10000"/>
          </a:bodyPr>
          <a:lstStyle/>
          <a:p>
            <a:pPr marL="0" indent="0" algn="just">
              <a:lnSpc>
                <a:spcPct val="120000"/>
              </a:lnSpc>
              <a:buNone/>
            </a:pPr>
            <a:r>
              <a:rPr lang="ru-RU" sz="1900" dirty="0">
                <a:latin typeface="Times New Roman" panose="02020603050405020304" pitchFamily="18" charset="0"/>
                <a:cs typeface="Times New Roman" pitchFamily="18" charset="0"/>
              </a:rPr>
              <a:t>Премия «Алиса» вручается лучшему произведению детской и подростковой фантастики, которое увидело свет в минувшем календарном году. Премия посвящена памяти писателя Кира Булычева, много сделавшего для развития этого направления литературы. Для выявления победителей Оргкомитет фестиваля фантастики «Роскон» формирует и публикует номинационный список. Премия присуждается совместным решением Оргкомитета «</a:t>
            </a:r>
            <a:r>
              <a:rPr lang="ru-RU" sz="1900" dirty="0" err="1">
                <a:latin typeface="Times New Roman" panose="02020603050405020304" pitchFamily="18" charset="0"/>
                <a:cs typeface="Times New Roman" pitchFamily="18" charset="0"/>
              </a:rPr>
              <a:t>Роскона</a:t>
            </a:r>
            <a:r>
              <a:rPr lang="ru-RU" sz="1900" dirty="0">
                <a:latin typeface="Times New Roman" pitchFamily="18" charset="0"/>
                <a:cs typeface="Times New Roman" pitchFamily="18" charset="0"/>
              </a:rPr>
              <a:t>» и вдовы Кира Булычева — художника Киры Алексеевны Сошинской.</a:t>
            </a:r>
          </a:p>
          <a:p>
            <a:pPr marL="0" indent="0" algn="just">
              <a:buNone/>
            </a:pPr>
            <a:endParaRPr lang="ru-RU" sz="1900" dirty="0">
              <a:latin typeface="Times New Roman" pitchFamily="18" charset="0"/>
              <a:cs typeface="Times New Roman" pitchFamily="18" charset="0"/>
            </a:endParaRPr>
          </a:p>
          <a:p>
            <a:pPr marL="0" indent="0" algn="just">
              <a:buNone/>
            </a:pPr>
            <a:r>
              <a:rPr lang="ru-RU" sz="1900" dirty="0">
                <a:latin typeface="Times New Roman" pitchFamily="18" charset="0"/>
                <a:cs typeface="Times New Roman" pitchFamily="18" charset="0"/>
              </a:rPr>
              <a:t>С 3 по 6 апреля на XXIV Международной литературной конференции по вопросам фантастики «</a:t>
            </a:r>
            <a:r>
              <a:rPr lang="ru-RU" sz="1900" dirty="0" err="1">
                <a:latin typeface="Times New Roman" panose="02020603050405020304" pitchFamily="18" charset="0"/>
                <a:cs typeface="Times New Roman" panose="02020603050405020304" pitchFamily="18" charset="0"/>
              </a:rPr>
              <a:t>РосКон</a:t>
            </a:r>
            <a:r>
              <a:rPr lang="ru-RU" sz="1900" dirty="0">
                <a:latin typeface="Times New Roman" panose="02020603050405020304" pitchFamily="18" charset="0"/>
                <a:cs typeface="Times New Roman" panose="02020603050405020304" pitchFamily="18" charset="0"/>
              </a:rPr>
              <a:t>» обладателем приза «Алиса» за детскую фантастику названа </a:t>
            </a:r>
            <a:r>
              <a:rPr lang="ru-RU" sz="1900" b="1" dirty="0">
                <a:latin typeface="Times New Roman" panose="02020603050405020304" pitchFamily="18" charset="0"/>
                <a:cs typeface="Times New Roman" panose="02020603050405020304" pitchFamily="18" charset="0"/>
              </a:rPr>
              <a:t>Заугольная Оксана за роман «Дочь Горгоны».</a:t>
            </a:r>
          </a:p>
          <a:p>
            <a:pPr marL="0" indent="0" algn="just">
              <a:buNone/>
            </a:pPr>
            <a:r>
              <a:rPr lang="ru-RU" sz="1900" dirty="0">
                <a:latin typeface="Times New Roman" panose="02020603050405020304" pitchFamily="18" charset="0"/>
                <a:cs typeface="Times New Roman" panose="02020603050405020304" pitchFamily="18" charset="0"/>
              </a:rPr>
              <a:t>В сердце заповедника на Алтае находится приют. В нем растут бок о бок обычные дети и чудовища. </a:t>
            </a:r>
            <a:r>
              <a:rPr lang="ru-RU" sz="1900" dirty="0" err="1">
                <a:latin typeface="Times New Roman" panose="02020603050405020304" pitchFamily="18" charset="0"/>
                <a:cs typeface="Times New Roman" panose="02020603050405020304" pitchFamily="18" charset="0"/>
              </a:rPr>
              <a:t>Солунай</a:t>
            </a:r>
            <a:r>
              <a:rPr lang="ru-RU" sz="1900" dirty="0">
                <a:latin typeface="Times New Roman" panose="02020603050405020304" pitchFamily="18" charset="0"/>
                <a:cs typeface="Times New Roman" panose="02020603050405020304" pitchFamily="18" charset="0"/>
              </a:rPr>
              <a:t> хочет жить человеческой жизнью: влюбляться и дружить, но она дочь горгоны, и ей остается лишь остерегаться директора приюта, бывшего охотника за головами. Недостаточно опасается </a:t>
            </a:r>
            <a:r>
              <a:rPr lang="ru-RU" sz="1900" dirty="0" err="1">
                <a:latin typeface="Times New Roman" panose="02020603050405020304" pitchFamily="18" charset="0"/>
                <a:cs typeface="Times New Roman" panose="02020603050405020304" pitchFamily="18" charset="0"/>
              </a:rPr>
              <a:t>Солунай</a:t>
            </a:r>
            <a:r>
              <a:rPr lang="ru-RU" sz="1900" dirty="0">
                <a:latin typeface="Times New Roman" panose="02020603050405020304" pitchFamily="18" charset="0"/>
                <a:cs typeface="Times New Roman" panose="02020603050405020304" pitchFamily="18" charset="0"/>
              </a:rPr>
              <a:t>, и ее сердце будет разбито. Но это еще не беда, еще придут в заповедник те, чьи сердца не знают жалости. Настоящие чудовища. Браконьеры. Охотники за такими как она…</a:t>
            </a:r>
          </a:p>
          <a:p>
            <a:pPr marL="0" indent="0" algn="just">
              <a:buNone/>
            </a:pPr>
            <a:endParaRPr lang="ru-RU" sz="1400" dirty="0">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115" y="116632"/>
            <a:ext cx="1414463" cy="203676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565866" y="2153395"/>
            <a:ext cx="1180580" cy="307777"/>
          </a:xfrm>
          <a:prstGeom prst="rect">
            <a:avLst/>
          </a:prstGeom>
        </p:spPr>
        <p:txBody>
          <a:bodyPr wrap="none">
            <a:spAutoFit/>
          </a:bodyPr>
          <a:lstStyle/>
          <a:p>
            <a:r>
              <a:rPr lang="ru-RU" sz="1400" dirty="0">
                <a:latin typeface="Times New Roman" pitchFamily="18" charset="0"/>
                <a:cs typeface="Times New Roman" pitchFamily="18" charset="0"/>
              </a:rPr>
              <a:t>Кир Булычев</a:t>
            </a:r>
          </a:p>
        </p:txBody>
      </p:sp>
      <p:sp>
        <p:nvSpPr>
          <p:cNvPr id="5" name="TextBox 4"/>
          <p:cNvSpPr txBox="1"/>
          <p:nvPr/>
        </p:nvSpPr>
        <p:spPr>
          <a:xfrm>
            <a:off x="2448050" y="116632"/>
            <a:ext cx="6696744" cy="461665"/>
          </a:xfrm>
          <a:prstGeom prst="rect">
            <a:avLst/>
          </a:prstGeom>
          <a:noFill/>
        </p:spPr>
        <p:txBody>
          <a:bodyPr wrap="square" rtlCol="0">
            <a:spAutoFit/>
          </a:bodyPr>
          <a:lstStyle/>
          <a:p>
            <a:r>
              <a:rPr lang="ru-RU" sz="2400" dirty="0">
                <a:solidFill>
                  <a:schemeClr val="accent2">
                    <a:lumMod val="50000"/>
                  </a:schemeClr>
                </a:solidFill>
                <a:latin typeface="Constantia" pitchFamily="18" charset="0"/>
              </a:rPr>
              <a:t>Литературная премия «Алиса»</a:t>
            </a:r>
          </a:p>
        </p:txBody>
      </p:sp>
      <p:pic>
        <p:nvPicPr>
          <p:cNvPr id="7" name="Рисунок 6">
            <a:extLst>
              <a:ext uri="{FF2B5EF4-FFF2-40B4-BE49-F238E27FC236}">
                <a16:creationId xmlns:a16="http://schemas.microsoft.com/office/drawing/2014/main" id="{ABC2648F-A5B5-485B-BD9D-8D940F0BD6EE}"/>
              </a:ext>
            </a:extLst>
          </p:cNvPr>
          <p:cNvPicPr>
            <a:picLocks noChangeAspect="1"/>
          </p:cNvPicPr>
          <p:nvPr/>
        </p:nvPicPr>
        <p:blipFill>
          <a:blip r:embed="rId3"/>
          <a:stretch>
            <a:fillRect/>
          </a:stretch>
        </p:blipFill>
        <p:spPr>
          <a:xfrm>
            <a:off x="450703" y="4581128"/>
            <a:ext cx="1410907" cy="216024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8" name="Рисунок 7">
            <a:extLst>
              <a:ext uri="{FF2B5EF4-FFF2-40B4-BE49-F238E27FC236}">
                <a16:creationId xmlns:a16="http://schemas.microsoft.com/office/drawing/2014/main" id="{86B8D2D5-1551-4113-86E2-6BA9F51D98E5}"/>
              </a:ext>
            </a:extLst>
          </p:cNvPr>
          <p:cNvPicPr>
            <a:picLocks noChangeAspect="1"/>
          </p:cNvPicPr>
          <p:nvPr/>
        </p:nvPicPr>
        <p:blipFill>
          <a:blip r:embed="rId4"/>
          <a:stretch>
            <a:fillRect/>
          </a:stretch>
        </p:blipFill>
        <p:spPr>
          <a:xfrm>
            <a:off x="332035" y="2461172"/>
            <a:ext cx="1618423" cy="179824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9" name="TextBox 8">
            <a:extLst>
              <a:ext uri="{FF2B5EF4-FFF2-40B4-BE49-F238E27FC236}">
                <a16:creationId xmlns:a16="http://schemas.microsoft.com/office/drawing/2014/main" id="{27040999-B4CF-4B4D-800E-4ABF3B74A06F}"/>
              </a:ext>
            </a:extLst>
          </p:cNvPr>
          <p:cNvSpPr txBox="1"/>
          <p:nvPr/>
        </p:nvSpPr>
        <p:spPr>
          <a:xfrm>
            <a:off x="327093" y="4256376"/>
            <a:ext cx="1618423" cy="307777"/>
          </a:xfrm>
          <a:prstGeom prst="rect">
            <a:avLst/>
          </a:prstGeom>
          <a:noFill/>
        </p:spPr>
        <p:txBody>
          <a:bodyPr wrap="square" rtlCol="0">
            <a:spAutoFit/>
          </a:bodyPr>
          <a:lstStyle/>
          <a:p>
            <a:r>
              <a:rPr lang="ru-RU" sz="1400" dirty="0">
                <a:latin typeface="Times New Roman" panose="02020603050405020304" pitchFamily="18" charset="0"/>
                <a:cs typeface="Times New Roman" panose="02020603050405020304" pitchFamily="18" charset="0"/>
              </a:rPr>
              <a:t>Оксана Заугольная</a:t>
            </a:r>
          </a:p>
        </p:txBody>
      </p:sp>
    </p:spTree>
    <p:extLst>
      <p:ext uri="{BB962C8B-B14F-4D97-AF65-F5344CB8AC3E}">
        <p14:creationId xmlns:p14="http://schemas.microsoft.com/office/powerpoint/2010/main" val="8423413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835" y="353089"/>
            <a:ext cx="3833119" cy="88928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3274901" y="1336146"/>
            <a:ext cx="5025999" cy="2246769"/>
          </a:xfrm>
          <a:prstGeom prst="rect">
            <a:avLst/>
          </a:prstGeom>
        </p:spPr>
        <p:txBody>
          <a:bodyPr wrap="square">
            <a:spAutoFit/>
          </a:bodyPr>
          <a:lstStyle/>
          <a:p>
            <a:endParaRPr lang="ru-RU" sz="1400" dirty="0">
              <a:latin typeface="Times New Roman" pitchFamily="18" charset="0"/>
              <a:cs typeface="Times New Roman" pitchFamily="18" charset="0"/>
            </a:endParaRPr>
          </a:p>
          <a:p>
            <a:r>
              <a:rPr lang="ru-RU" sz="1600" dirty="0">
                <a:latin typeface="Times New Roman" pitchFamily="18" charset="0"/>
                <a:cs typeface="Times New Roman" pitchFamily="18" charset="0"/>
              </a:rPr>
              <a:t>ТЕМА СЕЗОНА : </a:t>
            </a:r>
            <a:r>
              <a:rPr lang="ru-RU" sz="1600" b="1" dirty="0">
                <a:solidFill>
                  <a:schemeClr val="accent2">
                    <a:lumMod val="50000"/>
                  </a:schemeClr>
                </a:solidFill>
                <a:latin typeface="Times New Roman" pitchFamily="18" charset="0"/>
                <a:cs typeface="Times New Roman" pitchFamily="18" charset="0"/>
              </a:rPr>
              <a:t>СВОИ/ЧУЖИЕ </a:t>
            </a:r>
            <a:r>
              <a:rPr lang="ru-RU" sz="1400" b="1" dirty="0">
                <a:latin typeface="Times New Roman" panose="02020603050405020304" pitchFamily="18" charset="0"/>
                <a:cs typeface="Times New Roman" pitchFamily="18" charset="0"/>
              </a:rPr>
              <a:t>- </a:t>
            </a:r>
            <a:r>
              <a:rPr lang="ru-RU" sz="1600" dirty="0">
                <a:latin typeface="Times New Roman" panose="02020603050405020304" pitchFamily="18" charset="0"/>
                <a:cs typeface="Times New Roman" panose="02020603050405020304" pitchFamily="18" charset="0"/>
              </a:rPr>
              <a:t>это про противостояние и поиск точек соприкосновения одновременно. Про принятие (или непринятие) себя и другого. Про возможность быть собой — и быть другим.</a:t>
            </a:r>
            <a:endParaRPr lang="ru-RU" sz="1600" b="1" dirty="0">
              <a:latin typeface="Times New Roman" panose="02020603050405020304" pitchFamily="18" charset="0"/>
              <a:cs typeface="Times New Roman" pitchFamily="18" charset="0"/>
            </a:endParaRPr>
          </a:p>
          <a:p>
            <a:endParaRPr lang="ru-RU" sz="1600" dirty="0">
              <a:latin typeface="Times New Roman" pitchFamily="18" charset="0"/>
              <a:cs typeface="Times New Roman" pitchFamily="18" charset="0"/>
            </a:endParaRPr>
          </a:p>
          <a:p>
            <a:r>
              <a:rPr lang="ru-RU" sz="1600" dirty="0">
                <a:latin typeface="Times New Roman" pitchFamily="18" charset="0"/>
                <a:cs typeface="Times New Roman" pitchFamily="18" charset="0"/>
              </a:rPr>
              <a:t>ПОБЕДИТЕЛИ  ШЕСТОГО СЕЗОНА КОНКУРСА:</a:t>
            </a:r>
          </a:p>
          <a:p>
            <a:endParaRPr lang="ru-RU" sz="1400" dirty="0">
              <a:latin typeface="Times New Roman" pitchFamily="18" charset="0"/>
              <a:cs typeface="Times New Roman" pitchFamily="18" charset="0"/>
            </a:endParaRPr>
          </a:p>
        </p:txBody>
      </p:sp>
      <p:sp>
        <p:nvSpPr>
          <p:cNvPr id="8" name="TextBox 7"/>
          <p:cNvSpPr txBox="1"/>
          <p:nvPr/>
        </p:nvSpPr>
        <p:spPr>
          <a:xfrm>
            <a:off x="3419872" y="11052"/>
            <a:ext cx="5604418" cy="1045094"/>
          </a:xfrm>
          <a:prstGeom prst="rect">
            <a:avLst/>
          </a:prstGeom>
          <a:noFill/>
        </p:spPr>
        <p:txBody>
          <a:bodyPr wrap="square" rtlCol="0">
            <a:spAutoFit/>
          </a:bodyPr>
          <a:lstStyle/>
          <a:p>
            <a:pPr lvl="0" algn="ctr">
              <a:lnSpc>
                <a:spcPct val="115000"/>
              </a:lnSpc>
              <a:spcAft>
                <a:spcPts val="1000"/>
              </a:spcAft>
            </a:pPr>
            <a:r>
              <a:rPr lang="ru-RU" sz="2400" dirty="0">
                <a:solidFill>
                  <a:schemeClr val="accent2">
                    <a:lumMod val="50000"/>
                  </a:schemeClr>
                </a:solidFill>
                <a:latin typeface="Constantia" pitchFamily="18" charset="0"/>
                <a:ea typeface="Calibri"/>
                <a:cs typeface="Times New Roman" pitchFamily="18" charset="0"/>
              </a:rPr>
              <a:t>Литературный конкурс </a:t>
            </a:r>
          </a:p>
          <a:p>
            <a:pPr lvl="0" algn="ctr">
              <a:lnSpc>
                <a:spcPct val="115000"/>
              </a:lnSpc>
              <a:spcAft>
                <a:spcPts val="1000"/>
              </a:spcAft>
            </a:pPr>
            <a:r>
              <a:rPr lang="ru-RU" sz="2400" dirty="0">
                <a:solidFill>
                  <a:schemeClr val="accent2">
                    <a:lumMod val="50000"/>
                  </a:schemeClr>
                </a:solidFill>
                <a:latin typeface="Constantia" pitchFamily="18" charset="0"/>
                <a:ea typeface="Calibri"/>
                <a:cs typeface="Times New Roman" pitchFamily="18" charset="0"/>
              </a:rPr>
              <a:t>«Белой вороны» </a:t>
            </a:r>
            <a:r>
              <a:rPr lang="ru-RU" sz="2400" dirty="0">
                <a:solidFill>
                  <a:schemeClr val="accent2">
                    <a:lumMod val="50000"/>
                  </a:schemeClr>
                </a:solidFill>
                <a:latin typeface="Constantia" pitchFamily="18" charset="0"/>
                <a:ea typeface="Times New Roman"/>
                <a:cs typeface="Times New Roman" pitchFamily="18" charset="0"/>
              </a:rPr>
              <a:t>V </a:t>
            </a:r>
            <a:r>
              <a:rPr lang="ru-RU" sz="2400" dirty="0" err="1">
                <a:solidFill>
                  <a:schemeClr val="accent2">
                    <a:lumMod val="50000"/>
                  </a:schemeClr>
                </a:solidFill>
                <a:latin typeface="Constantia" pitchFamily="18" charset="0"/>
                <a:ea typeface="Times New Roman"/>
                <a:cs typeface="Times New Roman" pitchFamily="18" charset="0"/>
              </a:rPr>
              <a:t>cезон</a:t>
            </a:r>
            <a:r>
              <a:rPr lang="ru-RU" sz="2400" dirty="0">
                <a:solidFill>
                  <a:schemeClr val="accent2">
                    <a:lumMod val="50000"/>
                  </a:schemeClr>
                </a:solidFill>
                <a:latin typeface="Constantia" pitchFamily="18" charset="0"/>
                <a:ea typeface="Times New Roman"/>
                <a:cs typeface="Times New Roman" pitchFamily="18" charset="0"/>
              </a:rPr>
              <a:t> </a:t>
            </a:r>
          </a:p>
        </p:txBody>
      </p:sp>
      <p:sp>
        <p:nvSpPr>
          <p:cNvPr id="2" name="Прямоугольник 1"/>
          <p:cNvSpPr/>
          <p:nvPr/>
        </p:nvSpPr>
        <p:spPr>
          <a:xfrm>
            <a:off x="4425855" y="1115082"/>
            <a:ext cx="3827394" cy="615553"/>
          </a:xfrm>
          <a:prstGeom prst="rect">
            <a:avLst/>
          </a:prstGeom>
        </p:spPr>
        <p:txBody>
          <a:bodyPr wrap="none">
            <a:spAutoFit/>
          </a:bodyPr>
          <a:lstStyle/>
          <a:p>
            <a:r>
              <a:rPr lang="en-US" sz="1600" dirty="0">
                <a:hlinkClick r:id="rId3"/>
              </a:rPr>
              <a:t>https://albuscorvus.ru/literaturnyj-konkurs/</a:t>
            </a:r>
            <a:endParaRPr lang="ru-RU" sz="1600" dirty="0"/>
          </a:p>
          <a:p>
            <a:endParaRPr lang="ru-RU" dirty="0"/>
          </a:p>
        </p:txBody>
      </p:sp>
      <p:sp>
        <p:nvSpPr>
          <p:cNvPr id="6" name="Прямоугольник 5"/>
          <p:cNvSpPr/>
          <p:nvPr/>
        </p:nvSpPr>
        <p:spPr>
          <a:xfrm>
            <a:off x="3707904" y="3450501"/>
            <a:ext cx="6110226" cy="3139321"/>
          </a:xfrm>
          <a:prstGeom prst="rect">
            <a:avLst/>
          </a:prstGeom>
        </p:spPr>
        <p:txBody>
          <a:bodyPr wrap="square">
            <a:spAutoFit/>
          </a:bodyPr>
          <a:lstStyle/>
          <a:p>
            <a:pPr marL="285750" indent="-285750">
              <a:buFont typeface="Arial" panose="020B0604020202020204" pitchFamily="34" charset="0"/>
              <a:buChar char="•"/>
            </a:pPr>
            <a:r>
              <a:rPr lang="ru-RU" b="1" dirty="0">
                <a:latin typeface="Times New Roman" panose="02020603050405020304" pitchFamily="18" charset="0"/>
                <a:cs typeface="Times New Roman" panose="02020603050405020304" pitchFamily="18" charset="0"/>
              </a:rPr>
              <a:t>Номинация «Лучшая рукопись</a:t>
            </a:r>
            <a:r>
              <a:rPr lang="ru-RU" dirty="0">
                <a:latin typeface="Times New Roman" panose="02020603050405020304" pitchFamily="18" charset="0"/>
                <a:cs typeface="Times New Roman" panose="02020603050405020304" pitchFamily="18" charset="0"/>
              </a:rPr>
              <a:t>» </a:t>
            </a:r>
          </a:p>
          <a:p>
            <a:r>
              <a:rPr lang="ru-RU" dirty="0">
                <a:latin typeface="Times New Roman" panose="02020603050405020304" pitchFamily="18" charset="0"/>
                <a:cs typeface="Times New Roman" panose="02020603050405020304" pitchFamily="18" charset="0"/>
              </a:rPr>
              <a:t>Алексей Березин «</a:t>
            </a:r>
            <a:r>
              <a:rPr lang="ru-RU" dirty="0" err="1">
                <a:latin typeface="Times New Roman" panose="02020603050405020304" pitchFamily="18" charset="0"/>
                <a:cs typeface="Times New Roman" panose="02020603050405020304" pitchFamily="18" charset="0"/>
              </a:rPr>
              <a:t>Вейго</a:t>
            </a:r>
            <a:r>
              <a:rPr lang="ru-RU" dirty="0">
                <a:latin typeface="Times New Roman" panose="02020603050405020304" pitchFamily="18" charset="0"/>
                <a:cs typeface="Times New Roman" panose="02020603050405020304" pitchFamily="18" charset="0"/>
              </a:rPr>
              <a:t>»</a:t>
            </a:r>
          </a:p>
          <a:p>
            <a:endParaRPr lang="ru-RU"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b="1" dirty="0">
                <a:latin typeface="Times New Roman" panose="02020603050405020304" pitchFamily="18" charset="0"/>
                <a:cs typeface="Times New Roman" panose="02020603050405020304" pitchFamily="18" charset="0"/>
              </a:rPr>
              <a:t>Номинация «Серебряное перо» </a:t>
            </a:r>
          </a:p>
          <a:p>
            <a:r>
              <a:rPr lang="ru-RU" dirty="0">
                <a:latin typeface="Times New Roman" panose="02020603050405020304" pitchFamily="18" charset="0"/>
                <a:cs typeface="Times New Roman" panose="02020603050405020304" pitchFamily="18" charset="0"/>
              </a:rPr>
              <a:t>Дарья Андреева «И будут цветы»</a:t>
            </a:r>
          </a:p>
          <a:p>
            <a:endParaRPr lang="ru-RU"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b="1" dirty="0">
                <a:latin typeface="Times New Roman" panose="02020603050405020304" pitchFamily="18" charset="0"/>
                <a:cs typeface="Times New Roman" panose="02020603050405020304" pitchFamily="18" charset="0"/>
              </a:rPr>
              <a:t>Номинация «Выбор подросткового жюри»</a:t>
            </a:r>
          </a:p>
          <a:p>
            <a:r>
              <a:rPr lang="ru-RU" dirty="0">
                <a:latin typeface="Times New Roman" panose="02020603050405020304" pitchFamily="18" charset="0"/>
                <a:cs typeface="Times New Roman" panose="02020603050405020304" pitchFamily="18" charset="0"/>
              </a:rPr>
              <a:t>Анастасия Шанская «Когда упадёт метеорит, или Маргинальная родина моей мамы»</a:t>
            </a:r>
          </a:p>
          <a:p>
            <a:endParaRPr lang="ru-RU"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ru-RU" b="1" dirty="0">
                <a:latin typeface="Times New Roman" panose="02020603050405020304" pitchFamily="18" charset="0"/>
                <a:cs typeface="Times New Roman" panose="02020603050405020304" pitchFamily="18" charset="0"/>
              </a:rPr>
              <a:t>Номинация «Выбор партнёров»</a:t>
            </a:r>
          </a:p>
        </p:txBody>
      </p:sp>
      <p:pic>
        <p:nvPicPr>
          <p:cNvPr id="3" name="Рисунок 2">
            <a:extLst>
              <a:ext uri="{FF2B5EF4-FFF2-40B4-BE49-F238E27FC236}">
                <a16:creationId xmlns:a16="http://schemas.microsoft.com/office/drawing/2014/main" id="{064B44CC-3CD9-478D-8B1A-AD1619ED1F84}"/>
              </a:ext>
            </a:extLst>
          </p:cNvPr>
          <p:cNvPicPr>
            <a:picLocks noChangeAspect="1"/>
          </p:cNvPicPr>
          <p:nvPr/>
        </p:nvPicPr>
        <p:blipFill>
          <a:blip r:embed="rId4"/>
          <a:stretch>
            <a:fillRect/>
          </a:stretch>
        </p:blipFill>
        <p:spPr>
          <a:xfrm>
            <a:off x="457590" y="1472245"/>
            <a:ext cx="2555776" cy="176236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9" name="TextBox 8">
            <a:extLst>
              <a:ext uri="{FF2B5EF4-FFF2-40B4-BE49-F238E27FC236}">
                <a16:creationId xmlns:a16="http://schemas.microsoft.com/office/drawing/2014/main" id="{21BBC459-2A88-4F1E-A90A-7F3FAB8BD86D}"/>
              </a:ext>
            </a:extLst>
          </p:cNvPr>
          <p:cNvSpPr txBox="1"/>
          <p:nvPr/>
        </p:nvSpPr>
        <p:spPr>
          <a:xfrm>
            <a:off x="295318" y="3254057"/>
            <a:ext cx="2880320" cy="738664"/>
          </a:xfrm>
          <a:prstGeom prst="rect">
            <a:avLst/>
          </a:prstGeom>
          <a:noFill/>
        </p:spPr>
        <p:txBody>
          <a:bodyPr wrap="square" rtlCol="0">
            <a:spAutoFit/>
          </a:bodyPr>
          <a:lstStyle/>
          <a:p>
            <a:pPr algn="ctr"/>
            <a:r>
              <a:rPr lang="ru-RU" sz="1400" dirty="0">
                <a:latin typeface="Times New Roman" panose="02020603050405020304" pitchFamily="18" charset="0"/>
                <a:cs typeface="Times New Roman" panose="02020603050405020304" pitchFamily="18" charset="0"/>
              </a:rPr>
              <a:t>На сайте конкурса можно посмотреть обложки </a:t>
            </a:r>
            <a:r>
              <a:rPr lang="ru-RU" sz="1400" cap="all" dirty="0">
                <a:latin typeface="Times New Roman" panose="02020603050405020304" pitchFamily="18" charset="0"/>
                <a:cs typeface="Times New Roman" panose="02020603050405020304" pitchFamily="18" charset="0"/>
              </a:rPr>
              <a:t>Изданных книг конкурса</a:t>
            </a:r>
            <a:endParaRPr lang="ru-RU" sz="1400" dirty="0">
              <a:latin typeface="Times New Roman" panose="02020603050405020304" pitchFamily="18" charset="0"/>
              <a:cs typeface="Times New Roman" panose="02020603050405020304" pitchFamily="18" charset="0"/>
            </a:endParaRPr>
          </a:p>
        </p:txBody>
      </p:sp>
      <p:pic>
        <p:nvPicPr>
          <p:cNvPr id="10" name="Рисунок 9">
            <a:extLst>
              <a:ext uri="{FF2B5EF4-FFF2-40B4-BE49-F238E27FC236}">
                <a16:creationId xmlns:a16="http://schemas.microsoft.com/office/drawing/2014/main" id="{A5389684-8CBD-4E77-9DD6-CA9C66EC4DAB}"/>
              </a:ext>
            </a:extLst>
          </p:cNvPr>
          <p:cNvPicPr>
            <a:picLocks noChangeAspect="1"/>
          </p:cNvPicPr>
          <p:nvPr/>
        </p:nvPicPr>
        <p:blipFill>
          <a:blip r:embed="rId5"/>
          <a:stretch>
            <a:fillRect/>
          </a:stretch>
        </p:blipFill>
        <p:spPr>
          <a:xfrm>
            <a:off x="137009" y="4068002"/>
            <a:ext cx="929727" cy="130222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1" name="Рисунок 10">
            <a:extLst>
              <a:ext uri="{FF2B5EF4-FFF2-40B4-BE49-F238E27FC236}">
                <a16:creationId xmlns:a16="http://schemas.microsoft.com/office/drawing/2014/main" id="{9F4A1C8F-C2CD-4A9F-AC2F-70B914E24A5F}"/>
              </a:ext>
            </a:extLst>
          </p:cNvPr>
          <p:cNvPicPr>
            <a:picLocks noChangeAspect="1"/>
          </p:cNvPicPr>
          <p:nvPr/>
        </p:nvPicPr>
        <p:blipFill>
          <a:blip r:embed="rId6"/>
          <a:stretch>
            <a:fillRect/>
          </a:stretch>
        </p:blipFill>
        <p:spPr>
          <a:xfrm>
            <a:off x="1301942" y="4068002"/>
            <a:ext cx="867072" cy="129058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2" name="Рисунок 11">
            <a:extLst>
              <a:ext uri="{FF2B5EF4-FFF2-40B4-BE49-F238E27FC236}">
                <a16:creationId xmlns:a16="http://schemas.microsoft.com/office/drawing/2014/main" id="{04983998-926F-4DFA-8EC4-8E3E84601EA4}"/>
              </a:ext>
            </a:extLst>
          </p:cNvPr>
          <p:cNvPicPr>
            <a:picLocks noChangeAspect="1"/>
          </p:cNvPicPr>
          <p:nvPr/>
        </p:nvPicPr>
        <p:blipFill>
          <a:blip r:embed="rId7"/>
          <a:stretch>
            <a:fillRect/>
          </a:stretch>
        </p:blipFill>
        <p:spPr>
          <a:xfrm>
            <a:off x="2413569" y="4068002"/>
            <a:ext cx="894874" cy="129058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3" name="Рисунок 12">
            <a:extLst>
              <a:ext uri="{FF2B5EF4-FFF2-40B4-BE49-F238E27FC236}">
                <a16:creationId xmlns:a16="http://schemas.microsoft.com/office/drawing/2014/main" id="{11A41EF1-CFD3-4E0A-BA49-0492D4234947}"/>
              </a:ext>
            </a:extLst>
          </p:cNvPr>
          <p:cNvPicPr>
            <a:picLocks noChangeAspect="1"/>
          </p:cNvPicPr>
          <p:nvPr/>
        </p:nvPicPr>
        <p:blipFill rotWithShape="1">
          <a:blip r:embed="rId8"/>
          <a:srcRect l="4657"/>
          <a:stretch/>
        </p:blipFill>
        <p:spPr>
          <a:xfrm>
            <a:off x="191435" y="5445504"/>
            <a:ext cx="929727" cy="132097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4" name="Рисунок 13">
            <a:extLst>
              <a:ext uri="{FF2B5EF4-FFF2-40B4-BE49-F238E27FC236}">
                <a16:creationId xmlns:a16="http://schemas.microsoft.com/office/drawing/2014/main" id="{8BD7303A-B5DB-48F7-BD6E-8798C8677DAD}"/>
              </a:ext>
            </a:extLst>
          </p:cNvPr>
          <p:cNvPicPr>
            <a:picLocks noChangeAspect="1"/>
          </p:cNvPicPr>
          <p:nvPr/>
        </p:nvPicPr>
        <p:blipFill>
          <a:blip r:embed="rId9"/>
          <a:stretch>
            <a:fillRect/>
          </a:stretch>
        </p:blipFill>
        <p:spPr>
          <a:xfrm>
            <a:off x="1238524" y="5438480"/>
            <a:ext cx="1003256" cy="139118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5" name="Рисунок 14">
            <a:extLst>
              <a:ext uri="{FF2B5EF4-FFF2-40B4-BE49-F238E27FC236}">
                <a16:creationId xmlns:a16="http://schemas.microsoft.com/office/drawing/2014/main" id="{F0075137-606B-43C5-90A3-755A2E078AFE}"/>
              </a:ext>
            </a:extLst>
          </p:cNvPr>
          <p:cNvPicPr>
            <a:picLocks noChangeAspect="1"/>
          </p:cNvPicPr>
          <p:nvPr/>
        </p:nvPicPr>
        <p:blipFill>
          <a:blip r:embed="rId10"/>
          <a:stretch>
            <a:fillRect/>
          </a:stretch>
        </p:blipFill>
        <p:spPr>
          <a:xfrm>
            <a:off x="2413569" y="5462788"/>
            <a:ext cx="894874" cy="132420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325745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763688" y="0"/>
            <a:ext cx="6984776" cy="830997"/>
          </a:xfrm>
          <a:prstGeom prst="rect">
            <a:avLst/>
          </a:prstGeom>
        </p:spPr>
        <p:txBody>
          <a:bodyPr wrap="square">
            <a:spAutoFit/>
          </a:bodyPr>
          <a:lstStyle/>
          <a:p>
            <a:pPr algn="ctr"/>
            <a:r>
              <a:rPr lang="ru-RU" sz="2400" dirty="0">
                <a:solidFill>
                  <a:schemeClr val="accent2">
                    <a:lumMod val="50000"/>
                  </a:schemeClr>
                </a:solidFill>
                <a:latin typeface="Constantia" pitchFamily="18" charset="0"/>
              </a:rPr>
              <a:t>Литературный конкурс </a:t>
            </a:r>
          </a:p>
          <a:p>
            <a:pPr algn="ctr"/>
            <a:r>
              <a:rPr lang="ru-RU" sz="2400" dirty="0">
                <a:solidFill>
                  <a:schemeClr val="accent2">
                    <a:lumMod val="50000"/>
                  </a:schemeClr>
                </a:solidFill>
                <a:latin typeface="Constantia" pitchFamily="18" charset="0"/>
              </a:rPr>
              <a:t>«Короткий список, или Саламандра»</a:t>
            </a:r>
          </a:p>
        </p:txBody>
      </p:sp>
      <p:sp>
        <p:nvSpPr>
          <p:cNvPr id="5" name="Прямоугольник 4"/>
          <p:cNvSpPr/>
          <p:nvPr/>
        </p:nvSpPr>
        <p:spPr>
          <a:xfrm>
            <a:off x="107504" y="1628800"/>
            <a:ext cx="8928992" cy="738664"/>
          </a:xfrm>
          <a:prstGeom prst="rect">
            <a:avLst/>
          </a:prstGeom>
        </p:spPr>
        <p:txBody>
          <a:bodyPr wrap="square">
            <a:spAutoFit/>
          </a:bodyPr>
          <a:lstStyle/>
          <a:p>
            <a:pPr algn="just"/>
            <a:r>
              <a:rPr lang="ru-RU" sz="1400" dirty="0">
                <a:latin typeface="Times New Roman" panose="02020603050405020304" pitchFamily="18" charset="0"/>
                <a:cs typeface="Times New Roman" pitchFamily="18" charset="0"/>
              </a:rPr>
              <a:t>Конкурс «Короткий список, или Саламандра» — частная некоммерческая инициатива, направленная на продолжение традиции независимого отбора качественных текстов и создания онлайн-библиотеки произведений, адресованных современному подростку.</a:t>
            </a:r>
            <a:endParaRPr lang="ru-RU" sz="1400" dirty="0">
              <a:solidFill>
                <a:srgbClr val="474747"/>
              </a:solidFill>
              <a:latin typeface="Times New Roman" panose="02020603050405020304" pitchFamily="18" charset="0"/>
              <a:cs typeface="Times New Roman" panose="02020603050405020304" pitchFamily="18" charset="0"/>
            </a:endParaRPr>
          </a:p>
        </p:txBody>
      </p:sp>
      <p:sp>
        <p:nvSpPr>
          <p:cNvPr id="2" name="Прямоугольник 1">
            <a:extLst>
              <a:ext uri="{FF2B5EF4-FFF2-40B4-BE49-F238E27FC236}">
                <a16:creationId xmlns:a16="http://schemas.microsoft.com/office/drawing/2014/main" id="{B86F58E8-D6D8-4B72-9075-64E05C75B4FA}"/>
              </a:ext>
            </a:extLst>
          </p:cNvPr>
          <p:cNvSpPr/>
          <p:nvPr/>
        </p:nvSpPr>
        <p:spPr>
          <a:xfrm>
            <a:off x="2123711" y="813374"/>
            <a:ext cx="6984776" cy="646331"/>
          </a:xfrm>
          <a:prstGeom prst="rect">
            <a:avLst/>
          </a:prstGeom>
        </p:spPr>
        <p:txBody>
          <a:bodyPr wrap="square">
            <a:spAutoFit/>
          </a:bodyPr>
          <a:lstStyle/>
          <a:p>
            <a:r>
              <a:rPr lang="en-US" dirty="0">
                <a:hlinkClick r:id="rId2"/>
              </a:rPr>
              <a:t>https://short-list.org/2024/12/14/</a:t>
            </a:r>
            <a:r>
              <a:rPr lang="ru-RU" dirty="0">
                <a:hlinkClick r:id="rId2"/>
              </a:rPr>
              <a:t>что-мы-можем-предъявить/</a:t>
            </a:r>
            <a:endParaRPr lang="ru-RU" dirty="0"/>
          </a:p>
          <a:p>
            <a:endParaRPr lang="ru-RU" dirty="0"/>
          </a:p>
        </p:txBody>
      </p:sp>
      <p:sp>
        <p:nvSpPr>
          <p:cNvPr id="3" name="Прямоугольник 2">
            <a:extLst>
              <a:ext uri="{FF2B5EF4-FFF2-40B4-BE49-F238E27FC236}">
                <a16:creationId xmlns:a16="http://schemas.microsoft.com/office/drawing/2014/main" id="{ACFFC3D2-F9D9-44B5-A31D-E7FA56E13132}"/>
              </a:ext>
            </a:extLst>
          </p:cNvPr>
          <p:cNvSpPr/>
          <p:nvPr/>
        </p:nvSpPr>
        <p:spPr>
          <a:xfrm>
            <a:off x="4211960" y="5236802"/>
            <a:ext cx="2445565" cy="1384995"/>
          </a:xfrm>
          <a:prstGeom prst="rect">
            <a:avLst/>
          </a:prstGeom>
        </p:spPr>
        <p:txBody>
          <a:bodyPr wrap="square">
            <a:spAutoFit/>
          </a:bodyPr>
          <a:lstStyle/>
          <a:p>
            <a:pPr algn="ctr"/>
            <a:r>
              <a:rPr lang="ru-RU" sz="1400" i="1" dirty="0">
                <a:solidFill>
                  <a:srgbClr val="474747"/>
                </a:solidFill>
                <a:latin typeface="Inter"/>
              </a:rPr>
              <a:t>Произведения финалистов третьего сезона </a:t>
            </a:r>
          </a:p>
          <a:p>
            <a:pPr algn="ctr"/>
            <a:r>
              <a:rPr lang="ru-RU" sz="1400" i="1" dirty="0">
                <a:solidFill>
                  <a:srgbClr val="474747"/>
                </a:solidFill>
                <a:latin typeface="Inter"/>
              </a:rPr>
              <a:t>можно читать в библиотеке </a:t>
            </a:r>
          </a:p>
          <a:p>
            <a:pPr algn="ctr"/>
            <a:r>
              <a:rPr lang="ru-RU" sz="1400" i="1" dirty="0">
                <a:solidFill>
                  <a:srgbClr val="474747"/>
                </a:solidFill>
                <a:latin typeface="Inter"/>
              </a:rPr>
              <a:t>на сайте конкурса</a:t>
            </a:r>
          </a:p>
          <a:p>
            <a:pPr algn="ctr"/>
            <a:r>
              <a:rPr lang="ru-RU" sz="1400" i="1" dirty="0">
                <a:solidFill>
                  <a:srgbClr val="474747"/>
                </a:solidFill>
                <a:latin typeface="Inter"/>
              </a:rPr>
              <a:t> </a:t>
            </a:r>
            <a:r>
              <a:rPr lang="ru-RU" sz="1400" i="1" dirty="0">
                <a:latin typeface="Inter"/>
                <a:hlinkClick r:id="rId3"/>
              </a:rPr>
              <a:t>short-list.org</a:t>
            </a:r>
            <a:endParaRPr lang="ru-RU" sz="1400" dirty="0"/>
          </a:p>
        </p:txBody>
      </p:sp>
      <p:pic>
        <p:nvPicPr>
          <p:cNvPr id="7" name="Рисунок 6">
            <a:extLst>
              <a:ext uri="{FF2B5EF4-FFF2-40B4-BE49-F238E27FC236}">
                <a16:creationId xmlns:a16="http://schemas.microsoft.com/office/drawing/2014/main" id="{1C0B38D3-3F49-497B-BB67-9F2CB8BA3DED}"/>
              </a:ext>
            </a:extLst>
          </p:cNvPr>
          <p:cNvPicPr>
            <a:picLocks noChangeAspect="1"/>
          </p:cNvPicPr>
          <p:nvPr/>
        </p:nvPicPr>
        <p:blipFill>
          <a:blip r:embed="rId4"/>
          <a:stretch>
            <a:fillRect/>
          </a:stretch>
        </p:blipFill>
        <p:spPr>
          <a:xfrm>
            <a:off x="6444208" y="5206514"/>
            <a:ext cx="2445564" cy="1651486"/>
          </a:xfrm>
          <a:prstGeom prst="rect">
            <a:avLst/>
          </a:prstGeom>
        </p:spPr>
      </p:pic>
      <p:pic>
        <p:nvPicPr>
          <p:cNvPr id="6" name="Рисунок 5">
            <a:extLst>
              <a:ext uri="{FF2B5EF4-FFF2-40B4-BE49-F238E27FC236}">
                <a16:creationId xmlns:a16="http://schemas.microsoft.com/office/drawing/2014/main" id="{B3E86865-620E-4F3F-B338-F166129B9EC0}"/>
              </a:ext>
            </a:extLst>
          </p:cNvPr>
          <p:cNvPicPr>
            <a:picLocks noChangeAspect="1"/>
          </p:cNvPicPr>
          <p:nvPr/>
        </p:nvPicPr>
        <p:blipFill>
          <a:blip r:embed="rId5"/>
          <a:stretch>
            <a:fillRect/>
          </a:stretch>
        </p:blipFill>
        <p:spPr>
          <a:xfrm>
            <a:off x="143808" y="78296"/>
            <a:ext cx="1835904" cy="147015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8" name="Прямоугольник 7">
            <a:extLst>
              <a:ext uri="{FF2B5EF4-FFF2-40B4-BE49-F238E27FC236}">
                <a16:creationId xmlns:a16="http://schemas.microsoft.com/office/drawing/2014/main" id="{FA946208-63D6-424F-B226-877AA06549DE}"/>
              </a:ext>
            </a:extLst>
          </p:cNvPr>
          <p:cNvSpPr/>
          <p:nvPr/>
        </p:nvSpPr>
        <p:spPr>
          <a:xfrm>
            <a:off x="395133" y="2319433"/>
            <a:ext cx="8856384" cy="4247317"/>
          </a:xfrm>
          <a:prstGeom prst="rect">
            <a:avLst/>
          </a:prstGeom>
        </p:spPr>
        <p:txBody>
          <a:bodyPr wrap="square">
            <a:spAutoFit/>
          </a:bodyPr>
          <a:lstStyle/>
          <a:p>
            <a:pPr algn="ctr"/>
            <a:r>
              <a:rPr lang="ru-RU" sz="1600" b="1" dirty="0">
                <a:solidFill>
                  <a:srgbClr val="11181F"/>
                </a:solidFill>
                <a:latin typeface="Times New Roman" panose="02020603050405020304" pitchFamily="18" charset="0"/>
                <a:cs typeface="Times New Roman" panose="02020603050405020304" pitchFamily="18" charset="0"/>
              </a:rPr>
              <a:t>Список финалистов объявлен!</a:t>
            </a:r>
          </a:p>
          <a:p>
            <a:pPr>
              <a:buFont typeface="+mj-lt"/>
              <a:buAutoNum type="arabicPeriod"/>
            </a:pPr>
            <a:r>
              <a:rPr lang="ru-RU" sz="1200" dirty="0">
                <a:solidFill>
                  <a:srgbClr val="474747"/>
                </a:solidFill>
                <a:latin typeface="Times New Roman" panose="02020603050405020304" pitchFamily="18" charset="0"/>
                <a:cs typeface="Times New Roman" panose="02020603050405020304" pitchFamily="18" charset="0"/>
              </a:rPr>
              <a:t>Чаттануга Чу-чу — Анастасия Шанская</a:t>
            </a:r>
          </a:p>
          <a:p>
            <a:pPr>
              <a:buFont typeface="+mj-lt"/>
              <a:buAutoNum type="arabicPeriod"/>
            </a:pPr>
            <a:r>
              <a:rPr lang="ru-RU" sz="1200" dirty="0">
                <a:solidFill>
                  <a:srgbClr val="474747"/>
                </a:solidFill>
                <a:latin typeface="Times New Roman" panose="02020603050405020304" pitchFamily="18" charset="0"/>
                <a:cs typeface="Times New Roman" panose="02020603050405020304" pitchFamily="18" charset="0"/>
              </a:rPr>
              <a:t>История одного наводнения — Олеся Шацкая</a:t>
            </a:r>
          </a:p>
          <a:p>
            <a:pPr>
              <a:buFont typeface="+mj-lt"/>
              <a:buAutoNum type="arabicPeriod"/>
            </a:pPr>
            <a:r>
              <a:rPr lang="ru-RU" sz="1200" dirty="0">
                <a:solidFill>
                  <a:srgbClr val="474747"/>
                </a:solidFill>
                <a:latin typeface="Times New Roman" panose="02020603050405020304" pitchFamily="18" charset="0"/>
                <a:cs typeface="Times New Roman" panose="02020603050405020304" pitchFamily="18" charset="0"/>
              </a:rPr>
              <a:t>Огненный змей — Светлана Леднева</a:t>
            </a:r>
          </a:p>
          <a:p>
            <a:pPr>
              <a:buFont typeface="+mj-lt"/>
              <a:buAutoNum type="arabicPeriod"/>
            </a:pPr>
            <a:r>
              <a:rPr lang="ru-RU" sz="1200" dirty="0" err="1">
                <a:solidFill>
                  <a:srgbClr val="474747"/>
                </a:solidFill>
                <a:latin typeface="Times New Roman" panose="02020603050405020304" pitchFamily="18" charset="0"/>
                <a:cs typeface="Times New Roman" panose="02020603050405020304" pitchFamily="18" charset="0"/>
              </a:rPr>
              <a:t>Фантакомбы</a:t>
            </a:r>
            <a:r>
              <a:rPr lang="ru-RU" sz="1200" dirty="0">
                <a:solidFill>
                  <a:srgbClr val="474747"/>
                </a:solidFill>
                <a:latin typeface="Times New Roman" panose="02020603050405020304" pitchFamily="18" charset="0"/>
                <a:cs typeface="Times New Roman" panose="02020603050405020304" pitchFamily="18" charset="0"/>
              </a:rPr>
              <a:t>. Дом-невидимка — Валентина Дегтева</a:t>
            </a:r>
          </a:p>
          <a:p>
            <a:pPr>
              <a:buFont typeface="+mj-lt"/>
              <a:buAutoNum type="arabicPeriod"/>
            </a:pPr>
            <a:r>
              <a:rPr lang="ru-RU" sz="1200" dirty="0">
                <a:solidFill>
                  <a:srgbClr val="474747"/>
                </a:solidFill>
                <a:latin typeface="Times New Roman" panose="02020603050405020304" pitchFamily="18" charset="0"/>
                <a:cs typeface="Times New Roman" panose="02020603050405020304" pitchFamily="18" charset="0"/>
              </a:rPr>
              <a:t>Волшебство заказывали? — Олеся Шацкая</a:t>
            </a:r>
          </a:p>
          <a:p>
            <a:pPr>
              <a:buFont typeface="+mj-lt"/>
              <a:buAutoNum type="arabicPeriod"/>
            </a:pPr>
            <a:r>
              <a:rPr lang="ru-RU" sz="1200" dirty="0">
                <a:solidFill>
                  <a:srgbClr val="474747"/>
                </a:solidFill>
                <a:latin typeface="Times New Roman" panose="02020603050405020304" pitchFamily="18" charset="0"/>
                <a:cs typeface="Times New Roman" panose="02020603050405020304" pitchFamily="18" charset="0"/>
              </a:rPr>
              <a:t>Остров Фукса — Наталья Бондаренко</a:t>
            </a:r>
          </a:p>
          <a:p>
            <a:pPr>
              <a:buFont typeface="+mj-lt"/>
              <a:buAutoNum type="arabicPeriod"/>
            </a:pPr>
            <a:r>
              <a:rPr lang="ru-RU" sz="1200" dirty="0">
                <a:solidFill>
                  <a:srgbClr val="474747"/>
                </a:solidFill>
                <a:latin typeface="Times New Roman" panose="02020603050405020304" pitchFamily="18" charset="0"/>
                <a:cs typeface="Times New Roman" panose="02020603050405020304" pitchFamily="18" charset="0"/>
              </a:rPr>
              <a:t>Побочные эффекты заветного желания — Светлана </a:t>
            </a:r>
            <a:r>
              <a:rPr lang="ru-RU" sz="1200" dirty="0" err="1">
                <a:solidFill>
                  <a:srgbClr val="474747"/>
                </a:solidFill>
                <a:latin typeface="Times New Roman" panose="02020603050405020304" pitchFamily="18" charset="0"/>
                <a:cs typeface="Times New Roman" panose="02020603050405020304" pitchFamily="18" charset="0"/>
              </a:rPr>
              <a:t>Ованнисян</a:t>
            </a:r>
            <a:endParaRPr lang="ru-RU" sz="1200" dirty="0">
              <a:solidFill>
                <a:srgbClr val="474747"/>
              </a:solidFill>
              <a:latin typeface="Times New Roman" panose="02020603050405020304" pitchFamily="18" charset="0"/>
              <a:cs typeface="Times New Roman" panose="02020603050405020304" pitchFamily="18" charset="0"/>
            </a:endParaRPr>
          </a:p>
          <a:p>
            <a:pPr>
              <a:buFont typeface="+mj-lt"/>
              <a:buAutoNum type="arabicPeriod"/>
            </a:pPr>
            <a:r>
              <a:rPr lang="ru-RU" sz="1200" dirty="0">
                <a:solidFill>
                  <a:srgbClr val="474747"/>
                </a:solidFill>
                <a:latin typeface="Times New Roman" panose="02020603050405020304" pitchFamily="18" charset="0"/>
                <a:cs typeface="Times New Roman" panose="02020603050405020304" pitchFamily="18" charset="0"/>
              </a:rPr>
              <a:t>Найти </a:t>
            </a:r>
            <a:r>
              <a:rPr lang="ru-RU" sz="1200" dirty="0" err="1">
                <a:solidFill>
                  <a:srgbClr val="474747"/>
                </a:solidFill>
                <a:latin typeface="Times New Roman" panose="02020603050405020304" pitchFamily="18" charset="0"/>
                <a:cs typeface="Times New Roman" panose="02020603050405020304" pitchFamily="18" charset="0"/>
              </a:rPr>
              <a:t>феита</a:t>
            </a:r>
            <a:r>
              <a:rPr lang="ru-RU" sz="1200" dirty="0">
                <a:solidFill>
                  <a:srgbClr val="474747"/>
                </a:solidFill>
                <a:latin typeface="Times New Roman" panose="02020603050405020304" pitchFamily="18" charset="0"/>
                <a:cs typeface="Times New Roman" panose="02020603050405020304" pitchFamily="18" charset="0"/>
              </a:rPr>
              <a:t> — Наталья Чечулина</a:t>
            </a:r>
          </a:p>
          <a:p>
            <a:pPr>
              <a:buFont typeface="+mj-lt"/>
              <a:buAutoNum type="arabicPeriod"/>
            </a:pPr>
            <a:r>
              <a:rPr lang="ru-RU" sz="1200" dirty="0" err="1">
                <a:solidFill>
                  <a:srgbClr val="474747"/>
                </a:solidFill>
                <a:latin typeface="Times New Roman" panose="02020603050405020304" pitchFamily="18" charset="0"/>
                <a:cs typeface="Times New Roman" panose="02020603050405020304" pitchFamily="18" charset="0"/>
              </a:rPr>
              <a:t>БезВЫХОД</a:t>
            </a:r>
            <a:r>
              <a:rPr lang="ru-RU" sz="1200" dirty="0">
                <a:solidFill>
                  <a:srgbClr val="474747"/>
                </a:solidFill>
                <a:latin typeface="Times New Roman" panose="02020603050405020304" pitchFamily="18" charset="0"/>
                <a:cs typeface="Times New Roman" panose="02020603050405020304" pitchFamily="18" charset="0"/>
              </a:rPr>
              <a:t>-но или </a:t>
            </a:r>
            <a:r>
              <a:rPr lang="ru-RU" sz="1200" dirty="0" err="1">
                <a:solidFill>
                  <a:srgbClr val="474747"/>
                </a:solidFill>
                <a:latin typeface="Times New Roman" panose="02020603050405020304" pitchFamily="18" charset="0"/>
                <a:cs typeface="Times New Roman" panose="02020603050405020304" pitchFamily="18" charset="0"/>
              </a:rPr>
              <a:t>Птахин</a:t>
            </a:r>
            <a:r>
              <a:rPr lang="ru-RU" sz="1200" dirty="0">
                <a:solidFill>
                  <a:srgbClr val="474747"/>
                </a:solidFill>
                <a:latin typeface="Times New Roman" panose="02020603050405020304" pitchFamily="18" charset="0"/>
                <a:cs typeface="Times New Roman" panose="02020603050405020304" pitchFamily="18" charset="0"/>
              </a:rPr>
              <a:t> чмо — Александра Зайцева</a:t>
            </a:r>
          </a:p>
          <a:p>
            <a:pPr>
              <a:buFont typeface="+mj-lt"/>
              <a:buAutoNum type="arabicPeriod"/>
            </a:pPr>
            <a:r>
              <a:rPr lang="ru-RU" sz="1200" dirty="0">
                <a:solidFill>
                  <a:srgbClr val="474747"/>
                </a:solidFill>
                <a:latin typeface="Times New Roman" panose="02020603050405020304" pitchFamily="18" charset="0"/>
                <a:cs typeface="Times New Roman" panose="02020603050405020304" pitchFamily="18" charset="0"/>
              </a:rPr>
              <a:t>Телепорт — инструкция к применению — Елена Клишина, Елена Бондаренко, Анна </a:t>
            </a:r>
            <a:r>
              <a:rPr lang="ru-RU" sz="1200" dirty="0" err="1">
                <a:solidFill>
                  <a:srgbClr val="474747"/>
                </a:solidFill>
                <a:latin typeface="Times New Roman" panose="02020603050405020304" pitchFamily="18" charset="0"/>
                <a:cs typeface="Times New Roman" panose="02020603050405020304" pitchFamily="18" charset="0"/>
              </a:rPr>
              <a:t>Анинибуд</a:t>
            </a:r>
            <a:r>
              <a:rPr lang="ru-RU" sz="1200" dirty="0">
                <a:solidFill>
                  <a:srgbClr val="474747"/>
                </a:solidFill>
                <a:latin typeface="Times New Roman" panose="02020603050405020304" pitchFamily="18" charset="0"/>
                <a:cs typeface="Times New Roman" panose="02020603050405020304" pitchFamily="18" charset="0"/>
              </a:rPr>
              <a:t>, Полина Щербак, Марина Шубина, Вероника Захарова, Евгения Перлова, Дина Артемкина, Елена Бодрова, Дарья Андреева, Ольга </a:t>
            </a:r>
            <a:r>
              <a:rPr lang="ru-RU" sz="1200" dirty="0" err="1">
                <a:solidFill>
                  <a:srgbClr val="474747"/>
                </a:solidFill>
                <a:latin typeface="Times New Roman" panose="02020603050405020304" pitchFamily="18" charset="0"/>
                <a:cs typeface="Times New Roman" panose="02020603050405020304" pitchFamily="18" charset="0"/>
              </a:rPr>
              <a:t>Олесина</a:t>
            </a:r>
            <a:r>
              <a:rPr lang="ru-RU" sz="1200" dirty="0">
                <a:solidFill>
                  <a:srgbClr val="474747"/>
                </a:solidFill>
                <a:latin typeface="Times New Roman" panose="02020603050405020304" pitchFamily="18" charset="0"/>
                <a:cs typeface="Times New Roman" panose="02020603050405020304" pitchFamily="18" charset="0"/>
              </a:rPr>
              <a:t>, Александра Марина, Катя Нужная</a:t>
            </a:r>
          </a:p>
          <a:p>
            <a:pPr>
              <a:buFont typeface="+mj-lt"/>
              <a:buAutoNum type="arabicPeriod"/>
            </a:pPr>
            <a:r>
              <a:rPr lang="ru-RU" sz="1200" dirty="0">
                <a:solidFill>
                  <a:srgbClr val="474747"/>
                </a:solidFill>
                <a:latin typeface="Times New Roman" panose="02020603050405020304" pitchFamily="18" charset="0"/>
                <a:cs typeface="Times New Roman" panose="02020603050405020304" pitchFamily="18" charset="0"/>
              </a:rPr>
              <a:t>Едок — Людмила </a:t>
            </a:r>
            <a:r>
              <a:rPr lang="ru-RU" sz="1200" dirty="0" err="1">
                <a:solidFill>
                  <a:srgbClr val="474747"/>
                </a:solidFill>
                <a:latin typeface="Times New Roman" panose="02020603050405020304" pitchFamily="18" charset="0"/>
                <a:cs typeface="Times New Roman" panose="02020603050405020304" pitchFamily="18" charset="0"/>
              </a:rPr>
              <a:t>Потапчук</a:t>
            </a:r>
            <a:r>
              <a:rPr lang="ru-RU" sz="1200" dirty="0">
                <a:solidFill>
                  <a:srgbClr val="474747"/>
                </a:solidFill>
                <a:latin typeface="Times New Roman" panose="02020603050405020304" pitchFamily="18" charset="0"/>
                <a:cs typeface="Times New Roman" panose="02020603050405020304" pitchFamily="18" charset="0"/>
              </a:rPr>
              <a:t>, </a:t>
            </a:r>
            <a:r>
              <a:rPr lang="ru-RU" sz="1200" b="1" dirty="0">
                <a:solidFill>
                  <a:srgbClr val="474747"/>
                </a:solidFill>
                <a:latin typeface="Times New Roman" panose="02020603050405020304" pitchFamily="18" charset="0"/>
                <a:cs typeface="Times New Roman" panose="02020603050405020304" pitchFamily="18" charset="0"/>
              </a:rPr>
              <a:t>выбор «Самоката»</a:t>
            </a:r>
            <a:endParaRPr lang="ru-RU" sz="1200" dirty="0">
              <a:solidFill>
                <a:srgbClr val="474747"/>
              </a:solidFill>
              <a:latin typeface="Times New Roman" panose="02020603050405020304" pitchFamily="18" charset="0"/>
              <a:cs typeface="Times New Roman" panose="02020603050405020304" pitchFamily="18" charset="0"/>
            </a:endParaRPr>
          </a:p>
          <a:p>
            <a:pPr>
              <a:buFont typeface="+mj-lt"/>
              <a:buAutoNum type="arabicPeriod"/>
            </a:pPr>
            <a:r>
              <a:rPr lang="ru-RU" sz="1200" dirty="0">
                <a:solidFill>
                  <a:srgbClr val="474747"/>
                </a:solidFill>
                <a:latin typeface="Times New Roman" panose="02020603050405020304" pitchFamily="18" charset="0"/>
                <a:cs typeface="Times New Roman" panose="02020603050405020304" pitchFamily="18" charset="0"/>
              </a:rPr>
              <a:t>Посёлок — Анастасия Шанская</a:t>
            </a:r>
          </a:p>
          <a:p>
            <a:pPr>
              <a:buFont typeface="+mj-lt"/>
              <a:buAutoNum type="arabicPeriod"/>
            </a:pPr>
            <a:r>
              <a:rPr lang="ru-RU" sz="1200" dirty="0" err="1">
                <a:solidFill>
                  <a:srgbClr val="474747"/>
                </a:solidFill>
                <a:latin typeface="Times New Roman" panose="02020603050405020304" pitchFamily="18" charset="0"/>
                <a:cs typeface="Times New Roman" panose="02020603050405020304" pitchFamily="18" charset="0"/>
              </a:rPr>
              <a:t>Махолёт</a:t>
            </a:r>
            <a:r>
              <a:rPr lang="ru-RU" sz="1200" dirty="0">
                <a:solidFill>
                  <a:srgbClr val="474747"/>
                </a:solidFill>
                <a:latin typeface="Times New Roman" panose="02020603050405020304" pitchFamily="18" charset="0"/>
                <a:cs typeface="Times New Roman" panose="02020603050405020304" pitchFamily="18" charset="0"/>
              </a:rPr>
              <a:t> над городом — Светлана Рудакова</a:t>
            </a:r>
          </a:p>
          <a:p>
            <a:pPr>
              <a:buFont typeface="+mj-lt"/>
              <a:buAutoNum type="arabicPeriod"/>
            </a:pPr>
            <a:r>
              <a:rPr lang="ru-RU" sz="1200" dirty="0">
                <a:solidFill>
                  <a:srgbClr val="474747"/>
                </a:solidFill>
                <a:latin typeface="Times New Roman" panose="02020603050405020304" pitchFamily="18" charset="0"/>
                <a:cs typeface="Times New Roman" panose="02020603050405020304" pitchFamily="18" charset="0"/>
              </a:rPr>
              <a:t>По ту сторону маяка — Дарья </a:t>
            </a:r>
            <a:r>
              <a:rPr lang="ru-RU" sz="1200" dirty="0" err="1">
                <a:solidFill>
                  <a:srgbClr val="474747"/>
                </a:solidFill>
                <a:latin typeface="Times New Roman" panose="02020603050405020304" pitchFamily="18" charset="0"/>
                <a:cs typeface="Times New Roman" panose="02020603050405020304" pitchFamily="18" charset="0"/>
              </a:rPr>
              <a:t>Новакова</a:t>
            </a:r>
            <a:endParaRPr lang="ru-RU" sz="1200" dirty="0">
              <a:solidFill>
                <a:srgbClr val="474747"/>
              </a:solidFill>
              <a:latin typeface="Times New Roman" panose="02020603050405020304" pitchFamily="18" charset="0"/>
              <a:cs typeface="Times New Roman" panose="02020603050405020304" pitchFamily="18" charset="0"/>
            </a:endParaRPr>
          </a:p>
          <a:p>
            <a:pPr>
              <a:buFont typeface="+mj-lt"/>
              <a:buAutoNum type="arabicPeriod"/>
            </a:pPr>
            <a:r>
              <a:rPr lang="ru-RU" sz="1200" dirty="0">
                <a:solidFill>
                  <a:srgbClr val="474747"/>
                </a:solidFill>
                <a:latin typeface="Times New Roman" panose="02020603050405020304" pitchFamily="18" charset="0"/>
                <a:cs typeface="Times New Roman" panose="02020603050405020304" pitchFamily="18" charset="0"/>
              </a:rPr>
              <a:t>Выход первый — Евгения Русинова</a:t>
            </a:r>
          </a:p>
          <a:p>
            <a:pPr>
              <a:buFont typeface="+mj-lt"/>
              <a:buAutoNum type="arabicPeriod"/>
            </a:pPr>
            <a:r>
              <a:rPr lang="ru-RU" sz="1200" dirty="0">
                <a:solidFill>
                  <a:srgbClr val="474747"/>
                </a:solidFill>
                <a:latin typeface="Times New Roman" panose="02020603050405020304" pitchFamily="18" charset="0"/>
                <a:cs typeface="Times New Roman" panose="02020603050405020304" pitchFamily="18" charset="0"/>
              </a:rPr>
              <a:t>Моя бабушка — </a:t>
            </a:r>
            <a:r>
              <a:rPr lang="ru-RU" sz="1200" dirty="0" err="1">
                <a:solidFill>
                  <a:srgbClr val="474747"/>
                </a:solidFill>
                <a:latin typeface="Times New Roman" panose="02020603050405020304" pitchFamily="18" charset="0"/>
                <a:cs typeface="Times New Roman" panose="02020603050405020304" pitchFamily="18" charset="0"/>
              </a:rPr>
              <a:t>питерианка</a:t>
            </a:r>
            <a:r>
              <a:rPr lang="ru-RU" sz="1200" dirty="0">
                <a:solidFill>
                  <a:srgbClr val="474747"/>
                </a:solidFill>
                <a:latin typeface="Times New Roman" panose="02020603050405020304" pitchFamily="18" charset="0"/>
                <a:cs typeface="Times New Roman" panose="02020603050405020304" pitchFamily="18" charset="0"/>
              </a:rPr>
              <a:t> — Алла Трубина</a:t>
            </a:r>
          </a:p>
          <a:p>
            <a:pPr>
              <a:buFont typeface="+mj-lt"/>
              <a:buAutoNum type="arabicPeriod"/>
            </a:pPr>
            <a:r>
              <a:rPr lang="ru-RU" sz="1200" dirty="0">
                <a:solidFill>
                  <a:srgbClr val="474747"/>
                </a:solidFill>
                <a:latin typeface="Times New Roman" panose="02020603050405020304" pitchFamily="18" charset="0"/>
                <a:cs typeface="Times New Roman" panose="02020603050405020304" pitchFamily="18" charset="0"/>
              </a:rPr>
              <a:t>Вторая ипостась — Елена Ивченко</a:t>
            </a:r>
          </a:p>
          <a:p>
            <a:pPr>
              <a:buFont typeface="+mj-lt"/>
              <a:buAutoNum type="arabicPeriod"/>
            </a:pPr>
            <a:r>
              <a:rPr lang="ru-RU" sz="1200" dirty="0">
                <a:solidFill>
                  <a:srgbClr val="474747"/>
                </a:solidFill>
                <a:latin typeface="Times New Roman" panose="02020603050405020304" pitchFamily="18" charset="0"/>
                <a:cs typeface="Times New Roman" panose="02020603050405020304" pitchFamily="18" charset="0"/>
              </a:rPr>
              <a:t>Царица старого парка — Светлана Белл</a:t>
            </a:r>
          </a:p>
          <a:p>
            <a:pPr>
              <a:buFont typeface="+mj-lt"/>
              <a:buAutoNum type="arabicPeriod"/>
            </a:pPr>
            <a:r>
              <a:rPr lang="ru-RU" sz="1200" dirty="0">
                <a:solidFill>
                  <a:srgbClr val="474747"/>
                </a:solidFill>
                <a:latin typeface="Times New Roman" panose="02020603050405020304" pitchFamily="18" charset="0"/>
                <a:cs typeface="Times New Roman" panose="02020603050405020304" pitchFamily="18" charset="0"/>
              </a:rPr>
              <a:t>Мы выходим из тени — Ольга Лукас</a:t>
            </a:r>
          </a:p>
        </p:txBody>
      </p:sp>
    </p:spTree>
    <p:extLst>
      <p:ext uri="{BB962C8B-B14F-4D97-AF65-F5344CB8AC3E}">
        <p14:creationId xmlns:p14="http://schemas.microsoft.com/office/powerpoint/2010/main" val="5132447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151112" y="293926"/>
            <a:ext cx="7992888" cy="492122"/>
          </a:xfrm>
          <a:prstGeom prst="rect">
            <a:avLst/>
          </a:prstGeom>
        </p:spPr>
        <p:txBody>
          <a:bodyPr wrap="square">
            <a:spAutoFit/>
          </a:bodyPr>
          <a:lstStyle/>
          <a:p>
            <a:pPr marL="243840" lvl="0">
              <a:lnSpc>
                <a:spcPct val="115000"/>
              </a:lnSpc>
              <a:spcAft>
                <a:spcPts val="120"/>
              </a:spcAft>
            </a:pPr>
            <a:r>
              <a:rPr lang="ru-RU" sz="2400" dirty="0">
                <a:solidFill>
                  <a:schemeClr val="accent2">
                    <a:lumMod val="50000"/>
                  </a:schemeClr>
                </a:solidFill>
                <a:latin typeface="Constantia" pitchFamily="18" charset="0"/>
                <a:ea typeface="Times New Roman"/>
                <a:cs typeface="Times New Roman"/>
              </a:rPr>
              <a:t>Премия «Волки на парашютах» 2025   3 сезон</a:t>
            </a:r>
            <a:endParaRPr lang="ru-RU" sz="2400" dirty="0">
              <a:solidFill>
                <a:schemeClr val="accent2">
                  <a:lumMod val="50000"/>
                </a:schemeClr>
              </a:solidFill>
              <a:latin typeface="Constantia" pitchFamily="18" charset="0"/>
              <a:ea typeface="Calibri"/>
              <a:cs typeface="Times New Roman"/>
            </a:endParaRPr>
          </a:p>
        </p:txBody>
      </p:sp>
      <p:sp>
        <p:nvSpPr>
          <p:cNvPr id="5" name="Прямоугольник 4"/>
          <p:cNvSpPr/>
          <p:nvPr/>
        </p:nvSpPr>
        <p:spPr>
          <a:xfrm>
            <a:off x="91223" y="1851934"/>
            <a:ext cx="8961553" cy="4892108"/>
          </a:xfrm>
          <a:prstGeom prst="rect">
            <a:avLst/>
          </a:prstGeom>
        </p:spPr>
        <p:txBody>
          <a:bodyPr wrap="square">
            <a:spAutoFit/>
          </a:bodyPr>
          <a:lstStyle/>
          <a:p>
            <a:pPr marL="243840">
              <a:lnSpc>
                <a:spcPct val="115000"/>
              </a:lnSpc>
              <a:spcAft>
                <a:spcPts val="120"/>
              </a:spcAft>
            </a:pPr>
            <a:r>
              <a:rPr lang="ru-RU" sz="1400" dirty="0">
                <a:solidFill>
                  <a:srgbClr val="222222"/>
                </a:solidFill>
                <a:latin typeface="Times New Roman" pitchFamily="18" charset="0"/>
                <a:ea typeface="Times New Roman"/>
                <a:cs typeface="Times New Roman" pitchFamily="18" charset="0"/>
              </a:rPr>
              <a:t>Премия «Волки на парашютах» — ежегодная премия для писателей, создающих оригинальные художественные произведения высокого качества для детей и подростков.</a:t>
            </a:r>
          </a:p>
          <a:p>
            <a:r>
              <a:rPr lang="ru-RU" sz="1400" dirty="0">
                <a:solidFill>
                  <a:srgbClr val="555555"/>
                </a:solidFill>
                <a:latin typeface="Times New Roman" panose="02020603050405020304" pitchFamily="18" charset="0"/>
                <a:cs typeface="Times New Roman" panose="02020603050405020304" pitchFamily="18" charset="0"/>
              </a:rPr>
              <a:t>6 декабря в Москве объявили победителей третьего сезона ежегодной премии «Волки на парашютах», учрежденной одноименной редакцией издательства </a:t>
            </a:r>
            <a:r>
              <a:rPr lang="ru-RU" sz="1400" b="1" dirty="0">
                <a:solidFill>
                  <a:srgbClr val="555555"/>
                </a:solidFill>
                <a:latin typeface="Times New Roman" panose="02020603050405020304" pitchFamily="18" charset="0"/>
                <a:cs typeface="Times New Roman" panose="02020603050405020304" pitchFamily="18" charset="0"/>
              </a:rPr>
              <a:t>«Смарт Бук» </a:t>
            </a:r>
            <a:r>
              <a:rPr lang="ru-RU" sz="1400" dirty="0">
                <a:solidFill>
                  <a:srgbClr val="555555"/>
                </a:solidFill>
                <a:latin typeface="Times New Roman" panose="02020603050405020304" pitchFamily="18" charset="0"/>
                <a:cs typeface="Times New Roman" panose="02020603050405020304" pitchFamily="18" charset="0"/>
              </a:rPr>
              <a:t>(Концерн БММ).</a:t>
            </a:r>
          </a:p>
          <a:p>
            <a:endParaRPr lang="ru-RU" sz="1400" dirty="0">
              <a:solidFill>
                <a:srgbClr val="555555"/>
              </a:solidFill>
              <a:latin typeface="Times New Roman" panose="02020603050405020304" pitchFamily="18" charset="0"/>
              <a:cs typeface="Times New Roman" panose="02020603050405020304" pitchFamily="18" charset="0"/>
            </a:endParaRPr>
          </a:p>
          <a:p>
            <a:r>
              <a:rPr lang="ru-RU" sz="1400" dirty="0">
                <a:solidFill>
                  <a:srgbClr val="555555"/>
                </a:solidFill>
                <a:latin typeface="Times New Roman" panose="02020603050405020304" pitchFamily="18" charset="0"/>
                <a:cs typeface="Times New Roman" panose="02020603050405020304" pitchFamily="18" charset="0"/>
              </a:rPr>
              <a:t>Этот сезон был посвящен такому бурно развивающемуся, по мнению редакции и ее руководителя </a:t>
            </a:r>
            <a:r>
              <a:rPr lang="ru-RU" sz="1400" b="1" dirty="0">
                <a:solidFill>
                  <a:srgbClr val="555555"/>
                </a:solidFill>
                <a:latin typeface="Times New Roman" panose="02020603050405020304" pitchFamily="18" charset="0"/>
                <a:cs typeface="Times New Roman" panose="02020603050405020304" pitchFamily="18" charset="0"/>
              </a:rPr>
              <a:t>Аси Петровой</a:t>
            </a:r>
            <a:r>
              <a:rPr lang="ru-RU" sz="1400" dirty="0">
                <a:solidFill>
                  <a:srgbClr val="555555"/>
                </a:solidFill>
                <a:latin typeface="Times New Roman" panose="02020603050405020304" pitchFamily="18" charset="0"/>
                <a:cs typeface="Times New Roman" panose="02020603050405020304" pitchFamily="18" charset="0"/>
              </a:rPr>
              <a:t>, направлению, как </a:t>
            </a:r>
            <a:r>
              <a:rPr lang="ru-RU" sz="1400" b="1" dirty="0" err="1">
                <a:solidFill>
                  <a:srgbClr val="555555"/>
                </a:solidFill>
                <a:latin typeface="Times New Roman" panose="02020603050405020304" pitchFamily="18" charset="0"/>
                <a:cs typeface="Times New Roman" panose="02020603050405020304" pitchFamily="18" charset="0"/>
              </a:rPr>
              <a:t>ромфан</a:t>
            </a:r>
            <a:r>
              <a:rPr lang="ru-RU" sz="1400" dirty="0">
                <a:solidFill>
                  <a:srgbClr val="555555"/>
                </a:solidFill>
                <a:latin typeface="Times New Roman" panose="02020603050405020304" pitchFamily="18" charset="0"/>
                <a:cs typeface="Times New Roman" panose="02020603050405020304" pitchFamily="18" charset="0"/>
              </a:rPr>
              <a:t> - романтическая фантастика.</a:t>
            </a:r>
          </a:p>
          <a:p>
            <a:r>
              <a:rPr lang="ru-RU" sz="1400" dirty="0">
                <a:solidFill>
                  <a:srgbClr val="555555"/>
                </a:solidFill>
                <a:latin typeface="Times New Roman" panose="02020603050405020304" pitchFamily="18" charset="0"/>
                <a:cs typeface="Times New Roman" panose="02020603050405020304" pitchFamily="18" charset="0"/>
              </a:rPr>
              <a:t>«Лучшим </a:t>
            </a:r>
            <a:r>
              <a:rPr lang="ru-RU" sz="1400" dirty="0" err="1">
                <a:solidFill>
                  <a:srgbClr val="555555"/>
                </a:solidFill>
                <a:latin typeface="Times New Roman" panose="02020603050405020304" pitchFamily="18" charset="0"/>
                <a:cs typeface="Times New Roman" panose="02020603050405020304" pitchFamily="18" charset="0"/>
              </a:rPr>
              <a:t>ромфаном</a:t>
            </a:r>
            <a:r>
              <a:rPr lang="ru-RU" sz="1400" dirty="0">
                <a:solidFill>
                  <a:srgbClr val="555555"/>
                </a:solidFill>
                <a:latin typeface="Times New Roman" panose="02020603050405020304" pitchFamily="18" charset="0"/>
                <a:cs typeface="Times New Roman" panose="02020603050405020304" pitchFamily="18" charset="0"/>
              </a:rPr>
              <a:t> 2025», по мнению "Волков на парашютах", признаны:</a:t>
            </a:r>
          </a:p>
          <a:p>
            <a:pPr marL="243840">
              <a:lnSpc>
                <a:spcPct val="115000"/>
              </a:lnSpc>
              <a:spcAft>
                <a:spcPts val="120"/>
              </a:spcAft>
            </a:pPr>
            <a:endParaRPr lang="ru-RU" sz="1600" b="1" dirty="0">
              <a:solidFill>
                <a:schemeClr val="accent2">
                  <a:lumMod val="50000"/>
                </a:schemeClr>
              </a:solidFill>
              <a:latin typeface="Times New Roman" panose="02020603050405020304" pitchFamily="18" charset="0"/>
              <a:cs typeface="Times New Roman" panose="02020603050405020304" pitchFamily="18" charset="0"/>
            </a:endParaRPr>
          </a:p>
          <a:p>
            <a:pPr marL="243840">
              <a:lnSpc>
                <a:spcPct val="115000"/>
              </a:lnSpc>
              <a:spcAft>
                <a:spcPts val="120"/>
              </a:spcAft>
            </a:pPr>
            <a:r>
              <a:rPr lang="ru-RU" sz="1600" b="1" dirty="0">
                <a:solidFill>
                  <a:schemeClr val="accent2">
                    <a:lumMod val="50000"/>
                  </a:schemeClr>
                </a:solidFill>
                <a:latin typeface="Times New Roman" panose="02020603050405020304" pitchFamily="18" charset="0"/>
                <a:cs typeface="Times New Roman" panose="02020603050405020304" pitchFamily="18" charset="0"/>
              </a:rPr>
              <a:t>Лауреат: </a:t>
            </a:r>
            <a:r>
              <a:rPr lang="ru-RU" sz="1600" b="1" dirty="0">
                <a:latin typeface="Times New Roman" panose="02020603050405020304" pitchFamily="18" charset="0"/>
                <a:cs typeface="Times New Roman" panose="02020603050405020304" pitchFamily="18" charset="0"/>
              </a:rPr>
              <a:t>«Психопатка», автор: Наталия </a:t>
            </a:r>
            <a:r>
              <a:rPr lang="ru-RU" sz="1600" b="1" dirty="0" err="1">
                <a:latin typeface="Times New Roman" panose="02020603050405020304" pitchFamily="18" charset="0"/>
                <a:cs typeface="Times New Roman" panose="02020603050405020304" pitchFamily="18" charset="0"/>
              </a:rPr>
              <a:t>Лиске</a:t>
            </a:r>
            <a:r>
              <a:rPr lang="ru-RU" sz="1600" b="1" dirty="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ea typeface="Calibri"/>
              <a:cs typeface="Times New Roman" pitchFamily="18" charset="0"/>
            </a:endParaRPr>
          </a:p>
          <a:p>
            <a:pPr>
              <a:lnSpc>
                <a:spcPct val="115000"/>
              </a:lnSpc>
              <a:spcBef>
                <a:spcPts val="600"/>
              </a:spcBef>
              <a:spcAft>
                <a:spcPts val="600"/>
              </a:spcAft>
            </a:pPr>
            <a:r>
              <a:rPr lang="ru-RU" sz="1600" b="1" dirty="0">
                <a:latin typeface="Times New Roman" pitchFamily="18" charset="0"/>
                <a:ea typeface="Times New Roman"/>
                <a:cs typeface="Times New Roman" pitchFamily="18" charset="0"/>
              </a:rPr>
              <a:t>Финалисты:</a:t>
            </a:r>
          </a:p>
          <a:p>
            <a:pPr>
              <a:buFont typeface="Arial" panose="020B0604020202020204" pitchFamily="34" charset="0"/>
              <a:buChar char="•"/>
            </a:pPr>
            <a:r>
              <a:rPr lang="ru-RU" sz="1600" b="1" dirty="0">
                <a:solidFill>
                  <a:srgbClr val="555555"/>
                </a:solidFill>
                <a:latin typeface="PT Sans"/>
              </a:rPr>
              <a:t> </a:t>
            </a:r>
            <a:r>
              <a:rPr lang="ru-RU" sz="1600" dirty="0">
                <a:solidFill>
                  <a:srgbClr val="555555"/>
                </a:solidFill>
                <a:latin typeface="Times New Roman" panose="02020603050405020304" pitchFamily="18" charset="0"/>
                <a:cs typeface="Times New Roman" panose="02020603050405020304" pitchFamily="18" charset="0"/>
              </a:rPr>
              <a:t>«Доктор </a:t>
            </a:r>
            <a:r>
              <a:rPr lang="ru-RU" sz="1600" dirty="0" err="1">
                <a:solidFill>
                  <a:srgbClr val="555555"/>
                </a:solidFill>
                <a:latin typeface="Times New Roman" panose="02020603050405020304" pitchFamily="18" charset="0"/>
                <a:cs typeface="Times New Roman" panose="02020603050405020304" pitchFamily="18" charset="0"/>
              </a:rPr>
              <a:t>Флориан</a:t>
            </a:r>
            <a:r>
              <a:rPr lang="ru-RU" sz="1600" dirty="0">
                <a:solidFill>
                  <a:srgbClr val="555555"/>
                </a:solidFill>
                <a:latin typeface="Times New Roman" panose="02020603050405020304" pitchFamily="18" charset="0"/>
                <a:cs typeface="Times New Roman" panose="02020603050405020304" pitchFamily="18" charset="0"/>
              </a:rPr>
              <a:t>», автор: Александр Егоров;</a:t>
            </a:r>
          </a:p>
          <a:p>
            <a:pPr>
              <a:buFont typeface="Arial" panose="020B0604020202020204" pitchFamily="34" charset="0"/>
              <a:buChar char="•"/>
            </a:pPr>
            <a:r>
              <a:rPr lang="ru-RU" sz="1600" dirty="0">
                <a:solidFill>
                  <a:srgbClr val="555555"/>
                </a:solidFill>
                <a:latin typeface="Times New Roman" panose="02020603050405020304" pitchFamily="18" charset="0"/>
                <a:cs typeface="Times New Roman" panose="02020603050405020304" pitchFamily="18" charset="0"/>
              </a:rPr>
              <a:t> «Король </a:t>
            </a:r>
            <a:r>
              <a:rPr lang="ru-RU" sz="1600" dirty="0" err="1">
                <a:solidFill>
                  <a:srgbClr val="555555"/>
                </a:solidFill>
                <a:latin typeface="Times New Roman" panose="02020603050405020304" pitchFamily="18" charset="0"/>
                <a:cs typeface="Times New Roman" panose="02020603050405020304" pitchFamily="18" charset="0"/>
              </a:rPr>
              <a:t>Грехэм</a:t>
            </a:r>
            <a:r>
              <a:rPr lang="ru-RU" sz="1600" dirty="0">
                <a:solidFill>
                  <a:srgbClr val="555555"/>
                </a:solidFill>
                <a:latin typeface="Times New Roman" panose="02020603050405020304" pitchFamily="18" charset="0"/>
                <a:cs typeface="Times New Roman" panose="02020603050405020304" pitchFamily="18" charset="0"/>
              </a:rPr>
              <a:t>», автор: Елена Кадомцева;</a:t>
            </a:r>
          </a:p>
          <a:p>
            <a:pPr>
              <a:buFont typeface="Arial" panose="020B0604020202020204" pitchFamily="34" charset="0"/>
              <a:buChar char="•"/>
            </a:pPr>
            <a:r>
              <a:rPr lang="ru-RU" sz="1600" dirty="0">
                <a:solidFill>
                  <a:srgbClr val="555555"/>
                </a:solidFill>
                <a:latin typeface="Times New Roman" panose="02020603050405020304" pitchFamily="18" charset="0"/>
                <a:cs typeface="Times New Roman" panose="02020603050405020304" pitchFamily="18" charset="0"/>
              </a:rPr>
              <a:t> «Жизнь – это сколько?», автор: Екатерина Каретникова;</a:t>
            </a:r>
          </a:p>
          <a:p>
            <a:pPr>
              <a:buFont typeface="Arial" panose="020B0604020202020204" pitchFamily="34" charset="0"/>
              <a:buChar char="•"/>
            </a:pPr>
            <a:r>
              <a:rPr lang="ru-RU" sz="1600" dirty="0">
                <a:solidFill>
                  <a:srgbClr val="555555"/>
                </a:solidFill>
                <a:latin typeface="Times New Roman" panose="02020603050405020304" pitchFamily="18" charset="0"/>
                <a:cs typeface="Times New Roman" panose="02020603050405020304" pitchFamily="18" charset="0"/>
              </a:rPr>
              <a:t> «Хозяйка «Хромой жабы», автор Эмма Роса;</a:t>
            </a:r>
          </a:p>
          <a:p>
            <a:pPr>
              <a:buFont typeface="Arial" panose="020B0604020202020204" pitchFamily="34" charset="0"/>
              <a:buChar char="•"/>
            </a:pPr>
            <a:r>
              <a:rPr lang="ru-RU" sz="1600" dirty="0">
                <a:solidFill>
                  <a:srgbClr val="555555"/>
                </a:solidFill>
                <a:latin typeface="Times New Roman" panose="02020603050405020304" pitchFamily="18" charset="0"/>
                <a:cs typeface="Times New Roman" panose="02020603050405020304" pitchFamily="18" charset="0"/>
              </a:rPr>
              <a:t> «</a:t>
            </a:r>
            <a:r>
              <a:rPr lang="ru-RU" sz="1600" dirty="0" err="1">
                <a:solidFill>
                  <a:srgbClr val="555555"/>
                </a:solidFill>
                <a:latin typeface="Times New Roman" panose="02020603050405020304" pitchFamily="18" charset="0"/>
                <a:cs typeface="Times New Roman" panose="02020603050405020304" pitchFamily="18" charset="0"/>
              </a:rPr>
              <a:t>Джибар</a:t>
            </a:r>
            <a:r>
              <a:rPr lang="ru-RU" sz="1600" dirty="0">
                <a:solidFill>
                  <a:srgbClr val="555555"/>
                </a:solidFill>
                <a:latin typeface="Times New Roman" panose="02020603050405020304" pitchFamily="18" charset="0"/>
                <a:cs typeface="Times New Roman" panose="02020603050405020304" pitchFamily="18" charset="0"/>
              </a:rPr>
              <a:t>. Тайна тайги», автор: Алёна Кудринская;</a:t>
            </a:r>
          </a:p>
          <a:p>
            <a:pPr>
              <a:buFont typeface="Arial" panose="020B0604020202020204" pitchFamily="34" charset="0"/>
              <a:buChar char="•"/>
            </a:pPr>
            <a:r>
              <a:rPr lang="ru-RU" sz="1600" dirty="0">
                <a:solidFill>
                  <a:srgbClr val="555555"/>
                </a:solidFill>
                <a:latin typeface="Times New Roman" panose="02020603050405020304" pitchFamily="18" charset="0"/>
                <a:cs typeface="Times New Roman" panose="02020603050405020304" pitchFamily="18" charset="0"/>
              </a:rPr>
              <a:t> «</a:t>
            </a:r>
            <a:r>
              <a:rPr lang="ru-RU" sz="1600" dirty="0" err="1">
                <a:solidFill>
                  <a:srgbClr val="555555"/>
                </a:solidFill>
                <a:latin typeface="Times New Roman" panose="02020603050405020304" pitchFamily="18" charset="0"/>
                <a:cs typeface="Times New Roman" panose="02020603050405020304" pitchFamily="18" charset="0"/>
              </a:rPr>
              <a:t>Мецавита</a:t>
            </a:r>
            <a:r>
              <a:rPr lang="ru-RU" sz="1600" dirty="0">
                <a:solidFill>
                  <a:srgbClr val="555555"/>
                </a:solidFill>
                <a:latin typeface="Times New Roman" panose="02020603050405020304" pitchFamily="18" charset="0"/>
                <a:cs typeface="Times New Roman" panose="02020603050405020304" pitchFamily="18" charset="0"/>
              </a:rPr>
              <a:t>: мой потерянный Марс», автор: Ирина Алымова.</a:t>
            </a:r>
          </a:p>
          <a:p>
            <a:endParaRPr lang="ru-RU" sz="1600" dirty="0">
              <a:solidFill>
                <a:srgbClr val="555555"/>
              </a:solidFill>
              <a:latin typeface="Times New Roman" panose="02020603050405020304" pitchFamily="18" charset="0"/>
              <a:cs typeface="Times New Roman" panose="02020603050405020304" pitchFamily="18" charset="0"/>
            </a:endParaRPr>
          </a:p>
          <a:p>
            <a:r>
              <a:rPr lang="ru-RU" sz="1600" dirty="0">
                <a:solidFill>
                  <a:srgbClr val="555555"/>
                </a:solidFill>
                <a:latin typeface="Times New Roman" panose="02020603050405020304" pitchFamily="18" charset="0"/>
                <a:cs typeface="Times New Roman" panose="02020603050405020304" pitchFamily="18" charset="0"/>
              </a:rPr>
              <a:t>Все произведения-финалисты будут опубликованы в 2026 году в издательстве «Смарт Бук».</a:t>
            </a:r>
          </a:p>
        </p:txBody>
      </p:sp>
      <p:sp>
        <p:nvSpPr>
          <p:cNvPr id="3" name="Прямоугольник 2"/>
          <p:cNvSpPr/>
          <p:nvPr/>
        </p:nvSpPr>
        <p:spPr>
          <a:xfrm>
            <a:off x="1269035" y="1014059"/>
            <a:ext cx="7874965" cy="584775"/>
          </a:xfrm>
          <a:prstGeom prst="rect">
            <a:avLst/>
          </a:prstGeom>
        </p:spPr>
        <p:txBody>
          <a:bodyPr wrap="square">
            <a:spAutoFit/>
          </a:bodyPr>
          <a:lstStyle/>
          <a:p>
            <a:r>
              <a:rPr lang="en-US" sz="1400" dirty="0">
                <a:hlinkClick r:id="rId2"/>
              </a:rPr>
              <a:t>https://godliteratury.ru/articles/2024/12/07/premiiu-volki-na-parashiutah-poluchil-drakobol-vseh-stihij</a:t>
            </a:r>
            <a:endParaRPr lang="ru-RU" sz="1400" dirty="0"/>
          </a:p>
          <a:p>
            <a:endParaRPr lang="ru-RU" dirty="0"/>
          </a:p>
        </p:txBody>
      </p:sp>
      <p:pic>
        <p:nvPicPr>
          <p:cNvPr id="6" name="Рисунок 5">
            <a:extLst>
              <a:ext uri="{FF2B5EF4-FFF2-40B4-BE49-F238E27FC236}">
                <a16:creationId xmlns:a16="http://schemas.microsoft.com/office/drawing/2014/main" id="{08409F77-5DD0-4C42-AB70-654E32387567}"/>
              </a:ext>
            </a:extLst>
          </p:cNvPr>
          <p:cNvPicPr>
            <a:picLocks noChangeAspect="1"/>
          </p:cNvPicPr>
          <p:nvPr/>
        </p:nvPicPr>
        <p:blipFill rotWithShape="1">
          <a:blip r:embed="rId3"/>
          <a:srcRect l="36859" t="13869" r="30728" b="9699"/>
          <a:stretch/>
        </p:blipFill>
        <p:spPr>
          <a:xfrm>
            <a:off x="104541" y="113958"/>
            <a:ext cx="1164493" cy="173100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32628726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3357126" y="555260"/>
            <a:ext cx="5391338" cy="276999"/>
          </a:xfrm>
          <a:prstGeom prst="rect">
            <a:avLst/>
          </a:prstGeom>
          <a:solidFill>
            <a:schemeClr val="bg1">
              <a:alpha val="51000"/>
            </a:schemeClr>
          </a:solidFill>
          <a:effectLst>
            <a:softEdge rad="63500"/>
          </a:effectLst>
        </p:spPr>
        <p:txBody>
          <a:bodyPr wrap="square">
            <a:spAutoFit/>
          </a:bodyPr>
          <a:lstStyle/>
          <a:p>
            <a:endParaRPr lang="ru-RU" sz="1200" dirty="0"/>
          </a:p>
        </p:txBody>
      </p:sp>
      <p:pic>
        <p:nvPicPr>
          <p:cNvPr id="4098" name="Picture 2" descr="C:\Users\khln\Desktop\222.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694"/>
          <a:stretch/>
        </p:blipFill>
        <p:spPr bwMode="auto">
          <a:xfrm>
            <a:off x="323528" y="181442"/>
            <a:ext cx="2449911" cy="1454551"/>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987824" y="3140968"/>
            <a:ext cx="5904656" cy="461665"/>
          </a:xfrm>
          <a:prstGeom prst="rect">
            <a:avLst/>
          </a:prstGeom>
        </p:spPr>
        <p:txBody>
          <a:bodyPr wrap="square">
            <a:spAutoFit/>
          </a:bodyPr>
          <a:lstStyle/>
          <a:p>
            <a:pPr algn="just"/>
            <a:endParaRPr lang="ru-RU" sz="1200" dirty="0">
              <a:latin typeface="Times New Roman" pitchFamily="18" charset="0"/>
              <a:cs typeface="Times New Roman" pitchFamily="18" charset="0"/>
            </a:endParaRPr>
          </a:p>
          <a:p>
            <a:pPr algn="just"/>
            <a:endParaRPr lang="ru-RU" sz="1200" dirty="0">
              <a:latin typeface="Times New Roman" pitchFamily="18" charset="0"/>
              <a:cs typeface="Times New Roman" pitchFamily="18" charset="0"/>
            </a:endParaRPr>
          </a:p>
        </p:txBody>
      </p:sp>
      <p:sp>
        <p:nvSpPr>
          <p:cNvPr id="8" name="TextBox 7"/>
          <p:cNvSpPr txBox="1"/>
          <p:nvPr/>
        </p:nvSpPr>
        <p:spPr>
          <a:xfrm>
            <a:off x="2231926" y="-60294"/>
            <a:ext cx="6480720" cy="1384995"/>
          </a:xfrm>
          <a:prstGeom prst="rect">
            <a:avLst/>
          </a:prstGeom>
          <a:noFill/>
        </p:spPr>
        <p:txBody>
          <a:bodyPr wrap="square" rtlCol="0">
            <a:spAutoFit/>
          </a:bodyPr>
          <a:lstStyle/>
          <a:p>
            <a:pPr algn="ctr"/>
            <a:r>
              <a:rPr lang="ru-RU" sz="2400" dirty="0">
                <a:solidFill>
                  <a:schemeClr val="accent2">
                    <a:lumMod val="50000"/>
                  </a:schemeClr>
                </a:solidFill>
                <a:latin typeface="Constantia" pitchFamily="18" charset="0"/>
              </a:rPr>
              <a:t>Мемориальная премия имени </a:t>
            </a:r>
          </a:p>
          <a:p>
            <a:pPr algn="ctr"/>
            <a:r>
              <a:rPr lang="ru-RU" sz="2400" dirty="0">
                <a:solidFill>
                  <a:schemeClr val="accent2">
                    <a:lumMod val="50000"/>
                  </a:schemeClr>
                </a:solidFill>
                <a:latin typeface="Constantia" pitchFamily="18" charset="0"/>
              </a:rPr>
              <a:t>Астрид Линдгрен</a:t>
            </a:r>
          </a:p>
          <a:p>
            <a:pPr algn="ctr"/>
            <a:r>
              <a:rPr lang="en-US" dirty="0">
                <a:latin typeface="Constantia" pitchFamily="18" charset="0"/>
                <a:hlinkClick r:id="rId3"/>
              </a:rPr>
              <a:t>https://alma.se/en/laureates</a:t>
            </a:r>
            <a:endParaRPr lang="ru-RU" dirty="0">
              <a:latin typeface="Constantia" pitchFamily="18" charset="0"/>
            </a:endParaRPr>
          </a:p>
          <a:p>
            <a:pPr algn="ctr"/>
            <a:endParaRPr lang="ru-RU" dirty="0">
              <a:latin typeface="Constantia" pitchFamily="18" charset="0"/>
            </a:endParaRPr>
          </a:p>
        </p:txBody>
      </p:sp>
      <p:sp>
        <p:nvSpPr>
          <p:cNvPr id="3" name="Прямоугольник 2"/>
          <p:cNvSpPr/>
          <p:nvPr/>
        </p:nvSpPr>
        <p:spPr>
          <a:xfrm>
            <a:off x="2773440" y="1124744"/>
            <a:ext cx="6119040" cy="6001643"/>
          </a:xfrm>
          <a:prstGeom prst="rect">
            <a:avLst/>
          </a:prstGeom>
        </p:spPr>
        <p:txBody>
          <a:bodyPr wrap="square">
            <a:spAutoFit/>
          </a:bodyPr>
          <a:lstStyle/>
          <a:p>
            <a:pPr algn="just"/>
            <a:r>
              <a:rPr lang="ru-RU" sz="1600" b="1" dirty="0">
                <a:solidFill>
                  <a:schemeClr val="accent2">
                    <a:lumMod val="50000"/>
                  </a:schemeClr>
                </a:solidFill>
                <a:latin typeface="Times New Roman" panose="02020603050405020304" pitchFamily="18" charset="0"/>
                <a:cs typeface="Times New Roman" panose="02020603050405020304" pitchFamily="18" charset="0"/>
              </a:rPr>
              <a:t>Лауреат 2025 года</a:t>
            </a:r>
          </a:p>
          <a:p>
            <a:pPr algn="just"/>
            <a:endParaRPr lang="ru-RU" sz="1600" b="1"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Премия памяти Астрид Линдгрен присуждается авторам, иллюстраторам и рассказчикам, а также людям или организациям, которые работают над популяризацией чтения. </a:t>
            </a:r>
          </a:p>
          <a:p>
            <a:pPr algn="just"/>
            <a:endParaRPr lang="ru-RU" sz="1600"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9 июня  в Концертном зале Стокгольма состоялось вручение Международной премии памяти Астрид Линдгрен.</a:t>
            </a:r>
          </a:p>
          <a:p>
            <a:pPr algn="just"/>
            <a:endParaRPr lang="ru-RU" sz="1600" dirty="0">
              <a:latin typeface="Times New Roman" panose="02020603050405020304" pitchFamily="18" charset="0"/>
              <a:cs typeface="Times New Roman" panose="02020603050405020304" pitchFamily="18" charset="0"/>
            </a:endParaRPr>
          </a:p>
          <a:p>
            <a:pPr algn="just"/>
            <a:r>
              <a:rPr lang="ru-RU" sz="1600" b="1" dirty="0">
                <a:solidFill>
                  <a:schemeClr val="accent2">
                    <a:lumMod val="50000"/>
                  </a:schemeClr>
                </a:solidFill>
                <a:latin typeface="Times New Roman" panose="02020603050405020304" pitchFamily="18" charset="0"/>
                <a:cs typeface="Times New Roman" panose="02020603050405020304" pitchFamily="18" charset="0"/>
              </a:rPr>
              <a:t>Лауреатом стала Марион Брюне</a:t>
            </a:r>
            <a:r>
              <a:rPr lang="ru-RU" sz="1600" dirty="0">
                <a:latin typeface="Times New Roman" panose="02020603050405020304" pitchFamily="18" charset="0"/>
                <a:cs typeface="Times New Roman" panose="02020603050405020304" pitchFamily="18" charset="0"/>
              </a:rPr>
              <a:t> (Франция).</a:t>
            </a:r>
          </a:p>
          <a:p>
            <a:pPr algn="just"/>
            <a:endParaRPr lang="ru-RU" sz="1600" dirty="0">
              <a:latin typeface="Times New Roman" panose="02020603050405020304" pitchFamily="18" charset="0"/>
              <a:cs typeface="Times New Roman" panose="02020603050405020304" pitchFamily="18" charset="0"/>
            </a:endParaRPr>
          </a:p>
          <a:p>
            <a:pPr algn="just"/>
            <a:r>
              <a:rPr lang="ru-RU" sz="1600" dirty="0">
                <a:latin typeface="Times New Roman" panose="02020603050405020304" pitchFamily="18" charset="0"/>
                <a:cs typeface="Times New Roman" panose="02020603050405020304" pitchFamily="18" charset="0"/>
              </a:rPr>
              <a:t>Марион Брюне пишет о подростках, которые сталкиваются с угрозами современного мира. В ее книгах переплетаются настоящее и будущее, а границы между дружбой и любовью постоянно смещаются.</a:t>
            </a:r>
          </a:p>
          <a:p>
            <a:pPr algn="just"/>
            <a:r>
              <a:rPr lang="ru-RU" sz="1600" dirty="0">
                <a:latin typeface="Times New Roman" panose="02020603050405020304" pitchFamily="18" charset="0"/>
                <a:cs typeface="Times New Roman" panose="02020603050405020304" pitchFamily="18" charset="0"/>
              </a:rPr>
              <a:t>Книги Брюне описывают современность с ее социальными проблемами и климатическим кризисом. Жюри Премии подчеркнуло, что в произведениях писательницы молодые герои борются с несправедливостью. В сюжетах сочетаются мифы и фольклор, а противовесом мрачной реальности становятся дружба, солидарность и природа.</a:t>
            </a:r>
          </a:p>
          <a:p>
            <a:pPr algn="just"/>
            <a:r>
              <a:rPr lang="ru-RU" sz="1600" dirty="0">
                <a:latin typeface="Times New Roman" panose="02020603050405020304" pitchFamily="18" charset="0"/>
                <a:cs typeface="Times New Roman" panose="02020603050405020304" pitchFamily="18" charset="0"/>
              </a:rPr>
              <a:t>Книги Марион Брюне переведены на английский, испанский, каталанский и русский языки.</a:t>
            </a:r>
          </a:p>
          <a:p>
            <a:pPr algn="just"/>
            <a:endParaRPr lang="ru-RU" sz="1600" b="0" i="0" dirty="0">
              <a:effectLst/>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2D1398DB-8533-440A-9B95-3ACD005D4BFC}"/>
              </a:ext>
            </a:extLst>
          </p:cNvPr>
          <p:cNvPicPr>
            <a:picLocks noChangeAspect="1"/>
          </p:cNvPicPr>
          <p:nvPr/>
        </p:nvPicPr>
        <p:blipFill rotWithShape="1">
          <a:blip r:embed="rId4"/>
          <a:srcRect l="26375"/>
          <a:stretch/>
        </p:blipFill>
        <p:spPr>
          <a:xfrm>
            <a:off x="251519" y="1865151"/>
            <a:ext cx="2304257" cy="196912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7" name="Рисунок 6">
            <a:extLst>
              <a:ext uri="{FF2B5EF4-FFF2-40B4-BE49-F238E27FC236}">
                <a16:creationId xmlns:a16="http://schemas.microsoft.com/office/drawing/2014/main" id="{F478C3E0-54B6-459C-843F-641F41D4AC62}"/>
              </a:ext>
            </a:extLst>
          </p:cNvPr>
          <p:cNvPicPr>
            <a:picLocks noChangeAspect="1"/>
          </p:cNvPicPr>
          <p:nvPr/>
        </p:nvPicPr>
        <p:blipFill>
          <a:blip r:embed="rId5"/>
          <a:stretch>
            <a:fillRect/>
          </a:stretch>
        </p:blipFill>
        <p:spPr>
          <a:xfrm>
            <a:off x="629098" y="4183784"/>
            <a:ext cx="1675450" cy="254779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0" name="Прямоугольник 9">
            <a:extLst>
              <a:ext uri="{FF2B5EF4-FFF2-40B4-BE49-F238E27FC236}">
                <a16:creationId xmlns:a16="http://schemas.microsoft.com/office/drawing/2014/main" id="{74A3D3FA-213C-4F07-A8E5-79D717092F0B}"/>
              </a:ext>
            </a:extLst>
          </p:cNvPr>
          <p:cNvSpPr/>
          <p:nvPr/>
        </p:nvSpPr>
        <p:spPr>
          <a:xfrm>
            <a:off x="644701" y="3845230"/>
            <a:ext cx="1564852" cy="338554"/>
          </a:xfrm>
          <a:prstGeom prst="rect">
            <a:avLst/>
          </a:prstGeom>
        </p:spPr>
        <p:txBody>
          <a:bodyPr wrap="none">
            <a:spAutoFit/>
          </a:bodyPr>
          <a:lstStyle/>
          <a:p>
            <a:r>
              <a:rPr lang="ru-RU" sz="1600" dirty="0">
                <a:solidFill>
                  <a:prstClr val="black"/>
                </a:solidFill>
                <a:latin typeface="Times New Roman" panose="02020603050405020304" pitchFamily="18" charset="0"/>
                <a:cs typeface="Times New Roman" panose="02020603050405020304" pitchFamily="18" charset="0"/>
              </a:rPr>
              <a:t>Марион Брюне </a:t>
            </a:r>
            <a:endParaRPr lang="ru-RU" dirty="0"/>
          </a:p>
        </p:txBody>
      </p:sp>
    </p:spTree>
    <p:extLst>
      <p:ext uri="{BB962C8B-B14F-4D97-AF65-F5344CB8AC3E}">
        <p14:creationId xmlns:p14="http://schemas.microsoft.com/office/powerpoint/2010/main" val="17538641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363" y="1107321"/>
            <a:ext cx="2520279" cy="168328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114000" y="2965017"/>
            <a:ext cx="3213720" cy="1769715"/>
          </a:xfrm>
          <a:prstGeom prst="rect">
            <a:avLst/>
          </a:prstGeom>
        </p:spPr>
        <p:txBody>
          <a:bodyPr wrap="square">
            <a:spAutoFit/>
          </a:bodyPr>
          <a:lstStyle/>
          <a:p>
            <a:pPr algn="just"/>
            <a:r>
              <a:rPr lang="ru-RU" sz="1200" i="1" dirty="0">
                <a:latin typeface="Times New Roman" pitchFamily="18" charset="0"/>
                <a:cs typeface="Times New Roman" pitchFamily="18" charset="0"/>
              </a:rPr>
              <a:t>«Кора — это фестиваль короткого рассказа, который придумали писатель Алексей Олейников и главный библиотекарь Центральной городской детской библиотеки им. А.П. Гайдара города Москвы Татьяна Рудишина при активном участии директора библиотеки Надежды Эрихман.</a:t>
            </a:r>
          </a:p>
          <a:p>
            <a:pPr algn="just"/>
            <a:r>
              <a:rPr lang="ru-RU" sz="1200" dirty="0">
                <a:latin typeface="Times New Roman" pitchFamily="18" charset="0"/>
                <a:cs typeface="Times New Roman" pitchFamily="18" charset="0"/>
              </a:rPr>
              <a:t> (Сайт фестиваля).</a:t>
            </a:r>
          </a:p>
          <a:p>
            <a:pPr algn="just"/>
            <a:endParaRPr lang="ru-RU" sz="1300" dirty="0">
              <a:latin typeface="Times New Roman" pitchFamily="18" charset="0"/>
              <a:cs typeface="Times New Roman" pitchFamily="18" charset="0"/>
            </a:endParaRPr>
          </a:p>
        </p:txBody>
      </p:sp>
      <p:sp>
        <p:nvSpPr>
          <p:cNvPr id="8" name="TextBox 7"/>
          <p:cNvSpPr txBox="1"/>
          <p:nvPr/>
        </p:nvSpPr>
        <p:spPr>
          <a:xfrm>
            <a:off x="1445729" y="86345"/>
            <a:ext cx="6540574" cy="461665"/>
          </a:xfrm>
          <a:prstGeom prst="rect">
            <a:avLst/>
          </a:prstGeom>
          <a:noFill/>
        </p:spPr>
        <p:txBody>
          <a:bodyPr wrap="square" rtlCol="0">
            <a:spAutoFit/>
          </a:bodyPr>
          <a:lstStyle/>
          <a:p>
            <a:r>
              <a:rPr lang="ru-RU" sz="2400" dirty="0">
                <a:solidFill>
                  <a:schemeClr val="accent2">
                    <a:lumMod val="50000"/>
                  </a:schemeClr>
                </a:solidFill>
                <a:latin typeface="Constantia" pitchFamily="18" charset="0"/>
              </a:rPr>
              <a:t>Фестиваль короткого рассказа «</a:t>
            </a:r>
            <a:r>
              <a:rPr lang="ru-RU" sz="2400" dirty="0" err="1">
                <a:solidFill>
                  <a:schemeClr val="accent2">
                    <a:lumMod val="50000"/>
                  </a:schemeClr>
                </a:solidFill>
                <a:latin typeface="Constantia" pitchFamily="18" charset="0"/>
              </a:rPr>
              <a:t>КоРа</a:t>
            </a:r>
            <a:r>
              <a:rPr lang="ru-RU" sz="2400" dirty="0">
                <a:solidFill>
                  <a:schemeClr val="accent2">
                    <a:lumMod val="50000"/>
                  </a:schemeClr>
                </a:solidFill>
                <a:latin typeface="Constantia" pitchFamily="18" charset="0"/>
              </a:rPr>
              <a:t>»</a:t>
            </a:r>
          </a:p>
        </p:txBody>
      </p:sp>
      <p:sp>
        <p:nvSpPr>
          <p:cNvPr id="10" name="TextBox 9"/>
          <p:cNvSpPr txBox="1"/>
          <p:nvPr/>
        </p:nvSpPr>
        <p:spPr>
          <a:xfrm>
            <a:off x="4716016" y="1288209"/>
            <a:ext cx="3240360" cy="338554"/>
          </a:xfrm>
          <a:prstGeom prst="rect">
            <a:avLst/>
          </a:prstGeom>
          <a:noFill/>
        </p:spPr>
        <p:txBody>
          <a:bodyPr wrap="square" rtlCol="0">
            <a:spAutoFit/>
          </a:bodyPr>
          <a:lstStyle/>
          <a:p>
            <a:r>
              <a:rPr lang="ru-RU" sz="1600" b="1" dirty="0">
                <a:solidFill>
                  <a:schemeClr val="accent2">
                    <a:lumMod val="50000"/>
                  </a:schemeClr>
                </a:solidFill>
                <a:latin typeface="Times New Roman" pitchFamily="18" charset="0"/>
                <a:cs typeface="Times New Roman" pitchFamily="18" charset="0"/>
              </a:rPr>
              <a:t>Итоги 2025 сезона</a:t>
            </a:r>
          </a:p>
        </p:txBody>
      </p:sp>
      <p:sp>
        <p:nvSpPr>
          <p:cNvPr id="2" name="Прямоугольник 1"/>
          <p:cNvSpPr/>
          <p:nvPr/>
        </p:nvSpPr>
        <p:spPr>
          <a:xfrm>
            <a:off x="3354363" y="1616142"/>
            <a:ext cx="5416946" cy="923330"/>
          </a:xfrm>
          <a:prstGeom prst="rect">
            <a:avLst/>
          </a:prstGeom>
        </p:spPr>
        <p:txBody>
          <a:bodyPr wrap="square">
            <a:spAutoFit/>
          </a:bodyPr>
          <a:lstStyle/>
          <a:p>
            <a:endParaRPr lang="ru-RU" b="1" dirty="0">
              <a:solidFill>
                <a:srgbClr val="404040"/>
              </a:solidFill>
              <a:latin typeface="Times New Roman" panose="02020603050405020304" pitchFamily="18" charset="0"/>
              <a:cs typeface="Times New Roman" panose="02020603050405020304" pitchFamily="18" charset="0"/>
            </a:endParaRPr>
          </a:p>
          <a:p>
            <a:endParaRPr lang="ru-RU" b="1" dirty="0">
              <a:solidFill>
                <a:srgbClr val="7999C1"/>
              </a:solidFill>
              <a:latin typeface="Times New Roman" panose="02020603050405020304" pitchFamily="18" charset="0"/>
              <a:cs typeface="Times New Roman" panose="02020603050405020304" pitchFamily="18" charset="0"/>
            </a:endParaRPr>
          </a:p>
          <a:p>
            <a:endParaRPr lang="ru-RU" b="1" i="0" dirty="0">
              <a:solidFill>
                <a:srgbClr val="404040"/>
              </a:solidFill>
              <a:effectLst/>
              <a:latin typeface="Times New Roman" panose="02020603050405020304" pitchFamily="18" charset="0"/>
              <a:cs typeface="Times New Roman" panose="02020603050405020304" pitchFamily="18" charset="0"/>
            </a:endParaRPr>
          </a:p>
        </p:txBody>
      </p:sp>
      <p:sp>
        <p:nvSpPr>
          <p:cNvPr id="5" name="Прямоугольник 4">
            <a:extLst>
              <a:ext uri="{FF2B5EF4-FFF2-40B4-BE49-F238E27FC236}">
                <a16:creationId xmlns:a16="http://schemas.microsoft.com/office/drawing/2014/main" id="{CCC4D4F6-A0ED-4404-83D3-EB4E20DA03C0}"/>
              </a:ext>
            </a:extLst>
          </p:cNvPr>
          <p:cNvSpPr/>
          <p:nvPr/>
        </p:nvSpPr>
        <p:spPr>
          <a:xfrm>
            <a:off x="3727052" y="1723521"/>
            <a:ext cx="5328592" cy="4031873"/>
          </a:xfrm>
          <a:prstGeom prst="rect">
            <a:avLst/>
          </a:prstGeom>
        </p:spPr>
        <p:txBody>
          <a:bodyPr wrap="square">
            <a:spAutoFit/>
          </a:bodyPr>
          <a:lstStyle/>
          <a:p>
            <a:r>
              <a:rPr lang="ru-RU" sz="1600" b="1" dirty="0">
                <a:solidFill>
                  <a:schemeClr val="accent2">
                    <a:lumMod val="50000"/>
                  </a:schemeClr>
                </a:solidFill>
                <a:latin typeface="Open Sans"/>
              </a:rPr>
              <a:t>Номинация «Жизнь простая штука»</a:t>
            </a:r>
            <a:endParaRPr lang="ru-RU" sz="1600" dirty="0">
              <a:solidFill>
                <a:schemeClr val="accent2">
                  <a:lumMod val="50000"/>
                </a:schemeClr>
              </a:solidFill>
              <a:latin typeface="Open Sans"/>
            </a:endParaRPr>
          </a:p>
          <a:p>
            <a:r>
              <a:rPr lang="ru-RU" sz="1600" dirty="0">
                <a:solidFill>
                  <a:srgbClr val="404040"/>
                </a:solidFill>
                <a:latin typeface="Open Sans"/>
              </a:rPr>
              <a:t>1 место: </a:t>
            </a:r>
            <a:r>
              <a:rPr lang="ru-RU" sz="1600" dirty="0">
                <a:solidFill>
                  <a:srgbClr val="4373B0"/>
                </a:solidFill>
                <a:latin typeface="Open Sans"/>
                <a:hlinkClick r:id="rId3"/>
              </a:rPr>
              <a:t>Ольга </a:t>
            </a:r>
            <a:r>
              <a:rPr lang="ru-RU" sz="1600" dirty="0" err="1">
                <a:solidFill>
                  <a:srgbClr val="4373B0"/>
                </a:solidFill>
                <a:latin typeface="Open Sans"/>
                <a:hlinkClick r:id="rId3"/>
              </a:rPr>
              <a:t>Олесина</a:t>
            </a:r>
            <a:r>
              <a:rPr lang="ru-RU" sz="1600" dirty="0">
                <a:solidFill>
                  <a:srgbClr val="4373B0"/>
                </a:solidFill>
                <a:latin typeface="Open Sans"/>
                <a:hlinkClick r:id="rId3"/>
              </a:rPr>
              <a:t> «От чего умер чиновник»</a:t>
            </a:r>
            <a:r>
              <a:rPr lang="ru-RU" sz="1600" dirty="0">
                <a:solidFill>
                  <a:srgbClr val="404040"/>
                </a:solidFill>
                <a:latin typeface="Open Sans"/>
              </a:rPr>
              <a:t> и </a:t>
            </a:r>
            <a:r>
              <a:rPr lang="ru-RU" sz="1600" dirty="0">
                <a:solidFill>
                  <a:srgbClr val="7999C1"/>
                </a:solidFill>
                <a:latin typeface="Open Sans"/>
                <a:hlinkClick r:id="rId4"/>
              </a:rPr>
              <a:t>Наталья Савушкина «Доктор Ч»</a:t>
            </a:r>
            <a:endParaRPr lang="ru-RU" sz="1600" dirty="0">
              <a:solidFill>
                <a:srgbClr val="404040"/>
              </a:solidFill>
              <a:latin typeface="Open Sans"/>
            </a:endParaRPr>
          </a:p>
          <a:p>
            <a:r>
              <a:rPr lang="ru-RU" sz="1600" dirty="0">
                <a:solidFill>
                  <a:srgbClr val="404040"/>
                </a:solidFill>
                <a:latin typeface="Open Sans"/>
              </a:rPr>
              <a:t>2 место: </a:t>
            </a:r>
            <a:r>
              <a:rPr lang="ru-RU" sz="1600" dirty="0">
                <a:solidFill>
                  <a:srgbClr val="7999C1"/>
                </a:solidFill>
                <a:latin typeface="Open Sans"/>
                <a:hlinkClick r:id="rId5"/>
              </a:rPr>
              <a:t>Катя </a:t>
            </a:r>
            <a:r>
              <a:rPr lang="ru-RU" sz="1600" dirty="0" err="1">
                <a:solidFill>
                  <a:srgbClr val="7999C1"/>
                </a:solidFill>
                <a:latin typeface="Open Sans"/>
                <a:hlinkClick r:id="rId5"/>
              </a:rPr>
              <a:t>Бордон</a:t>
            </a:r>
            <a:r>
              <a:rPr lang="ru-RU" sz="1600" dirty="0">
                <a:solidFill>
                  <a:srgbClr val="7999C1"/>
                </a:solidFill>
                <a:latin typeface="Open Sans"/>
                <a:hlinkClick r:id="rId5"/>
              </a:rPr>
              <a:t> «В моей кончине прошу винить Ч.»</a:t>
            </a:r>
            <a:r>
              <a:rPr lang="ru-RU" sz="1600" dirty="0">
                <a:solidFill>
                  <a:srgbClr val="404040"/>
                </a:solidFill>
                <a:latin typeface="Open Sans"/>
              </a:rPr>
              <a:t>, </a:t>
            </a:r>
            <a:r>
              <a:rPr lang="ru-RU" sz="1600" dirty="0">
                <a:solidFill>
                  <a:srgbClr val="7999C1"/>
                </a:solidFill>
                <a:latin typeface="Open Sans"/>
                <a:hlinkClick r:id="rId6"/>
              </a:rPr>
              <a:t>Комарова Ксения «Дима с собачкой»</a:t>
            </a:r>
            <a:endParaRPr lang="ru-RU" sz="1600" dirty="0">
              <a:solidFill>
                <a:srgbClr val="404040"/>
              </a:solidFill>
              <a:latin typeface="Open Sans"/>
            </a:endParaRPr>
          </a:p>
          <a:p>
            <a:r>
              <a:rPr lang="ru-RU" sz="1600" dirty="0">
                <a:solidFill>
                  <a:srgbClr val="404040"/>
                </a:solidFill>
                <a:latin typeface="Open Sans"/>
              </a:rPr>
              <a:t>3 место: </a:t>
            </a:r>
            <a:r>
              <a:rPr lang="ru-RU" sz="1600" dirty="0">
                <a:solidFill>
                  <a:srgbClr val="7999C1"/>
                </a:solidFill>
                <a:latin typeface="Open Sans"/>
                <a:hlinkClick r:id="rId7"/>
              </a:rPr>
              <a:t>Елена Ивченко «Чехов-чел»</a:t>
            </a:r>
            <a:endParaRPr lang="ru-RU" sz="1600" dirty="0">
              <a:solidFill>
                <a:srgbClr val="7999C1"/>
              </a:solidFill>
              <a:latin typeface="Open Sans"/>
            </a:endParaRPr>
          </a:p>
          <a:p>
            <a:endParaRPr lang="ru-RU" sz="1600" dirty="0">
              <a:solidFill>
                <a:srgbClr val="404040"/>
              </a:solidFill>
              <a:latin typeface="Open Sans"/>
            </a:endParaRPr>
          </a:p>
          <a:p>
            <a:r>
              <a:rPr lang="ru-RU" sz="1600" b="1" dirty="0">
                <a:solidFill>
                  <a:schemeClr val="accent2">
                    <a:lumMod val="50000"/>
                  </a:schemeClr>
                </a:solidFill>
                <a:latin typeface="Open Sans"/>
              </a:rPr>
              <a:t>Номинация «Вперёд, к звездам!»</a:t>
            </a:r>
            <a:endParaRPr lang="ru-RU" sz="1600" dirty="0">
              <a:solidFill>
                <a:schemeClr val="accent2">
                  <a:lumMod val="50000"/>
                </a:schemeClr>
              </a:solidFill>
              <a:latin typeface="Open Sans"/>
            </a:endParaRPr>
          </a:p>
          <a:p>
            <a:r>
              <a:rPr lang="ru-RU" sz="1600" dirty="0">
                <a:solidFill>
                  <a:srgbClr val="404040"/>
                </a:solidFill>
                <a:latin typeface="Open Sans"/>
              </a:rPr>
              <a:t>1 место: </a:t>
            </a:r>
            <a:r>
              <a:rPr lang="ru-RU" sz="1600" dirty="0">
                <a:solidFill>
                  <a:srgbClr val="7999C1"/>
                </a:solidFill>
                <a:latin typeface="Open Sans"/>
                <a:hlinkClick r:id="rId8"/>
              </a:rPr>
              <a:t>Любава </a:t>
            </a:r>
            <a:r>
              <a:rPr lang="ru-RU" sz="1600" dirty="0" err="1">
                <a:solidFill>
                  <a:srgbClr val="7999C1"/>
                </a:solidFill>
                <a:latin typeface="Open Sans"/>
                <a:hlinkClick r:id="rId8"/>
              </a:rPr>
              <a:t>Горницкая</a:t>
            </a:r>
            <a:r>
              <a:rPr lang="ru-RU" sz="1600" dirty="0">
                <a:solidFill>
                  <a:srgbClr val="7999C1"/>
                </a:solidFill>
                <a:latin typeface="Open Sans"/>
                <a:hlinkClick r:id="rId8"/>
              </a:rPr>
              <a:t> «Идеальный баланс»</a:t>
            </a:r>
            <a:endParaRPr lang="ru-RU" sz="1600" dirty="0">
              <a:solidFill>
                <a:srgbClr val="404040"/>
              </a:solidFill>
              <a:latin typeface="Open Sans"/>
            </a:endParaRPr>
          </a:p>
          <a:p>
            <a:r>
              <a:rPr lang="ru-RU" sz="1600" dirty="0">
                <a:solidFill>
                  <a:srgbClr val="404040"/>
                </a:solidFill>
                <a:latin typeface="Open Sans"/>
              </a:rPr>
              <a:t>2 место: </a:t>
            </a:r>
            <a:r>
              <a:rPr lang="ru-RU" sz="1600" dirty="0">
                <a:solidFill>
                  <a:srgbClr val="7999C1"/>
                </a:solidFill>
                <a:latin typeface="Open Sans"/>
                <a:hlinkClick r:id="rId9"/>
              </a:rPr>
              <a:t>Наташа Савушкина «На сиреневой планете»</a:t>
            </a:r>
            <a:endParaRPr lang="ru-RU" sz="1600" dirty="0">
              <a:solidFill>
                <a:srgbClr val="404040"/>
              </a:solidFill>
              <a:latin typeface="Open Sans"/>
            </a:endParaRPr>
          </a:p>
          <a:p>
            <a:endParaRPr lang="ru-RU" sz="1600" b="1" dirty="0">
              <a:solidFill>
                <a:srgbClr val="404040"/>
              </a:solidFill>
              <a:latin typeface="Open Sans"/>
            </a:endParaRPr>
          </a:p>
          <a:p>
            <a:r>
              <a:rPr lang="ru-RU" sz="1600" b="1" dirty="0">
                <a:solidFill>
                  <a:schemeClr val="accent2">
                    <a:lumMod val="50000"/>
                  </a:schemeClr>
                </a:solidFill>
                <a:latin typeface="Open Sans"/>
              </a:rPr>
              <a:t>Основная номинация</a:t>
            </a:r>
            <a:endParaRPr lang="ru-RU" sz="1600" dirty="0">
              <a:solidFill>
                <a:schemeClr val="accent2">
                  <a:lumMod val="50000"/>
                </a:schemeClr>
              </a:solidFill>
              <a:latin typeface="Open Sans"/>
            </a:endParaRPr>
          </a:p>
          <a:p>
            <a:r>
              <a:rPr lang="ru-RU" sz="1600" dirty="0">
                <a:solidFill>
                  <a:srgbClr val="404040"/>
                </a:solidFill>
                <a:latin typeface="Open Sans"/>
              </a:rPr>
              <a:t>1 место: </a:t>
            </a:r>
            <a:r>
              <a:rPr lang="ru-RU" sz="1600" dirty="0">
                <a:solidFill>
                  <a:srgbClr val="7999C1"/>
                </a:solidFill>
                <a:latin typeface="Open Sans"/>
                <a:hlinkClick r:id="rId10"/>
              </a:rPr>
              <a:t>Лаврская Мария «3000 сообщений назад»</a:t>
            </a:r>
            <a:endParaRPr lang="ru-RU" sz="1600" dirty="0">
              <a:solidFill>
                <a:srgbClr val="404040"/>
              </a:solidFill>
              <a:latin typeface="Open Sans"/>
            </a:endParaRPr>
          </a:p>
          <a:p>
            <a:r>
              <a:rPr lang="ru-RU" sz="1600" dirty="0">
                <a:solidFill>
                  <a:srgbClr val="404040"/>
                </a:solidFill>
                <a:latin typeface="Open Sans"/>
              </a:rPr>
              <a:t>2 место: </a:t>
            </a:r>
            <a:r>
              <a:rPr lang="ru-RU" sz="1600" dirty="0" err="1">
                <a:solidFill>
                  <a:srgbClr val="7999C1"/>
                </a:solidFill>
                <a:latin typeface="Open Sans"/>
                <a:hlinkClick r:id="rId11"/>
              </a:rPr>
              <a:t>Georg.A</a:t>
            </a:r>
            <a:r>
              <a:rPr lang="ru-RU" sz="1600" dirty="0">
                <a:solidFill>
                  <a:srgbClr val="7999C1"/>
                </a:solidFill>
                <a:latin typeface="Open Sans"/>
                <a:hlinkClick r:id="rId11"/>
              </a:rPr>
              <a:t>. </a:t>
            </a:r>
            <a:r>
              <a:rPr lang="ru-RU" sz="1600" dirty="0" err="1">
                <a:solidFill>
                  <a:srgbClr val="7999C1"/>
                </a:solidFill>
                <a:latin typeface="Open Sans"/>
                <a:hlinkClick r:id="rId11"/>
              </a:rPr>
              <a:t>Murson</a:t>
            </a:r>
            <a:r>
              <a:rPr lang="ru-RU" sz="1600" dirty="0">
                <a:solidFill>
                  <a:srgbClr val="7999C1"/>
                </a:solidFill>
                <a:latin typeface="Open Sans"/>
                <a:hlinkClick r:id="rId11"/>
              </a:rPr>
              <a:t> «Никуда с площадки»</a:t>
            </a:r>
            <a:endParaRPr lang="ru-RU" sz="1600" dirty="0">
              <a:solidFill>
                <a:srgbClr val="404040"/>
              </a:solidFill>
              <a:latin typeface="Open Sans"/>
            </a:endParaRPr>
          </a:p>
          <a:p>
            <a:r>
              <a:rPr lang="ru-RU" sz="1600" dirty="0">
                <a:solidFill>
                  <a:srgbClr val="404040"/>
                </a:solidFill>
                <a:latin typeface="Open Sans"/>
              </a:rPr>
              <a:t>3 место. </a:t>
            </a:r>
            <a:r>
              <a:rPr lang="ru-RU" sz="1600" dirty="0">
                <a:solidFill>
                  <a:srgbClr val="7999C1"/>
                </a:solidFill>
                <a:latin typeface="Open Sans"/>
                <a:hlinkClick r:id="rId12"/>
              </a:rPr>
              <a:t>Анна </a:t>
            </a:r>
            <a:r>
              <a:rPr lang="ru-RU" sz="1600" dirty="0" err="1">
                <a:solidFill>
                  <a:srgbClr val="7999C1"/>
                </a:solidFill>
                <a:latin typeface="Open Sans"/>
                <a:hlinkClick r:id="rId12"/>
              </a:rPr>
              <a:t>Музыкантова</a:t>
            </a:r>
            <a:r>
              <a:rPr lang="ru-RU" sz="1600" dirty="0">
                <a:solidFill>
                  <a:srgbClr val="7999C1"/>
                </a:solidFill>
                <a:latin typeface="Open Sans"/>
                <a:hlinkClick r:id="rId12"/>
              </a:rPr>
              <a:t> «На воду»</a:t>
            </a:r>
            <a:r>
              <a:rPr lang="ru-RU" sz="1600" dirty="0">
                <a:solidFill>
                  <a:srgbClr val="404040"/>
                </a:solidFill>
                <a:latin typeface="Open Sans"/>
              </a:rPr>
              <a:t>, </a:t>
            </a:r>
            <a:r>
              <a:rPr lang="ru-RU" sz="1600" dirty="0">
                <a:solidFill>
                  <a:srgbClr val="7999C1"/>
                </a:solidFill>
                <a:latin typeface="Open Sans"/>
                <a:hlinkClick r:id="rId13"/>
              </a:rPr>
              <a:t>Полина Щербак «Право на слабость»</a:t>
            </a:r>
            <a:endParaRPr lang="ru-RU" sz="1600" b="0" i="0" dirty="0">
              <a:solidFill>
                <a:srgbClr val="404040"/>
              </a:solidFill>
              <a:effectLst/>
              <a:latin typeface="Open Sans"/>
            </a:endParaRPr>
          </a:p>
        </p:txBody>
      </p:sp>
      <p:sp>
        <p:nvSpPr>
          <p:cNvPr id="6" name="Прямоугольник 5">
            <a:extLst>
              <a:ext uri="{FF2B5EF4-FFF2-40B4-BE49-F238E27FC236}">
                <a16:creationId xmlns:a16="http://schemas.microsoft.com/office/drawing/2014/main" id="{9D9884BF-2F0D-4171-A8BB-876DFA8C6BE1}"/>
              </a:ext>
            </a:extLst>
          </p:cNvPr>
          <p:cNvSpPr/>
          <p:nvPr/>
        </p:nvSpPr>
        <p:spPr>
          <a:xfrm>
            <a:off x="3414471" y="595634"/>
            <a:ext cx="2315057" cy="369332"/>
          </a:xfrm>
          <a:prstGeom prst="rect">
            <a:avLst/>
          </a:prstGeom>
        </p:spPr>
        <p:txBody>
          <a:bodyPr wrap="none">
            <a:spAutoFit/>
          </a:bodyPr>
          <a:lstStyle/>
          <a:p>
            <a:r>
              <a:rPr lang="en-US" dirty="0">
                <a:hlinkClick r:id="rId14"/>
              </a:rPr>
              <a:t>https://korafest.ru/</a:t>
            </a:r>
            <a:endParaRPr lang="ru-RU" dirty="0"/>
          </a:p>
        </p:txBody>
      </p:sp>
      <p:sp>
        <p:nvSpPr>
          <p:cNvPr id="7" name="Прямоугольник 6">
            <a:extLst>
              <a:ext uri="{FF2B5EF4-FFF2-40B4-BE49-F238E27FC236}">
                <a16:creationId xmlns:a16="http://schemas.microsoft.com/office/drawing/2014/main" id="{CAA791E1-3C22-48D9-B577-00E68411436E}"/>
              </a:ext>
            </a:extLst>
          </p:cNvPr>
          <p:cNvSpPr/>
          <p:nvPr/>
        </p:nvSpPr>
        <p:spPr>
          <a:xfrm>
            <a:off x="487363" y="4513897"/>
            <a:ext cx="3585262" cy="2246769"/>
          </a:xfrm>
          <a:prstGeom prst="rect">
            <a:avLst/>
          </a:prstGeom>
        </p:spPr>
        <p:txBody>
          <a:bodyPr wrap="square">
            <a:spAutoFit/>
          </a:bodyPr>
          <a:lstStyle/>
          <a:p>
            <a:r>
              <a:rPr lang="ru-RU" sz="1400" b="1" dirty="0">
                <a:solidFill>
                  <a:schemeClr val="accent2">
                    <a:lumMod val="50000"/>
                  </a:schemeClr>
                </a:solidFill>
                <a:latin typeface="Poppins"/>
              </a:rPr>
              <a:t>ИТОГИ НАРОДНОГО ГОЛОСОВАНИЯ</a:t>
            </a:r>
          </a:p>
          <a:p>
            <a:endParaRPr lang="ru-RU" sz="1400" b="1" dirty="0">
              <a:solidFill>
                <a:srgbClr val="404040"/>
              </a:solidFill>
              <a:latin typeface="Poppins"/>
            </a:endParaRPr>
          </a:p>
          <a:p>
            <a:r>
              <a:rPr lang="ru-RU" sz="1400" b="1" dirty="0">
                <a:solidFill>
                  <a:srgbClr val="404040"/>
                </a:solidFill>
                <a:latin typeface="Open Sans"/>
              </a:rPr>
              <a:t>Номинация Жизнь простая штука</a:t>
            </a:r>
            <a:endParaRPr lang="ru-RU" sz="1400" dirty="0">
              <a:solidFill>
                <a:srgbClr val="404040"/>
              </a:solidFill>
              <a:latin typeface="Open Sans"/>
            </a:endParaRPr>
          </a:p>
          <a:p>
            <a:r>
              <a:rPr lang="ru-RU" sz="1400" dirty="0">
                <a:solidFill>
                  <a:srgbClr val="7999C1"/>
                </a:solidFill>
                <a:latin typeface="Open Sans"/>
                <a:hlinkClick r:id="rId15"/>
              </a:rPr>
              <a:t>Анна Белова «И я побежал»</a:t>
            </a:r>
            <a:endParaRPr lang="ru-RU" sz="1400" dirty="0">
              <a:solidFill>
                <a:srgbClr val="7999C1"/>
              </a:solidFill>
              <a:latin typeface="Open Sans"/>
            </a:endParaRPr>
          </a:p>
          <a:p>
            <a:endParaRPr lang="ru-RU" sz="1400" dirty="0">
              <a:solidFill>
                <a:srgbClr val="404040"/>
              </a:solidFill>
              <a:latin typeface="Open Sans"/>
            </a:endParaRPr>
          </a:p>
          <a:p>
            <a:r>
              <a:rPr lang="ru-RU" sz="1400" b="1" dirty="0">
                <a:solidFill>
                  <a:srgbClr val="404040"/>
                </a:solidFill>
                <a:latin typeface="Open Sans"/>
              </a:rPr>
              <a:t>Номинация Вперёд, к звездам!</a:t>
            </a:r>
            <a:endParaRPr lang="ru-RU" sz="1400" dirty="0">
              <a:solidFill>
                <a:srgbClr val="404040"/>
              </a:solidFill>
              <a:latin typeface="Open Sans"/>
            </a:endParaRPr>
          </a:p>
          <a:p>
            <a:r>
              <a:rPr lang="ru-RU" sz="1400" dirty="0">
                <a:solidFill>
                  <a:srgbClr val="7999C1"/>
                </a:solidFill>
                <a:latin typeface="Open Sans"/>
                <a:hlinkClick r:id="rId16"/>
              </a:rPr>
              <a:t>Евгения Русинова «Время мыть камни»</a:t>
            </a:r>
            <a:endParaRPr lang="ru-RU" sz="1400" dirty="0">
              <a:solidFill>
                <a:srgbClr val="404040"/>
              </a:solidFill>
              <a:latin typeface="Open Sans"/>
            </a:endParaRPr>
          </a:p>
          <a:p>
            <a:endParaRPr lang="ru-RU" sz="1400" b="1" dirty="0">
              <a:solidFill>
                <a:srgbClr val="404040"/>
              </a:solidFill>
              <a:latin typeface="Open Sans"/>
            </a:endParaRPr>
          </a:p>
          <a:p>
            <a:r>
              <a:rPr lang="ru-RU" sz="1400" b="1" dirty="0">
                <a:solidFill>
                  <a:srgbClr val="404040"/>
                </a:solidFill>
                <a:latin typeface="Open Sans"/>
              </a:rPr>
              <a:t>Основная номинация</a:t>
            </a:r>
            <a:endParaRPr lang="ru-RU" sz="1400" dirty="0">
              <a:solidFill>
                <a:srgbClr val="404040"/>
              </a:solidFill>
              <a:latin typeface="Open Sans"/>
            </a:endParaRPr>
          </a:p>
          <a:p>
            <a:r>
              <a:rPr lang="ru-RU" sz="1400" dirty="0">
                <a:solidFill>
                  <a:srgbClr val="7999C1"/>
                </a:solidFill>
                <a:latin typeface="Open Sans"/>
                <a:hlinkClick r:id="rId17"/>
              </a:rPr>
              <a:t>Катерина </a:t>
            </a:r>
            <a:r>
              <a:rPr lang="ru-RU" sz="1400" dirty="0" err="1">
                <a:solidFill>
                  <a:srgbClr val="7999C1"/>
                </a:solidFill>
                <a:latin typeface="Open Sans"/>
                <a:hlinkClick r:id="rId17"/>
              </a:rPr>
              <a:t>Загускина</a:t>
            </a:r>
            <a:r>
              <a:rPr lang="ru-RU" sz="1400" dirty="0">
                <a:solidFill>
                  <a:srgbClr val="7999C1"/>
                </a:solidFill>
                <a:latin typeface="Open Sans"/>
                <a:hlinkClick r:id="rId17"/>
              </a:rPr>
              <a:t> «Дворник»</a:t>
            </a:r>
            <a:endParaRPr lang="ru-RU" sz="1400" b="0" i="0" dirty="0">
              <a:solidFill>
                <a:srgbClr val="404040"/>
              </a:solidFill>
              <a:effectLst/>
              <a:latin typeface="Open Sans"/>
            </a:endParaRPr>
          </a:p>
        </p:txBody>
      </p:sp>
    </p:spTree>
    <p:extLst>
      <p:ext uri="{BB962C8B-B14F-4D97-AF65-F5344CB8AC3E}">
        <p14:creationId xmlns:p14="http://schemas.microsoft.com/office/powerpoint/2010/main" val="20476010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483768" y="-65772"/>
            <a:ext cx="6660232" cy="916854"/>
          </a:xfrm>
          <a:prstGeom prst="rect">
            <a:avLst/>
          </a:prstGeom>
        </p:spPr>
        <p:txBody>
          <a:bodyPr wrap="square">
            <a:spAutoFit/>
          </a:bodyPr>
          <a:lstStyle/>
          <a:p>
            <a:pPr>
              <a:lnSpc>
                <a:spcPct val="115000"/>
              </a:lnSpc>
              <a:spcAft>
                <a:spcPts val="1000"/>
              </a:spcAft>
            </a:pPr>
            <a:r>
              <a:rPr lang="ru-RU" sz="2400" dirty="0">
                <a:solidFill>
                  <a:schemeClr val="accent2">
                    <a:lumMod val="50000"/>
                  </a:schemeClr>
                </a:solidFill>
                <a:latin typeface="Constantia" pitchFamily="18" charset="0"/>
                <a:ea typeface="Calibri"/>
                <a:cs typeface="Times New Roman"/>
              </a:rPr>
              <a:t>Фестиваль эпической поэзии для детей и подростков «Кора-Стих». 2025</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9" y="0"/>
            <a:ext cx="2260356" cy="126876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215516" y="1294601"/>
            <a:ext cx="8712968" cy="830997"/>
          </a:xfrm>
          <a:prstGeom prst="rect">
            <a:avLst/>
          </a:prstGeom>
        </p:spPr>
        <p:txBody>
          <a:bodyPr wrap="square">
            <a:spAutoFit/>
          </a:bodyPr>
          <a:lstStyle/>
          <a:p>
            <a:r>
              <a:rPr lang="ru-RU" sz="1600" dirty="0">
                <a:latin typeface="Times New Roman" pitchFamily="18" charset="0"/>
                <a:cs typeface="Times New Roman" pitchFamily="18" charset="0"/>
              </a:rPr>
              <a:t>Фестиваль эпической поэзии для детей и подростков «Кора-Стих» — ежегодный фестиваль, созданный с целью популяризации жанра эпических поэм и поэзии для детей и подростков, поддержки поэтов, работающих в этом жанре.</a:t>
            </a:r>
          </a:p>
        </p:txBody>
      </p:sp>
      <p:sp>
        <p:nvSpPr>
          <p:cNvPr id="6" name="Прямоугольник 5"/>
          <p:cNvSpPr/>
          <p:nvPr/>
        </p:nvSpPr>
        <p:spPr>
          <a:xfrm>
            <a:off x="2257727" y="1017602"/>
            <a:ext cx="6886273" cy="553998"/>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hlinkClick r:id="rId3"/>
              </a:rPr>
              <a:t>https://korafest.ru/category/%D0%BA%D0%BE%D1%80%D0%B0%D1%81%D1%82%D0%B8%D1%85/</a:t>
            </a:r>
            <a:endParaRPr lang="ru-RU" sz="1200" dirty="0">
              <a:latin typeface="Times New Roman" panose="02020603050405020304" pitchFamily="18" charset="0"/>
              <a:cs typeface="Times New Roman" panose="02020603050405020304" pitchFamily="18" charset="0"/>
            </a:endParaRPr>
          </a:p>
          <a:p>
            <a:endParaRPr lang="ru-RU" dirty="0"/>
          </a:p>
        </p:txBody>
      </p:sp>
      <p:sp>
        <p:nvSpPr>
          <p:cNvPr id="2" name="Прямоугольник 1">
            <a:extLst>
              <a:ext uri="{FF2B5EF4-FFF2-40B4-BE49-F238E27FC236}">
                <a16:creationId xmlns:a16="http://schemas.microsoft.com/office/drawing/2014/main" id="{D27A9C2E-898D-419E-B1CC-E50D14BC3481}"/>
              </a:ext>
            </a:extLst>
          </p:cNvPr>
          <p:cNvSpPr/>
          <p:nvPr/>
        </p:nvSpPr>
        <p:spPr>
          <a:xfrm>
            <a:off x="107504" y="2039039"/>
            <a:ext cx="9036495" cy="4770537"/>
          </a:xfrm>
          <a:prstGeom prst="rect">
            <a:avLst/>
          </a:prstGeom>
        </p:spPr>
        <p:txBody>
          <a:bodyPr wrap="square">
            <a:spAutoFit/>
          </a:bodyPr>
          <a:lstStyle/>
          <a:p>
            <a:r>
              <a:rPr lang="ru-RU" sz="1600" dirty="0">
                <a:solidFill>
                  <a:srgbClr val="7999C1"/>
                </a:solidFill>
                <a:latin typeface="Poppins"/>
                <a:hlinkClick r:id="rId4"/>
              </a:rPr>
              <a:t>Лауреаты конкурса «Кора-Стих 2025»</a:t>
            </a:r>
            <a:endParaRPr lang="ru-RU" sz="1600" dirty="0">
              <a:latin typeface="Poppins"/>
            </a:endParaRPr>
          </a:p>
          <a:p>
            <a:endParaRPr lang="ru-RU" sz="1600" dirty="0">
              <a:solidFill>
                <a:srgbClr val="404040"/>
              </a:solidFill>
              <a:latin typeface="Open Sans"/>
            </a:endParaRPr>
          </a:p>
          <a:p>
            <a:r>
              <a:rPr lang="ru-RU" sz="1600" dirty="0">
                <a:solidFill>
                  <a:srgbClr val="404040"/>
                </a:solidFill>
                <a:latin typeface="Open Sans"/>
              </a:rPr>
              <a:t>В номинации имени Михаила Яснова «Держать звук»:</a:t>
            </a:r>
          </a:p>
          <a:p>
            <a:r>
              <a:rPr lang="ru-RU" sz="1600" dirty="0">
                <a:solidFill>
                  <a:srgbClr val="404040"/>
                </a:solidFill>
                <a:latin typeface="Open Sans"/>
              </a:rPr>
              <a:t>1. </a:t>
            </a:r>
            <a:r>
              <a:rPr lang="ru-RU" sz="1600" dirty="0">
                <a:solidFill>
                  <a:srgbClr val="4373B0"/>
                </a:solidFill>
                <a:latin typeface="Open Sans"/>
                <a:hlinkClick r:id="rId5"/>
              </a:rPr>
              <a:t>Александра Зайцева. «Мне говорили, что нужно держать удар…»</a:t>
            </a:r>
            <a:br>
              <a:rPr lang="ru-RU" sz="1600" dirty="0">
                <a:solidFill>
                  <a:srgbClr val="404040"/>
                </a:solidFill>
                <a:latin typeface="Open Sans"/>
              </a:rPr>
            </a:br>
            <a:r>
              <a:rPr lang="ru-RU" sz="1600" dirty="0">
                <a:solidFill>
                  <a:srgbClr val="404040"/>
                </a:solidFill>
                <a:latin typeface="Open Sans"/>
              </a:rPr>
              <a:t>2. </a:t>
            </a:r>
            <a:r>
              <a:rPr lang="ru-RU" sz="1600" dirty="0">
                <a:solidFill>
                  <a:srgbClr val="7999C1"/>
                </a:solidFill>
                <a:latin typeface="Open Sans"/>
                <a:hlinkClick r:id="rId6"/>
              </a:rPr>
              <a:t>Мария Якунина. «Три с половиной письма Кати С.»</a:t>
            </a:r>
            <a:br>
              <a:rPr lang="ru-RU" sz="1600" dirty="0">
                <a:solidFill>
                  <a:srgbClr val="404040"/>
                </a:solidFill>
                <a:latin typeface="Open Sans"/>
              </a:rPr>
            </a:br>
            <a:r>
              <a:rPr lang="ru-RU" sz="1600" dirty="0">
                <a:solidFill>
                  <a:srgbClr val="404040"/>
                </a:solidFill>
                <a:latin typeface="Open Sans"/>
              </a:rPr>
              <a:t>3. </a:t>
            </a:r>
            <a:r>
              <a:rPr lang="ru-RU" sz="1600" dirty="0">
                <a:solidFill>
                  <a:srgbClr val="7999C1"/>
                </a:solidFill>
                <a:latin typeface="Open Sans"/>
                <a:hlinkClick r:id="rId7"/>
              </a:rPr>
              <a:t>Женя </a:t>
            </a:r>
            <a:r>
              <a:rPr lang="ru-RU" sz="1600" dirty="0" err="1">
                <a:solidFill>
                  <a:srgbClr val="7999C1"/>
                </a:solidFill>
                <a:latin typeface="Open Sans"/>
                <a:hlinkClick r:id="rId7"/>
              </a:rPr>
              <a:t>Больдт</a:t>
            </a:r>
            <a:r>
              <a:rPr lang="ru-RU" sz="1600" dirty="0">
                <a:solidFill>
                  <a:srgbClr val="7999C1"/>
                </a:solidFill>
                <a:latin typeface="Open Sans"/>
                <a:hlinkClick r:id="rId7"/>
              </a:rPr>
              <a:t>. «Почему дети чуть что — сразу плачут?..» и другие стихотворения (начало подборки)</a:t>
            </a:r>
            <a:endParaRPr lang="ru-RU" sz="1600" dirty="0">
              <a:solidFill>
                <a:srgbClr val="7999C1"/>
              </a:solidFill>
              <a:latin typeface="Open Sans"/>
            </a:endParaRPr>
          </a:p>
          <a:p>
            <a:endParaRPr lang="ru-RU" sz="1600" dirty="0">
              <a:solidFill>
                <a:srgbClr val="404040"/>
              </a:solidFill>
              <a:latin typeface="Open Sans"/>
            </a:endParaRPr>
          </a:p>
          <a:p>
            <a:r>
              <a:rPr lang="ru-RU" sz="1600" dirty="0">
                <a:solidFill>
                  <a:srgbClr val="404040"/>
                </a:solidFill>
                <a:latin typeface="Open Sans"/>
              </a:rPr>
              <a:t>В номинации «Львы, орлы и куропатки и прочие животные в поэзии»:</a:t>
            </a:r>
          </a:p>
          <a:p>
            <a:r>
              <a:rPr lang="ru-RU" sz="1600" dirty="0">
                <a:solidFill>
                  <a:srgbClr val="404040"/>
                </a:solidFill>
                <a:latin typeface="Open Sans"/>
              </a:rPr>
              <a:t>1. </a:t>
            </a:r>
            <a:r>
              <a:rPr lang="ru-RU" sz="1600" dirty="0">
                <a:solidFill>
                  <a:srgbClr val="7999C1"/>
                </a:solidFill>
                <a:latin typeface="Open Sans"/>
                <a:hlinkClick r:id="rId8"/>
              </a:rPr>
              <a:t>Тая Ларина. «Переходи на сторону бобра» </a:t>
            </a:r>
            <a:r>
              <a:rPr lang="ru-RU" sz="1600" dirty="0">
                <a:solidFill>
                  <a:srgbClr val="404040"/>
                </a:solidFill>
                <a:latin typeface="Open Sans"/>
              </a:rPr>
              <a:t>и </a:t>
            </a:r>
            <a:r>
              <a:rPr lang="ru-RU" sz="1600" dirty="0">
                <a:solidFill>
                  <a:srgbClr val="7999C1"/>
                </a:solidFill>
                <a:latin typeface="Open Sans"/>
                <a:hlinkClick r:id="rId9"/>
              </a:rPr>
              <a:t>«Заведи себе человека»</a:t>
            </a:r>
            <a:br>
              <a:rPr lang="ru-RU" sz="1600" dirty="0">
                <a:solidFill>
                  <a:srgbClr val="404040"/>
                </a:solidFill>
                <a:latin typeface="Open Sans"/>
              </a:rPr>
            </a:br>
            <a:r>
              <a:rPr lang="ru-RU" sz="1600" dirty="0">
                <a:solidFill>
                  <a:srgbClr val="404040"/>
                </a:solidFill>
                <a:latin typeface="Open Sans"/>
              </a:rPr>
              <a:t>2. </a:t>
            </a:r>
            <a:r>
              <a:rPr lang="ru-RU" sz="1600" dirty="0">
                <a:solidFill>
                  <a:srgbClr val="7999C1"/>
                </a:solidFill>
                <a:latin typeface="Open Sans"/>
                <a:hlinkClick r:id="rId10"/>
              </a:rPr>
              <a:t>Рустам </a:t>
            </a:r>
            <a:r>
              <a:rPr lang="ru-RU" sz="1600" dirty="0" err="1">
                <a:solidFill>
                  <a:srgbClr val="7999C1"/>
                </a:solidFill>
                <a:latin typeface="Open Sans"/>
                <a:hlinkClick r:id="rId10"/>
              </a:rPr>
              <a:t>Карапетьян</a:t>
            </a:r>
            <a:r>
              <a:rPr lang="ru-RU" sz="1600" dirty="0">
                <a:solidFill>
                  <a:srgbClr val="7999C1"/>
                </a:solidFill>
                <a:latin typeface="Open Sans"/>
                <a:hlinkClick r:id="rId10"/>
              </a:rPr>
              <a:t>. «И прочие»</a:t>
            </a:r>
            <a:br>
              <a:rPr lang="ru-RU" sz="1600" dirty="0">
                <a:solidFill>
                  <a:srgbClr val="404040"/>
                </a:solidFill>
                <a:latin typeface="Open Sans"/>
              </a:rPr>
            </a:br>
            <a:r>
              <a:rPr lang="ru-RU" sz="1600" dirty="0">
                <a:solidFill>
                  <a:srgbClr val="404040"/>
                </a:solidFill>
                <a:latin typeface="Open Sans"/>
              </a:rPr>
              <a:t>3. </a:t>
            </a:r>
            <a:r>
              <a:rPr lang="ru-RU" sz="1600" dirty="0">
                <a:solidFill>
                  <a:srgbClr val="7999C1"/>
                </a:solidFill>
                <a:latin typeface="Open Sans"/>
                <a:hlinkClick r:id="rId11"/>
              </a:rPr>
              <a:t>Надежда Шемякина. «Мамонтёнок» и другие стихотворения</a:t>
            </a:r>
            <a:endParaRPr lang="ru-RU" sz="1600" dirty="0">
              <a:solidFill>
                <a:srgbClr val="7999C1"/>
              </a:solidFill>
              <a:latin typeface="Open Sans"/>
            </a:endParaRPr>
          </a:p>
          <a:p>
            <a:endParaRPr lang="ru-RU" sz="1600" dirty="0">
              <a:solidFill>
                <a:srgbClr val="404040"/>
              </a:solidFill>
              <a:latin typeface="Open Sans"/>
            </a:endParaRPr>
          </a:p>
          <a:p>
            <a:r>
              <a:rPr lang="ru-RU" sz="1600" dirty="0">
                <a:solidFill>
                  <a:srgbClr val="404040"/>
                </a:solidFill>
                <a:latin typeface="Open Sans"/>
              </a:rPr>
              <a:t>Особым решением жюри также поощряются:</a:t>
            </a:r>
          </a:p>
          <a:p>
            <a:r>
              <a:rPr lang="ru-RU" sz="1600" dirty="0">
                <a:solidFill>
                  <a:srgbClr val="404040"/>
                </a:solidFill>
                <a:latin typeface="Open Sans"/>
              </a:rPr>
              <a:t>«За умение держать звук в мире львов, орлов, куропаток и прочих животных даже в самые мрачные моменты»</a:t>
            </a:r>
          </a:p>
          <a:p>
            <a:r>
              <a:rPr lang="ru-RU" sz="1600" dirty="0">
                <a:solidFill>
                  <a:srgbClr val="7999C1"/>
                </a:solidFill>
                <a:latin typeface="Open Sans"/>
                <a:hlinkClick r:id="rId12"/>
              </a:rPr>
              <a:t>Антонина Климина. «Мрачные стихи для детей»</a:t>
            </a:r>
            <a:endParaRPr lang="ru-RU" sz="1600" dirty="0">
              <a:solidFill>
                <a:srgbClr val="404040"/>
              </a:solidFill>
              <a:latin typeface="Open Sans"/>
            </a:endParaRPr>
          </a:p>
          <a:p>
            <a:r>
              <a:rPr lang="ru-RU" sz="1600" dirty="0">
                <a:solidFill>
                  <a:srgbClr val="404040"/>
                </a:solidFill>
                <a:latin typeface="Open Sans"/>
              </a:rPr>
              <a:t>«За точное попадание в формат улетучившейся номинации «Поэтический театр»»</a:t>
            </a:r>
          </a:p>
          <a:p>
            <a:r>
              <a:rPr lang="ru-RU" sz="1600" dirty="0">
                <a:solidFill>
                  <a:srgbClr val="7999C1"/>
                </a:solidFill>
                <a:latin typeface="Open Sans"/>
                <a:hlinkClick r:id="rId13"/>
              </a:rPr>
              <a:t>Катя Дорн (</a:t>
            </a:r>
            <a:r>
              <a:rPr lang="ru-RU" sz="1600" dirty="0" err="1">
                <a:solidFill>
                  <a:srgbClr val="7999C1"/>
                </a:solidFill>
                <a:latin typeface="Open Sans"/>
                <a:hlinkClick r:id="rId13"/>
              </a:rPr>
              <a:t>Бордон</a:t>
            </a:r>
            <a:r>
              <a:rPr lang="ru-RU" sz="1600" dirty="0">
                <a:solidFill>
                  <a:srgbClr val="7999C1"/>
                </a:solidFill>
                <a:latin typeface="Open Sans"/>
                <a:hlinkClick r:id="rId13"/>
              </a:rPr>
              <a:t>). «Катя реально толстая в стихах»</a:t>
            </a:r>
            <a:endParaRPr lang="ru-RU" sz="1600" b="0" i="0" dirty="0">
              <a:solidFill>
                <a:srgbClr val="404040"/>
              </a:solidFill>
              <a:effectLst/>
              <a:latin typeface="Open Sans"/>
            </a:endParaRPr>
          </a:p>
        </p:txBody>
      </p:sp>
    </p:spTree>
    <p:extLst>
      <p:ext uri="{BB962C8B-B14F-4D97-AF65-F5344CB8AC3E}">
        <p14:creationId xmlns:p14="http://schemas.microsoft.com/office/powerpoint/2010/main" val="3703868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1BEAA8C2-3ECD-4833-BE0F-006E6EF60D42}"/>
              </a:ext>
            </a:extLst>
          </p:cNvPr>
          <p:cNvPicPr>
            <a:picLocks noChangeAspect="1"/>
          </p:cNvPicPr>
          <p:nvPr/>
        </p:nvPicPr>
        <p:blipFill rotWithShape="1">
          <a:blip r:embed="rId2"/>
          <a:srcRect b="21129"/>
          <a:stretch/>
        </p:blipFill>
        <p:spPr>
          <a:xfrm>
            <a:off x="6474188" y="4293096"/>
            <a:ext cx="2240742" cy="250181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 name="Заголовок 1">
            <a:extLst>
              <a:ext uri="{FF2B5EF4-FFF2-40B4-BE49-F238E27FC236}">
                <a16:creationId xmlns:a16="http://schemas.microsoft.com/office/drawing/2014/main" id="{5E8F2FD7-4E5C-43A5-9612-1EEBA2D59161}"/>
              </a:ext>
            </a:extLst>
          </p:cNvPr>
          <p:cNvSpPr>
            <a:spLocks noGrp="1"/>
          </p:cNvSpPr>
          <p:nvPr>
            <p:ph type="title"/>
          </p:nvPr>
        </p:nvSpPr>
        <p:spPr>
          <a:xfrm>
            <a:off x="20705" y="0"/>
            <a:ext cx="6927559" cy="1320800"/>
          </a:xfrm>
        </p:spPr>
        <p:txBody>
          <a:bodyPr>
            <a:normAutofit fontScale="90000"/>
          </a:bodyPr>
          <a:lstStyle/>
          <a:p>
            <a:r>
              <a:rPr lang="ru-RU" sz="2700" dirty="0">
                <a:solidFill>
                  <a:schemeClr val="accent2">
                    <a:lumMod val="50000"/>
                  </a:schemeClr>
                </a:solidFill>
                <a:latin typeface="Times New Roman" panose="02020603050405020304" pitchFamily="18" charset="0"/>
                <a:cs typeface="Times New Roman" panose="02020603050405020304" pitchFamily="18" charset="0"/>
              </a:rPr>
              <a:t>В России появится премия президента РФ за произведения и проекты для детей</a:t>
            </a:r>
            <a:br>
              <a:rPr lang="ru-RU" b="1" dirty="0"/>
            </a:br>
            <a:endParaRPr lang="ru-RU" dirty="0"/>
          </a:p>
        </p:txBody>
      </p:sp>
      <p:pic>
        <p:nvPicPr>
          <p:cNvPr id="5" name="Рисунок 4">
            <a:extLst>
              <a:ext uri="{FF2B5EF4-FFF2-40B4-BE49-F238E27FC236}">
                <a16:creationId xmlns:a16="http://schemas.microsoft.com/office/drawing/2014/main" id="{DDCEFE53-7C45-433A-BD24-45E94214E7F3}"/>
              </a:ext>
            </a:extLst>
          </p:cNvPr>
          <p:cNvPicPr>
            <a:picLocks noChangeAspect="1"/>
          </p:cNvPicPr>
          <p:nvPr/>
        </p:nvPicPr>
        <p:blipFill>
          <a:blip r:embed="rId3"/>
          <a:stretch>
            <a:fillRect/>
          </a:stretch>
        </p:blipFill>
        <p:spPr>
          <a:xfrm>
            <a:off x="1085933" y="1005384"/>
            <a:ext cx="3888433" cy="259228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6" name="Прямоугольник 5">
            <a:extLst>
              <a:ext uri="{FF2B5EF4-FFF2-40B4-BE49-F238E27FC236}">
                <a16:creationId xmlns:a16="http://schemas.microsoft.com/office/drawing/2014/main" id="{60B831DD-E992-47B6-8957-D7FEBAFBCB28}"/>
              </a:ext>
            </a:extLst>
          </p:cNvPr>
          <p:cNvSpPr/>
          <p:nvPr/>
        </p:nvSpPr>
        <p:spPr>
          <a:xfrm>
            <a:off x="279190" y="3747923"/>
            <a:ext cx="5791440" cy="3046988"/>
          </a:xfrm>
          <a:prstGeom prst="rect">
            <a:avLst/>
          </a:prstGeom>
        </p:spPr>
        <p:txBody>
          <a:bodyPr wrap="square">
            <a:spAutoFit/>
          </a:bodyPr>
          <a:lstStyle/>
          <a:p>
            <a:pPr algn="just"/>
            <a:r>
              <a:rPr lang="ru-RU" sz="1600" dirty="0">
                <a:latin typeface="Times New Roman" panose="02020603050405020304" pitchFamily="18" charset="0"/>
                <a:cs typeface="Times New Roman" panose="02020603050405020304" pitchFamily="18" charset="0"/>
              </a:rPr>
              <a:t>Владимир </a:t>
            </a:r>
            <a:r>
              <a:rPr lang="ru-RU" sz="1600" dirty="0">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Путин</a:t>
            </a:r>
            <a:r>
              <a:rPr lang="ru-RU" sz="1600" dirty="0">
                <a:latin typeface="Times New Roman" panose="02020603050405020304" pitchFamily="18" charset="0"/>
                <a:cs typeface="Times New Roman" panose="02020603050405020304" pitchFamily="18" charset="0"/>
              </a:rPr>
              <a:t> учредил премию президента в области культуры за произведения и проекты для детей и юношества. Указ опубликован на официальном </a:t>
            </a:r>
            <a:r>
              <a:rPr lang="ru-RU" sz="1600" dirty="0">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портале</a:t>
            </a:r>
            <a:r>
              <a:rPr lang="ru-RU" sz="1600" dirty="0">
                <a:latin typeface="Times New Roman" panose="02020603050405020304" pitchFamily="18" charset="0"/>
                <a:cs typeface="Times New Roman" panose="02020603050405020304" pitchFamily="18" charset="0"/>
              </a:rPr>
              <a:t> правовых актов.</a:t>
            </a:r>
          </a:p>
          <a:p>
            <a:pPr algn="just"/>
            <a:r>
              <a:rPr lang="ru-RU" sz="1600" dirty="0">
                <a:latin typeface="Times New Roman" panose="02020603050405020304" pitchFamily="18" charset="0"/>
                <a:cs typeface="Times New Roman" panose="02020603050405020304" pitchFamily="18" charset="0"/>
              </a:rPr>
              <a:t>«Премия &lt;…&gt; является высшей заслугой деятелей культуры и российских организаций, осуществляющих свою деятельность в области культуры, прежде всего в просвещении и воспитании подрастающего поколения посредством приоритетного культурного и гуманитарного развития», — сказано в нем.</a:t>
            </a:r>
          </a:p>
          <a:p>
            <a:pPr algn="just"/>
            <a:r>
              <a:rPr lang="ru-RU" sz="1600" dirty="0">
                <a:latin typeface="Times New Roman" panose="02020603050405020304" pitchFamily="18" charset="0"/>
                <a:cs typeface="Times New Roman" panose="02020603050405020304" pitchFamily="18" charset="0"/>
              </a:rPr>
              <a:t>Премия будет ежегодной. Ее планируют вручать за многолетнюю творческую, педагогическую и просветительскую деятельность, создание талантливых, творческих работ, реализацию творческих и исследовательских проектов.</a:t>
            </a:r>
            <a:endParaRPr lang="ru-RU" sz="1600" b="0" i="0" u="none" strike="noStrike" dirty="0">
              <a:effectLst/>
              <a:latin typeface="Times New Roman" panose="02020603050405020304" pitchFamily="18" charset="0"/>
              <a:cs typeface="Times New Roman" panose="02020603050405020304" pitchFamily="18" charset="0"/>
            </a:endParaRPr>
          </a:p>
        </p:txBody>
      </p:sp>
      <p:pic>
        <p:nvPicPr>
          <p:cNvPr id="7" name="Рисунок 6">
            <a:extLst>
              <a:ext uri="{FF2B5EF4-FFF2-40B4-BE49-F238E27FC236}">
                <a16:creationId xmlns:a16="http://schemas.microsoft.com/office/drawing/2014/main" id="{2390A022-24E6-47E3-8DCB-6D3AA33D26B1}"/>
              </a:ext>
            </a:extLst>
          </p:cNvPr>
          <p:cNvPicPr>
            <a:picLocks noChangeAspect="1"/>
          </p:cNvPicPr>
          <p:nvPr/>
        </p:nvPicPr>
        <p:blipFill rotWithShape="1">
          <a:blip r:embed="rId6"/>
          <a:srcRect b="10088"/>
          <a:stretch/>
        </p:blipFill>
        <p:spPr>
          <a:xfrm>
            <a:off x="6113851" y="638944"/>
            <a:ext cx="2834962" cy="36004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496526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Прямоугольник 13"/>
          <p:cNvSpPr/>
          <p:nvPr/>
        </p:nvSpPr>
        <p:spPr>
          <a:xfrm>
            <a:off x="1718028" y="935038"/>
            <a:ext cx="7246460" cy="2462213"/>
          </a:xfrm>
          <a:prstGeom prst="rect">
            <a:avLst/>
          </a:prstGeom>
          <a:solidFill>
            <a:schemeClr val="bg1">
              <a:alpha val="51000"/>
            </a:schemeClr>
          </a:solidFill>
          <a:effectLst>
            <a:softEdge rad="63500"/>
          </a:effectLst>
        </p:spPr>
        <p:txBody>
          <a:bodyPr wrap="square">
            <a:spAutoFit/>
          </a:bodyPr>
          <a:lstStyle/>
          <a:p>
            <a:pPr algn="just"/>
            <a:r>
              <a:rPr lang="ru-RU" sz="1400" dirty="0">
                <a:solidFill>
                  <a:prstClr val="black"/>
                </a:solidFill>
                <a:latin typeface="Times New Roman" pitchFamily="18" charset="0"/>
                <a:cs typeface="Times New Roman" pitchFamily="18" charset="0"/>
              </a:rPr>
              <a:t>Каталог составляется с 1993 г. Он является важнейшим продолжающимся изданием Международной молодежной библиотеки (International </a:t>
            </a:r>
            <a:r>
              <a:rPr lang="ru-RU" sz="1400" dirty="0" err="1">
                <a:solidFill>
                  <a:prstClr val="black"/>
                </a:solidFill>
                <a:latin typeface="Times New Roman" pitchFamily="18" charset="0"/>
                <a:cs typeface="Times New Roman" pitchFamily="18" charset="0"/>
              </a:rPr>
              <a:t>Youth</a:t>
            </a:r>
            <a:r>
              <a:rPr lang="ru-RU" sz="1400" dirty="0">
                <a:solidFill>
                  <a:prstClr val="black"/>
                </a:solidFill>
                <a:latin typeface="Times New Roman" pitchFamily="18" charset="0"/>
                <a:cs typeface="Times New Roman" pitchFamily="18" charset="0"/>
              </a:rPr>
              <a:t> </a:t>
            </a:r>
            <a:r>
              <a:rPr lang="ru-RU" sz="1400" dirty="0" err="1">
                <a:solidFill>
                  <a:prstClr val="black"/>
                </a:solidFill>
                <a:latin typeface="Times New Roman" pitchFamily="18" charset="0"/>
                <a:cs typeface="Times New Roman" pitchFamily="18" charset="0"/>
              </a:rPr>
              <a:t>Library</a:t>
            </a:r>
            <a:r>
              <a:rPr lang="ru-RU" sz="1400" dirty="0">
                <a:solidFill>
                  <a:prstClr val="black"/>
                </a:solidFill>
                <a:latin typeface="Times New Roman" pitchFamily="18" charset="0"/>
                <a:cs typeface="Times New Roman" pitchFamily="18" charset="0"/>
              </a:rPr>
              <a:t>) (Мюнхен, Германия). </a:t>
            </a:r>
          </a:p>
          <a:p>
            <a:pPr algn="just"/>
            <a:endParaRPr lang="ru-RU" sz="1400" dirty="0">
              <a:solidFill>
                <a:prstClr val="black"/>
              </a:solidFill>
              <a:latin typeface="Times New Roman" pitchFamily="18" charset="0"/>
              <a:cs typeface="Times New Roman" pitchFamily="18" charset="0"/>
            </a:endParaRPr>
          </a:p>
          <a:p>
            <a:pPr algn="just"/>
            <a:r>
              <a:rPr lang="ru-RU" sz="1400" dirty="0">
                <a:solidFill>
                  <a:prstClr val="black"/>
                </a:solidFill>
                <a:latin typeface="Times New Roman" pitchFamily="18" charset="0"/>
                <a:cs typeface="Times New Roman" pitchFamily="18" charset="0"/>
              </a:rPr>
              <a:t>Каталог представляет собой рекомендательный список для детского и юношеского чтения. Он является авторитетным справочным источником для библиотек, книготорговцев и книгоиздателей, а также переводчиков, преподавателей и родителей. По содержанию списка можно судить о динамике современного рынка книжной продукции для детей и новых подходах к детской литературе в разных странах мира. Каталог имеет специфическую задачу — отразить жанрово-тематическую и возрастную сегментацию национальных литератур для детей.</a:t>
            </a:r>
          </a:p>
          <a:p>
            <a:pPr algn="just"/>
            <a:r>
              <a:rPr lang="ru-RU" sz="1400" dirty="0">
                <a:solidFill>
                  <a:srgbClr val="202122"/>
                </a:solidFill>
                <a:latin typeface="Times New Roman" panose="02020603050405020304" pitchFamily="18" charset="0"/>
                <a:cs typeface="Times New Roman" panose="02020603050405020304" pitchFamily="18" charset="0"/>
              </a:rPr>
              <a:t>В 2025 году в международные список «Белые вороны» попали две книги от России.</a:t>
            </a:r>
            <a:endParaRPr lang="ru-RU" sz="1400" dirty="0">
              <a:solidFill>
                <a:prstClr val="black"/>
              </a:solidFill>
              <a:latin typeface="Times New Roman" panose="02020603050405020304" pitchFamily="18" charset="0"/>
              <a:cs typeface="Times New Roman" pitchFamily="18" charset="0"/>
            </a:endParaRPr>
          </a:p>
        </p:txBody>
      </p:sp>
      <p:pic>
        <p:nvPicPr>
          <p:cNvPr id="296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766" t="4140" r="20766" b="-4140"/>
          <a:stretch/>
        </p:blipFill>
        <p:spPr bwMode="auto">
          <a:xfrm>
            <a:off x="229469" y="908720"/>
            <a:ext cx="1488559" cy="179784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0" y="3473"/>
            <a:ext cx="9144000" cy="861774"/>
          </a:xfrm>
          <a:prstGeom prst="rect">
            <a:avLst/>
          </a:prstGeom>
          <a:noFill/>
        </p:spPr>
        <p:txBody>
          <a:bodyPr wrap="square" rtlCol="0">
            <a:spAutoFit/>
          </a:bodyPr>
          <a:lstStyle/>
          <a:p>
            <a:pPr algn="ctr"/>
            <a:r>
              <a:rPr lang="ru-RU" sz="2400" dirty="0">
                <a:solidFill>
                  <a:schemeClr val="accent2">
                    <a:lumMod val="50000"/>
                  </a:schemeClr>
                </a:solidFill>
                <a:latin typeface="Times New Roman" panose="02020603050405020304" pitchFamily="18" charset="0"/>
                <a:cs typeface="Times New Roman" panose="02020603050405020304" pitchFamily="18" charset="0"/>
              </a:rPr>
              <a:t>«Белые вороны»</a:t>
            </a:r>
          </a:p>
          <a:p>
            <a:pPr algn="ctr"/>
            <a:r>
              <a:rPr lang="ru-RU" sz="2400" dirty="0">
                <a:solidFill>
                  <a:schemeClr val="accent2">
                    <a:lumMod val="50000"/>
                  </a:schemeClr>
                </a:solidFill>
                <a:latin typeface="Times New Roman" panose="02020603050405020304" pitchFamily="18" charset="0"/>
                <a:cs typeface="Times New Roman" panose="02020603050405020304" pitchFamily="18" charset="0"/>
              </a:rPr>
              <a:t>Ежегодный список значимых для мировой литературы детских книг</a:t>
            </a:r>
          </a:p>
        </p:txBody>
      </p:sp>
      <p:sp>
        <p:nvSpPr>
          <p:cNvPr id="2" name="Прямоугольник 1"/>
          <p:cNvSpPr/>
          <p:nvPr/>
        </p:nvSpPr>
        <p:spPr>
          <a:xfrm>
            <a:off x="2051720" y="3209422"/>
            <a:ext cx="6912768" cy="3477875"/>
          </a:xfrm>
          <a:prstGeom prst="rect">
            <a:avLst/>
          </a:prstGeom>
        </p:spPr>
        <p:txBody>
          <a:bodyPr wrap="square">
            <a:spAutoFit/>
          </a:bodyPr>
          <a:lstStyle/>
          <a:p>
            <a:pPr lvl="0" algn="ctr"/>
            <a:endParaRPr lang="ru-RU" sz="1400" b="1" u="sng" dirty="0">
              <a:solidFill>
                <a:schemeClr val="accent2">
                  <a:lumMod val="50000"/>
                </a:schemeClr>
              </a:solidFill>
              <a:latin typeface="Times New Roman" panose="02020603050405020304" pitchFamily="18" charset="0"/>
              <a:cs typeface="Times New Roman" panose="02020603050405020304" pitchFamily="18" charset="0"/>
            </a:endParaRPr>
          </a:p>
          <a:p>
            <a:pPr lvl="0" algn="ctr"/>
            <a:r>
              <a:rPr lang="ru-RU" sz="1400" b="1" u="sng" dirty="0">
                <a:solidFill>
                  <a:schemeClr val="accent2">
                    <a:lumMod val="50000"/>
                  </a:schemeClr>
                </a:solidFill>
                <a:latin typeface="Times New Roman" panose="02020603050405020304" pitchFamily="18" charset="0"/>
                <a:cs typeface="Times New Roman" panose="02020603050405020304" pitchFamily="18" charset="0"/>
              </a:rPr>
              <a:t>Книги, включенные в каталог  от России в 2025 году</a:t>
            </a:r>
          </a:p>
          <a:p>
            <a:pPr lvl="0" algn="ctr"/>
            <a:endParaRPr lang="ru-RU" sz="1400" dirty="0">
              <a:solidFill>
                <a:srgbClr val="000000"/>
              </a:solidFill>
              <a:latin typeface="Times New Roman" panose="02020603050405020304" pitchFamily="18" charset="0"/>
              <a:cs typeface="Times New Roman" panose="02020603050405020304" pitchFamily="18" charset="0"/>
            </a:endParaRPr>
          </a:p>
          <a:p>
            <a:pPr marL="285750" lvl="0" indent="-285750" algn="just">
              <a:buFont typeface="Arial" panose="020B0604020202020204" pitchFamily="34" charset="0"/>
              <a:buChar char="•"/>
            </a:pPr>
            <a:r>
              <a:rPr lang="ru-RU" sz="1400" b="1" dirty="0">
                <a:solidFill>
                  <a:srgbClr val="000000"/>
                </a:solidFill>
                <a:latin typeface="Times New Roman" panose="02020603050405020304" pitchFamily="18" charset="0"/>
                <a:cs typeface="Times New Roman" panose="02020603050405020304" pitchFamily="18" charset="0"/>
              </a:rPr>
              <a:t>Автор Ася Кравченко, иллюстратор Лидия Лытаева «Глазам не верю! Иллюзии – фокусы с разоблачением».</a:t>
            </a:r>
          </a:p>
          <a:p>
            <a:pPr lvl="0" algn="just"/>
            <a:r>
              <a:rPr lang="ru-RU" sz="1400" dirty="0">
                <a:solidFill>
                  <a:srgbClr val="000000"/>
                </a:solidFill>
                <a:latin typeface="Times New Roman" panose="02020603050405020304" pitchFamily="18" charset="0"/>
                <a:cs typeface="Times New Roman" panose="02020603050405020304" pitchFamily="18" charset="0"/>
              </a:rPr>
              <a:t>       (Москва. «Пешком в историю»).</a:t>
            </a:r>
          </a:p>
          <a:p>
            <a:pPr algn="just"/>
            <a:r>
              <a:rPr lang="ru-RU" sz="1200" dirty="0">
                <a:solidFill>
                  <a:srgbClr val="000000"/>
                </a:solidFill>
                <a:latin typeface="Times New Roman" panose="02020603050405020304" pitchFamily="18" charset="0"/>
                <a:cs typeface="Times New Roman" panose="02020603050405020304" pitchFamily="18" charset="0"/>
              </a:rPr>
              <a:t>В этой книге собраны самые интересные и удивительные зрительные "обманы", рассказано о том, почему и как они возникают, а читателям предложено самим создавать иллюзии и экспериментировать с ними.</a:t>
            </a:r>
            <a:endParaRPr lang="ru-RU" sz="1400" dirty="0">
              <a:solidFill>
                <a:srgbClr val="000000"/>
              </a:solidFill>
              <a:latin typeface="Times New Roman" panose="02020603050405020304" pitchFamily="18" charset="0"/>
              <a:cs typeface="Times New Roman" panose="02020603050405020304" pitchFamily="18" charset="0"/>
            </a:endParaRPr>
          </a:p>
          <a:p>
            <a:pPr marL="285750" lvl="0" indent="-285750" algn="just">
              <a:buFont typeface="Arial" panose="020B0604020202020204" pitchFamily="34" charset="0"/>
              <a:buChar char="•"/>
            </a:pPr>
            <a:r>
              <a:rPr lang="ru-RU" sz="1400" b="1" dirty="0">
                <a:solidFill>
                  <a:srgbClr val="202122"/>
                </a:solidFill>
                <a:latin typeface="Times New Roman" panose="02020603050405020304" pitchFamily="18" charset="0"/>
                <a:cs typeface="Times New Roman" panose="02020603050405020304" pitchFamily="18" charset="0"/>
              </a:rPr>
              <a:t>Автор Ольга Николаенко, иллюстратор Влада </a:t>
            </a:r>
            <a:r>
              <a:rPr lang="ru-RU" sz="1400" b="1" dirty="0" err="1">
                <a:solidFill>
                  <a:srgbClr val="202122"/>
                </a:solidFill>
                <a:latin typeface="Times New Roman" panose="02020603050405020304" pitchFamily="18" charset="0"/>
                <a:cs typeface="Times New Roman" panose="02020603050405020304" pitchFamily="18" charset="0"/>
              </a:rPr>
              <a:t>Мяконькина</a:t>
            </a:r>
            <a:r>
              <a:rPr lang="ru-RU" sz="1400" b="1" dirty="0">
                <a:solidFill>
                  <a:srgbClr val="202122"/>
                </a:solidFill>
                <a:latin typeface="Times New Roman" panose="02020603050405020304" pitchFamily="18" charset="0"/>
                <a:cs typeface="Times New Roman" panose="02020603050405020304" pitchFamily="18" charset="0"/>
              </a:rPr>
              <a:t> «Зачем вы здесь собрались?»</a:t>
            </a:r>
            <a:r>
              <a:rPr lang="ru-RU" sz="1400" dirty="0">
                <a:solidFill>
                  <a:srgbClr val="202122"/>
                </a:solidFill>
                <a:latin typeface="Times New Roman" panose="02020603050405020304" pitchFamily="18" charset="0"/>
                <a:cs typeface="Times New Roman" panose="02020603050405020304" pitchFamily="18" charset="0"/>
              </a:rPr>
              <a:t> (Москва. «Самокат»).</a:t>
            </a:r>
            <a:endParaRPr lang="ru-RU" sz="1400" dirty="0">
              <a:solidFill>
                <a:srgbClr val="000000"/>
              </a:solidFill>
              <a:latin typeface="Times New Roman" panose="02020603050405020304" pitchFamily="18" charset="0"/>
              <a:cs typeface="Times New Roman" panose="02020603050405020304" pitchFamily="18" charset="0"/>
            </a:endParaRPr>
          </a:p>
          <a:p>
            <a:pPr lvl="0" algn="just"/>
            <a:r>
              <a:rPr lang="ru-RU" sz="1200" dirty="0">
                <a:solidFill>
                  <a:srgbClr val="231F20"/>
                </a:solidFill>
                <a:latin typeface="Times New Roman" panose="02020603050405020304" pitchFamily="18" charset="0"/>
                <a:cs typeface="Times New Roman" panose="02020603050405020304" pitchFamily="18" charset="0"/>
              </a:rPr>
              <a:t>Книга «Вы зачем здесь собрались?» — путеводитель по истории мирных собраний. Она рассказывает о том, как люди, начиная с древнейших времен, принимали самые разные решения сообща. Вместе с учениками Воображаемого 9 «Д» (Д – Демократия) можно узнать, зачем голосовали афиняне, как ирландцы придумали бойкот, что такое итальянская забастовка и многое другое. А ещё в книге есть задачи, которые помогут понять, почему собрания важны для каждого, и научиться мирно выражать своё мнение вместе с другими.</a:t>
            </a:r>
            <a:endParaRPr lang="ru-RU" sz="1200" dirty="0">
              <a:solidFill>
                <a:srgbClr val="000000"/>
              </a:solidFill>
              <a:latin typeface="Times New Roman" panose="02020603050405020304" pitchFamily="18" charset="0"/>
              <a:cs typeface="Times New Roman" panose="02020603050405020304" pitchFamily="18" charset="0"/>
            </a:endParaRPr>
          </a:p>
        </p:txBody>
      </p:sp>
      <p:pic>
        <p:nvPicPr>
          <p:cNvPr id="3" name="Рисунок 2">
            <a:extLst>
              <a:ext uri="{FF2B5EF4-FFF2-40B4-BE49-F238E27FC236}">
                <a16:creationId xmlns:a16="http://schemas.microsoft.com/office/drawing/2014/main" id="{786C9770-02E9-4ED7-B9B1-595677D07D4F}"/>
              </a:ext>
            </a:extLst>
          </p:cNvPr>
          <p:cNvPicPr>
            <a:picLocks noChangeAspect="1"/>
          </p:cNvPicPr>
          <p:nvPr/>
        </p:nvPicPr>
        <p:blipFill>
          <a:blip r:embed="rId3"/>
          <a:stretch>
            <a:fillRect/>
          </a:stretch>
        </p:blipFill>
        <p:spPr>
          <a:xfrm>
            <a:off x="568697" y="3397251"/>
            <a:ext cx="1399901" cy="139990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4" name="Рисунок 3">
            <a:extLst>
              <a:ext uri="{FF2B5EF4-FFF2-40B4-BE49-F238E27FC236}">
                <a16:creationId xmlns:a16="http://schemas.microsoft.com/office/drawing/2014/main" id="{AAF759FB-D7EE-4AB0-9912-7B1C2EF6BCEC}"/>
              </a:ext>
            </a:extLst>
          </p:cNvPr>
          <p:cNvPicPr>
            <a:picLocks noChangeAspect="1"/>
          </p:cNvPicPr>
          <p:nvPr/>
        </p:nvPicPr>
        <p:blipFill>
          <a:blip r:embed="rId4"/>
          <a:stretch>
            <a:fillRect/>
          </a:stretch>
        </p:blipFill>
        <p:spPr>
          <a:xfrm>
            <a:off x="600251" y="4977155"/>
            <a:ext cx="1253280" cy="176461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21938208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673364"/>
            <a:ext cx="8928992" cy="1196712"/>
          </a:xfrm>
        </p:spPr>
        <p:txBody>
          <a:bodyPr>
            <a:noAutofit/>
          </a:bodyPr>
          <a:lstStyle/>
          <a:p>
            <a:br>
              <a:rPr lang="ru-RU" sz="2800" b="1" dirty="0">
                <a:solidFill>
                  <a:schemeClr val="accent1"/>
                </a:solidFill>
                <a:effectLst>
                  <a:outerShdw blurRad="38100" dist="38100" dir="2700000" algn="tl">
                    <a:srgbClr val="000000">
                      <a:alpha val="43137"/>
                    </a:srgbClr>
                  </a:outerShdw>
                </a:effectLst>
                <a:latin typeface="Constantia" pitchFamily="18" charset="0"/>
                <a:cs typeface="Arial" pitchFamily="34" charset="0"/>
              </a:rPr>
            </a:br>
            <a:br>
              <a:rPr lang="ru-RU" sz="2800" b="1" dirty="0">
                <a:solidFill>
                  <a:schemeClr val="accent1"/>
                </a:solidFill>
                <a:effectLst>
                  <a:outerShdw blurRad="38100" dist="38100" dir="2700000" algn="tl">
                    <a:srgbClr val="000000">
                      <a:alpha val="43137"/>
                    </a:srgbClr>
                  </a:outerShdw>
                </a:effectLst>
                <a:latin typeface="Constantia" pitchFamily="18" charset="0"/>
                <a:cs typeface="Arial" pitchFamily="34" charset="0"/>
              </a:rPr>
            </a:br>
            <a:endParaRPr lang="ru-RU" sz="2800" b="1" dirty="0">
              <a:solidFill>
                <a:schemeClr val="accent1"/>
              </a:solidFill>
              <a:effectLst>
                <a:outerShdw blurRad="38100" dist="38100" dir="2700000" algn="tl">
                  <a:srgbClr val="000000">
                    <a:alpha val="43137"/>
                  </a:srgbClr>
                </a:outerShdw>
              </a:effectLst>
              <a:latin typeface="Constantia" pitchFamily="18" charset="0"/>
              <a:cs typeface="Arial" pitchFamily="34" charset="0"/>
            </a:endParaRPr>
          </a:p>
        </p:txBody>
      </p:sp>
      <p:sp>
        <p:nvSpPr>
          <p:cNvPr id="3" name="TextBox 2"/>
          <p:cNvSpPr txBox="1"/>
          <p:nvPr/>
        </p:nvSpPr>
        <p:spPr>
          <a:xfrm>
            <a:off x="141342" y="0"/>
            <a:ext cx="8928992" cy="830997"/>
          </a:xfrm>
          <a:prstGeom prst="rect">
            <a:avLst/>
          </a:prstGeom>
          <a:noFill/>
        </p:spPr>
        <p:txBody>
          <a:bodyPr wrap="square" rtlCol="0">
            <a:spAutoFit/>
          </a:bodyPr>
          <a:lstStyle/>
          <a:p>
            <a:pPr algn="ctr"/>
            <a:r>
              <a:rPr lang="ru-RU" sz="2400" dirty="0">
                <a:solidFill>
                  <a:schemeClr val="accent2">
                    <a:lumMod val="50000"/>
                  </a:schemeClr>
                </a:solidFill>
                <a:latin typeface="Times New Roman" panose="02020603050405020304" pitchFamily="18" charset="0"/>
                <a:cs typeface="Times New Roman" panose="02020603050405020304" pitchFamily="18" charset="0"/>
              </a:rPr>
              <a:t>Четвёртый список Экспертного совета</a:t>
            </a:r>
          </a:p>
          <a:p>
            <a:pPr algn="ctr"/>
            <a:r>
              <a:rPr lang="ru-RU" sz="2400" dirty="0">
                <a:solidFill>
                  <a:schemeClr val="accent2">
                    <a:lumMod val="50000"/>
                  </a:schemeClr>
                </a:solidFill>
                <a:latin typeface="Times New Roman" panose="02020603050405020304" pitchFamily="18" charset="0"/>
                <a:cs typeface="Times New Roman" panose="02020603050405020304" pitchFamily="18" charset="0"/>
              </a:rPr>
              <a:t> по детской литературе 2025 года (РГДБ)</a:t>
            </a:r>
          </a:p>
        </p:txBody>
      </p:sp>
      <p:sp>
        <p:nvSpPr>
          <p:cNvPr id="8" name="Прямоугольник 7">
            <a:extLst>
              <a:ext uri="{FF2B5EF4-FFF2-40B4-BE49-F238E27FC236}">
                <a16:creationId xmlns:a16="http://schemas.microsoft.com/office/drawing/2014/main" id="{B6ED1255-61C0-49E2-9597-3CBE085C3337}"/>
              </a:ext>
            </a:extLst>
          </p:cNvPr>
          <p:cNvSpPr/>
          <p:nvPr/>
        </p:nvSpPr>
        <p:spPr>
          <a:xfrm>
            <a:off x="529694" y="852071"/>
            <a:ext cx="8712968" cy="923330"/>
          </a:xfrm>
          <a:prstGeom prst="rect">
            <a:avLst/>
          </a:prstGeom>
        </p:spPr>
        <p:txBody>
          <a:bodyPr wrap="square">
            <a:spAutoFit/>
          </a:bodyPr>
          <a:lstStyle/>
          <a:p>
            <a:r>
              <a:rPr lang="en-US" dirty="0">
                <a:hlinkClick r:id="rId2"/>
              </a:rPr>
              <a:t>https://rgdb.ru/professionalam/17891-ekspertnyj-sovet-po-detskoj-literature-podgotovil-chetvertyj-rekomendatelnyj-spisok-knig-za-2025-god</a:t>
            </a:r>
            <a:endParaRPr lang="ru-RU" dirty="0"/>
          </a:p>
          <a:p>
            <a:endParaRPr lang="ru-RU" dirty="0"/>
          </a:p>
        </p:txBody>
      </p:sp>
      <p:pic>
        <p:nvPicPr>
          <p:cNvPr id="9" name="Рисунок 8">
            <a:extLst>
              <a:ext uri="{FF2B5EF4-FFF2-40B4-BE49-F238E27FC236}">
                <a16:creationId xmlns:a16="http://schemas.microsoft.com/office/drawing/2014/main" id="{D0899CD0-0DDE-4B52-BC50-58D1B375DFC3}"/>
              </a:ext>
            </a:extLst>
          </p:cNvPr>
          <p:cNvPicPr>
            <a:picLocks noChangeAspect="1"/>
          </p:cNvPicPr>
          <p:nvPr/>
        </p:nvPicPr>
        <p:blipFill rotWithShape="1">
          <a:blip r:embed="rId3"/>
          <a:srcRect l="27951" t="11351" r="27163" b="15867"/>
          <a:stretch/>
        </p:blipFill>
        <p:spPr>
          <a:xfrm>
            <a:off x="1059388" y="1644017"/>
            <a:ext cx="3024336" cy="275836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0" name="Рисунок 9">
            <a:extLst>
              <a:ext uri="{FF2B5EF4-FFF2-40B4-BE49-F238E27FC236}">
                <a16:creationId xmlns:a16="http://schemas.microsoft.com/office/drawing/2014/main" id="{FF1134B6-A357-42DD-9CFF-31395A85C3DC}"/>
              </a:ext>
            </a:extLst>
          </p:cNvPr>
          <p:cNvPicPr>
            <a:picLocks noChangeAspect="1"/>
          </p:cNvPicPr>
          <p:nvPr/>
        </p:nvPicPr>
        <p:blipFill rotWithShape="1">
          <a:blip r:embed="rId4"/>
          <a:srcRect l="28738" t="11352" r="27162" b="13600"/>
          <a:stretch/>
        </p:blipFill>
        <p:spPr>
          <a:xfrm>
            <a:off x="5060278" y="1615106"/>
            <a:ext cx="2886242" cy="276286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1" name="Рисунок 10">
            <a:extLst>
              <a:ext uri="{FF2B5EF4-FFF2-40B4-BE49-F238E27FC236}">
                <a16:creationId xmlns:a16="http://schemas.microsoft.com/office/drawing/2014/main" id="{634E695A-5AA4-4C7B-93AA-1823C7403033}"/>
              </a:ext>
            </a:extLst>
          </p:cNvPr>
          <p:cNvPicPr>
            <a:picLocks noChangeAspect="1"/>
          </p:cNvPicPr>
          <p:nvPr/>
        </p:nvPicPr>
        <p:blipFill rotWithShape="1">
          <a:blip r:embed="rId5"/>
          <a:srcRect l="28738" t="20118" r="27162" b="13600"/>
          <a:stretch/>
        </p:blipFill>
        <p:spPr>
          <a:xfrm>
            <a:off x="2915816" y="4149080"/>
            <a:ext cx="3024336" cy="255692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8463349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9512" y="3473"/>
            <a:ext cx="8856984" cy="830997"/>
          </a:xfrm>
          <a:prstGeom prst="rect">
            <a:avLst/>
          </a:prstGeom>
          <a:noFill/>
        </p:spPr>
        <p:txBody>
          <a:bodyPr wrap="square" rtlCol="0">
            <a:spAutoFit/>
          </a:bodyPr>
          <a:lstStyle/>
          <a:p>
            <a:pPr algn="ctr"/>
            <a:r>
              <a:rPr lang="ru-RU" sz="2400" dirty="0">
                <a:solidFill>
                  <a:schemeClr val="accent2">
                    <a:lumMod val="50000"/>
                  </a:schemeClr>
                </a:solidFill>
                <a:latin typeface="Constantia" pitchFamily="18" charset="0"/>
              </a:rPr>
              <a:t>ПроДетЛит. </a:t>
            </a:r>
          </a:p>
          <a:p>
            <a:pPr algn="ctr"/>
            <a:r>
              <a:rPr lang="ru-RU" sz="2400" dirty="0">
                <a:solidFill>
                  <a:schemeClr val="accent2">
                    <a:lumMod val="50000"/>
                  </a:schemeClr>
                </a:solidFill>
                <a:latin typeface="Constantia" pitchFamily="18" charset="0"/>
              </a:rPr>
              <a:t>Всероссийская энциклопедия детской литературы</a:t>
            </a:r>
          </a:p>
        </p:txBody>
      </p:sp>
      <p:sp>
        <p:nvSpPr>
          <p:cNvPr id="5" name="Прямоугольник 4"/>
          <p:cNvSpPr/>
          <p:nvPr/>
        </p:nvSpPr>
        <p:spPr>
          <a:xfrm>
            <a:off x="395536" y="1269326"/>
            <a:ext cx="8640960" cy="369332"/>
          </a:xfrm>
          <a:prstGeom prst="rect">
            <a:avLst/>
          </a:prstGeom>
        </p:spPr>
        <p:txBody>
          <a:bodyPr wrap="square">
            <a:spAutoFit/>
          </a:bodyPr>
          <a:lstStyle/>
          <a:p>
            <a:endParaRPr lang="ru-RU" dirty="0"/>
          </a:p>
        </p:txBody>
      </p:sp>
      <p:sp>
        <p:nvSpPr>
          <p:cNvPr id="7" name="Прямоугольник 6"/>
          <p:cNvSpPr/>
          <p:nvPr/>
        </p:nvSpPr>
        <p:spPr>
          <a:xfrm>
            <a:off x="323528" y="991489"/>
            <a:ext cx="8352928" cy="892552"/>
          </a:xfrm>
          <a:prstGeom prst="rect">
            <a:avLst/>
          </a:prstGeom>
        </p:spPr>
        <p:txBody>
          <a:bodyPr wrap="square">
            <a:spAutoFit/>
          </a:bodyPr>
          <a:lstStyle/>
          <a:p>
            <a:pPr algn="ctr"/>
            <a:r>
              <a:rPr lang="en-US" sz="1600" dirty="0">
                <a:hlinkClick r:id="rId2"/>
              </a:rPr>
              <a:t>https://prodetlit.ru/index.php/</a:t>
            </a:r>
            <a:r>
              <a:rPr lang="ru-RU" sz="1600" dirty="0" err="1">
                <a:hlinkClick r:id="rId2"/>
              </a:rPr>
              <a:t>Категория:Литературные_премии_и_награды</a:t>
            </a:r>
            <a:endParaRPr lang="ru-RU" sz="1600" dirty="0"/>
          </a:p>
          <a:p>
            <a:br>
              <a:rPr lang="ru-RU" dirty="0"/>
            </a:br>
            <a:endParaRPr lang="ru-RU"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702" y="1482196"/>
            <a:ext cx="7012603" cy="5404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1356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97254" y="636648"/>
            <a:ext cx="4206794" cy="704120"/>
          </a:xfrm>
        </p:spPr>
        <p:txBody>
          <a:bodyPr>
            <a:normAutofit/>
          </a:bodyPr>
          <a:lstStyle/>
          <a:p>
            <a:r>
              <a:rPr lang="ru-RU" sz="2400" dirty="0">
                <a:solidFill>
                  <a:schemeClr val="accent2">
                    <a:lumMod val="75000"/>
                  </a:schemeClr>
                </a:solidFill>
                <a:latin typeface="Times New Roman" pitchFamily="18" charset="0"/>
                <a:cs typeface="Times New Roman" pitchFamily="18" charset="0"/>
              </a:rPr>
              <a:t>Встречаемся в феврале 2026 г.</a:t>
            </a:r>
          </a:p>
        </p:txBody>
      </p:sp>
      <p:sp>
        <p:nvSpPr>
          <p:cNvPr id="3" name="Объект 2"/>
          <p:cNvSpPr>
            <a:spLocks noGrp="1"/>
          </p:cNvSpPr>
          <p:nvPr>
            <p:ph idx="1"/>
          </p:nvPr>
        </p:nvSpPr>
        <p:spPr>
          <a:xfrm>
            <a:off x="5004048" y="1988840"/>
            <a:ext cx="4367753" cy="4525963"/>
          </a:xfrm>
        </p:spPr>
        <p:txBody>
          <a:bodyPr>
            <a:noAutofit/>
          </a:bodyPr>
          <a:lstStyle/>
          <a:p>
            <a:r>
              <a:rPr lang="ru-RU" sz="2400" u="sng" dirty="0">
                <a:latin typeface="Times New Roman" panose="02020603050405020304" pitchFamily="18" charset="0"/>
                <a:cs typeface="Times New Roman" panose="02020603050405020304" pitchFamily="18" charset="0"/>
              </a:rPr>
              <a:t>Время:</a:t>
            </a:r>
            <a:r>
              <a:rPr lang="ru-RU" sz="2400" dirty="0">
                <a:latin typeface="Times New Roman" panose="02020603050405020304" pitchFamily="18" charset="0"/>
                <a:cs typeface="Times New Roman" panose="02020603050405020304" pitchFamily="18" charset="0"/>
              </a:rPr>
              <a:t> 16 февраля,</a:t>
            </a:r>
          </a:p>
          <a:p>
            <a:pPr marL="0" indent="0">
              <a:buNone/>
            </a:pPr>
            <a:r>
              <a:rPr lang="ru-RU" sz="2400" dirty="0">
                <a:latin typeface="Times New Roman" panose="02020603050405020304" pitchFamily="18" charset="0"/>
                <a:cs typeface="Times New Roman" panose="02020603050405020304" pitchFamily="18" charset="0"/>
              </a:rPr>
              <a:t> в 11-00 часов</a:t>
            </a:r>
          </a:p>
          <a:p>
            <a:pPr marL="0" indent="0">
              <a:buNone/>
            </a:pPr>
            <a:endParaRPr lang="ru-RU" sz="2400" dirty="0">
              <a:latin typeface="Times New Roman" panose="02020603050405020304" pitchFamily="18" charset="0"/>
              <a:cs typeface="Times New Roman" panose="02020603050405020304" pitchFamily="18" charset="0"/>
            </a:endParaRPr>
          </a:p>
          <a:p>
            <a:r>
              <a:rPr lang="ru-RU" sz="2400" u="sng" dirty="0">
                <a:latin typeface="Times New Roman" panose="02020603050405020304" pitchFamily="18" charset="0"/>
                <a:cs typeface="Times New Roman" panose="02020603050405020304" pitchFamily="18" charset="0"/>
              </a:rPr>
              <a:t>Место: </a:t>
            </a:r>
            <a:r>
              <a:rPr lang="ru-RU" sz="2400" dirty="0">
                <a:latin typeface="Times New Roman" panose="02020603050405020304" pitchFamily="18" charset="0"/>
                <a:cs typeface="Times New Roman" panose="02020603050405020304" pitchFamily="18" charset="0"/>
              </a:rPr>
              <a:t>канал </a:t>
            </a:r>
            <a:r>
              <a:rPr lang="en-US" sz="2400" dirty="0">
                <a:latin typeface="Times New Roman" panose="02020603050405020304" pitchFamily="18" charset="0"/>
                <a:cs typeface="Times New Roman" panose="02020603050405020304" pitchFamily="18" charset="0"/>
              </a:rPr>
              <a:t>rutube.ru</a:t>
            </a:r>
            <a:endParaRPr lang="ru-RU" sz="2400" dirty="0">
              <a:latin typeface="Times New Roman" panose="02020603050405020304" pitchFamily="18" charset="0"/>
              <a:cs typeface="Times New Roman" panose="02020603050405020304" pitchFamily="18" charset="0"/>
            </a:endParaRPr>
          </a:p>
          <a:p>
            <a:pPr marL="0" indent="0">
              <a:buNone/>
            </a:pPr>
            <a:endParaRPr lang="ru-RU" sz="2400" dirty="0">
              <a:latin typeface="Times New Roman" panose="02020603050405020304" pitchFamily="18" charset="0"/>
              <a:cs typeface="Times New Roman" panose="02020603050405020304" pitchFamily="18" charset="0"/>
            </a:endParaRPr>
          </a:p>
          <a:p>
            <a:r>
              <a:rPr lang="ru-RU" sz="2400" u="sng" dirty="0">
                <a:latin typeface="Times New Roman" panose="02020603050405020304" pitchFamily="18" charset="0"/>
                <a:cs typeface="Times New Roman" panose="02020603050405020304" pitchFamily="18" charset="0"/>
              </a:rPr>
              <a:t>Темы:</a:t>
            </a:r>
          </a:p>
          <a:p>
            <a:pPr>
              <a:buFontTx/>
              <a:buChar char="-"/>
            </a:pPr>
            <a:r>
              <a:rPr lang="ru-RU" sz="2400"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О безопасном интернете.</a:t>
            </a:r>
          </a:p>
          <a:p>
            <a:pPr>
              <a:buFontTx/>
              <a:buChar char="-"/>
            </a:pPr>
            <a:r>
              <a:rPr lang="ru-RU" sz="2400"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О блокаде Ленинграда.</a:t>
            </a:r>
          </a:p>
          <a:p>
            <a:pPr>
              <a:buFontTx/>
              <a:buChar char="-"/>
            </a:pPr>
            <a:endParaRPr lang="ru-RU" sz="2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788" b="13767"/>
          <a:stretch/>
        </p:blipFill>
        <p:spPr bwMode="auto">
          <a:xfrm>
            <a:off x="399277" y="2132856"/>
            <a:ext cx="4572208" cy="295232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15475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43508" y="3501008"/>
            <a:ext cx="8640960" cy="1477328"/>
          </a:xfrm>
          <a:prstGeom prst="rect">
            <a:avLst/>
          </a:prstGeom>
          <a:noFill/>
          <a:ln w="9525">
            <a:noFill/>
            <a:miter lim="800000"/>
            <a:headEnd/>
            <a:tailEnd/>
          </a:ln>
          <a:effectLst>
            <a:softEdge rad="63500"/>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a:ln>
                  <a:noFill/>
                </a:ln>
                <a:effectLst>
                  <a:glow rad="101600">
                    <a:schemeClr val="bg1">
                      <a:alpha val="60000"/>
                    </a:schemeClr>
                  </a:glow>
                </a:effectLst>
                <a:latin typeface="Times New Roman" panose="02020603050405020304" pitchFamily="18" charset="0"/>
                <a:ea typeface="Calibri" pitchFamily="34" charset="0"/>
                <a:cs typeface="Times New Roman" panose="02020603050405020304" pitchFamily="18" charset="0"/>
              </a:rPr>
              <a:t>Наш адрес: г. Красноярск, ул. Корнетова,2</a:t>
            </a:r>
            <a:endParaRPr kumimoji="0" lang="en-US" b="0" i="0" u="none" strike="noStrike" cap="none" normalizeH="0" baseline="0" dirty="0">
              <a:ln>
                <a:noFill/>
              </a:ln>
              <a:effectLst>
                <a:glow rad="101600">
                  <a:schemeClr val="bg1">
                    <a:alpha val="60000"/>
                  </a:schemeClr>
                </a:glow>
              </a:effectLst>
              <a:latin typeface="Times New Roman" panose="02020603050405020304" pitchFamily="18" charset="0"/>
              <a:ea typeface="Calibri" pitchFamily="34" charset="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a:ln>
                  <a:noFill/>
                </a:ln>
                <a:effectLst>
                  <a:glow rad="101600">
                    <a:schemeClr val="bg1">
                      <a:alpha val="60000"/>
                    </a:schemeClr>
                  </a:glow>
                </a:effectLst>
                <a:latin typeface="Times New Roman" panose="02020603050405020304" pitchFamily="18" charset="0"/>
                <a:ea typeface="Calibri" pitchFamily="34" charset="0"/>
                <a:cs typeface="Times New Roman" panose="02020603050405020304" pitchFamily="18" charset="0"/>
              </a:rPr>
              <a:t>Тел. 201-35-92</a:t>
            </a:r>
            <a:endParaRPr kumimoji="0" lang="ru-RU" b="0" i="0" u="none" strike="noStrike" cap="none" normalizeH="0" dirty="0">
              <a:ln>
                <a:noFill/>
              </a:ln>
              <a:effectLst>
                <a:glow rad="101600">
                  <a:schemeClr val="bg1">
                    <a:alpha val="60000"/>
                  </a:schemeClr>
                </a:glow>
              </a:effectLst>
              <a:latin typeface="Times New Roman" panose="02020603050405020304" pitchFamily="18" charset="0"/>
              <a:ea typeface="Calibri" pitchFamily="34" charset="0"/>
              <a:cs typeface="Times New Roman" panose="02020603050405020304" pitchFamily="18" charset="0"/>
            </a:endParaRPr>
          </a:p>
          <a:p>
            <a:pPr algn="ctr" fontAlgn="base">
              <a:spcBef>
                <a:spcPct val="0"/>
              </a:spcBef>
              <a:spcAft>
                <a:spcPct val="0"/>
              </a:spcAft>
            </a:pPr>
            <a:r>
              <a:rPr lang="en-US" dirty="0">
                <a:effectLst>
                  <a:glow rad="101600">
                    <a:schemeClr val="bg1">
                      <a:alpha val="60000"/>
                    </a:schemeClr>
                  </a:glow>
                </a:effectLst>
                <a:latin typeface="Times New Roman" panose="02020603050405020304" pitchFamily="18" charset="0"/>
                <a:ea typeface="Calibri" pitchFamily="34" charset="0"/>
                <a:cs typeface="Times New Roman" panose="02020603050405020304" pitchFamily="18" charset="0"/>
              </a:rPr>
              <a:t>E-mail</a:t>
            </a:r>
            <a:r>
              <a:rPr lang="ru-RU" dirty="0">
                <a:effectLst>
                  <a:glow rad="101600">
                    <a:schemeClr val="bg1">
                      <a:alpha val="60000"/>
                    </a:schemeClr>
                  </a:glow>
                </a:effectLst>
                <a:latin typeface="Times New Roman" panose="02020603050405020304" pitchFamily="18" charset="0"/>
                <a:ea typeface="Calibri" pitchFamily="34"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hlinkClick r:id="rId2"/>
              </a:rPr>
              <a:t>kkdb@mail.ru</a:t>
            </a:r>
            <a:endParaRPr lang="ru-RU" dirty="0">
              <a:effectLst>
                <a:glow rad="101600">
                  <a:schemeClr val="bg1">
                    <a:alpha val="60000"/>
                  </a:schemeClr>
                </a:glow>
              </a:effectLst>
              <a:latin typeface="Times New Roman" panose="02020603050405020304" pitchFamily="18" charset="0"/>
              <a:ea typeface="Calibri" pitchFamily="34" charset="0"/>
              <a:cs typeface="Times New Roman" panose="02020603050405020304" pitchFamily="18" charset="0"/>
            </a:endParaRPr>
          </a:p>
          <a:p>
            <a:pPr algn="ctr" fontAlgn="base">
              <a:spcBef>
                <a:spcPct val="0"/>
              </a:spcBef>
              <a:spcAft>
                <a:spcPct val="0"/>
              </a:spcAft>
            </a:pPr>
            <a:r>
              <a:rPr lang="ru-RU" dirty="0">
                <a:effectLst>
                  <a:glow rad="101600">
                    <a:schemeClr val="bg1">
                      <a:alpha val="60000"/>
                    </a:schemeClr>
                  </a:glow>
                </a:effectLst>
                <a:latin typeface="Times New Roman" panose="02020603050405020304" pitchFamily="18" charset="0"/>
                <a:ea typeface="Calibri" pitchFamily="34" charset="0"/>
                <a:cs typeface="Times New Roman" panose="02020603050405020304" pitchFamily="18" charset="0"/>
              </a:rPr>
              <a:t>Сайт: </a:t>
            </a:r>
            <a:r>
              <a:rPr lang="en-US" dirty="0">
                <a:effectLst>
                  <a:glow rad="101600">
                    <a:schemeClr val="bg1">
                      <a:alpha val="60000"/>
                    </a:schemeClr>
                  </a:glow>
                </a:effectLst>
                <a:latin typeface="Times New Roman" panose="02020603050405020304" pitchFamily="18" charset="0"/>
                <a:ea typeface="Calibri" pitchFamily="34" charset="0"/>
                <a:cs typeface="Times New Roman" panose="02020603050405020304" pitchFamily="18" charset="0"/>
                <a:hlinkClick r:id="rId3"/>
              </a:rPr>
              <a:t>http://www.kkdb.ru/</a:t>
            </a:r>
            <a:endParaRPr lang="ru-RU" dirty="0">
              <a:effectLst>
                <a:glow rad="101600">
                  <a:schemeClr val="bg1">
                    <a:alpha val="60000"/>
                  </a:schemeClr>
                </a:glow>
              </a:effectLst>
              <a:latin typeface="Times New Roman" panose="02020603050405020304" pitchFamily="18" charset="0"/>
              <a:ea typeface="Calibri" pitchFamily="34" charset="0"/>
              <a:cs typeface="Times New Roman" panose="02020603050405020304" pitchFamily="18" charset="0"/>
            </a:endParaRPr>
          </a:p>
          <a:p>
            <a:pPr algn="ctr" fontAlgn="base">
              <a:spcBef>
                <a:spcPct val="0"/>
              </a:spcBef>
              <a:spcAft>
                <a:spcPct val="0"/>
              </a:spcAft>
            </a:pPr>
            <a:r>
              <a:rPr lang="ru-RU" dirty="0">
                <a:effectLst>
                  <a:glow rad="101600">
                    <a:schemeClr val="bg1">
                      <a:alpha val="60000"/>
                    </a:schemeClr>
                  </a:glow>
                </a:effectLst>
                <a:latin typeface="Times New Roman" panose="02020603050405020304" pitchFamily="18" charset="0"/>
                <a:ea typeface="Calibri" pitchFamily="34" charset="0"/>
                <a:cs typeface="Times New Roman" panose="02020603050405020304" pitchFamily="18" charset="0"/>
              </a:rPr>
              <a:t>Мы «ВКонтакте»: </a:t>
            </a:r>
            <a:r>
              <a:rPr lang="en-US" b="1" dirty="0">
                <a:latin typeface="Times New Roman" panose="02020603050405020304" pitchFamily="18" charset="0"/>
                <a:cs typeface="Times New Roman" panose="02020603050405020304" pitchFamily="18" charset="0"/>
                <a:hlinkClick r:id="rId4"/>
              </a:rPr>
              <a:t>https://vk.com/bibdet</a:t>
            </a:r>
            <a:endParaRPr lang="ru-RU" b="1" dirty="0">
              <a:effectLst>
                <a:glow rad="101600">
                  <a:schemeClr val="bg1">
                    <a:alpha val="60000"/>
                  </a:schemeClr>
                </a:glow>
              </a:effectLst>
              <a:latin typeface="Times New Roman" panose="02020603050405020304" pitchFamily="18" charset="0"/>
              <a:ea typeface="Calibri" pitchFamily="34" charset="0"/>
              <a:cs typeface="Times New Roman" panose="02020603050405020304" pitchFamily="18" charset="0"/>
            </a:endParaRPr>
          </a:p>
        </p:txBody>
      </p:sp>
      <p:sp>
        <p:nvSpPr>
          <p:cNvPr id="4" name="Прямоугольник 3"/>
          <p:cNvSpPr/>
          <p:nvPr/>
        </p:nvSpPr>
        <p:spPr>
          <a:xfrm>
            <a:off x="323528" y="908720"/>
            <a:ext cx="8280920" cy="2062103"/>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R="0" lvl="0" indent="0" algn="ctr" fontAlgn="base">
              <a:lnSpc>
                <a:spcPct val="100000"/>
              </a:lnSpc>
              <a:spcBef>
                <a:spcPct val="0"/>
              </a:spcBef>
              <a:spcAft>
                <a:spcPct val="0"/>
              </a:spcAft>
              <a:buClrTx/>
              <a:buSzTx/>
              <a:tabLst/>
            </a:pPr>
            <a:r>
              <a:rPr lang="ru-RU" sz="3200" b="1" cap="none" spc="50" dirty="0">
                <a:ln w="11430"/>
                <a:solidFill>
                  <a:schemeClr val="accent2">
                    <a:lumMod val="50000"/>
                  </a:schemeClr>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Отдел электронных ресурсов и справочно-</a:t>
            </a:r>
          </a:p>
          <a:p>
            <a:pPr marR="0" lvl="0" indent="0" algn="ctr" fontAlgn="base">
              <a:lnSpc>
                <a:spcPct val="100000"/>
              </a:lnSpc>
              <a:spcBef>
                <a:spcPct val="0"/>
              </a:spcBef>
              <a:spcAft>
                <a:spcPct val="0"/>
              </a:spcAft>
              <a:buClrTx/>
              <a:buSzTx/>
              <a:tabLst/>
            </a:pPr>
            <a:r>
              <a:rPr lang="ru-RU" sz="3200" b="1" cap="none" spc="50" dirty="0">
                <a:ln w="11430"/>
                <a:solidFill>
                  <a:schemeClr val="accent2">
                    <a:lumMod val="50000"/>
                  </a:schemeClr>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библиографического обслуживания</a:t>
            </a:r>
          </a:p>
          <a:p>
            <a:pPr marR="0" lvl="0" indent="0" algn="ctr" fontAlgn="base">
              <a:lnSpc>
                <a:spcPct val="100000"/>
              </a:lnSpc>
              <a:spcBef>
                <a:spcPct val="0"/>
              </a:spcBef>
              <a:spcAft>
                <a:spcPct val="0"/>
              </a:spcAft>
              <a:buClrTx/>
              <a:buSzTx/>
              <a:tabLst/>
            </a:pPr>
            <a:r>
              <a:rPr lang="ru-RU" sz="3200" b="1" spc="50" dirty="0">
                <a:ln w="11430"/>
                <a:solidFill>
                  <a:schemeClr val="accent2">
                    <a:lumMod val="50000"/>
                  </a:schemeClr>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ККДБ</a:t>
            </a:r>
            <a:r>
              <a:rPr lang="ru-RU" sz="3200" b="1" cap="none" spc="50" dirty="0">
                <a:ln w="11430"/>
                <a:solidFill>
                  <a:schemeClr val="accent2">
                    <a:lumMod val="50000"/>
                  </a:schemeClr>
                </a:solidFill>
                <a:effectLst>
                  <a:outerShdw blurRad="76200" dist="50800" dir="5400000" algn="tl" rotWithShape="0">
                    <a:srgbClr val="000000">
                      <a:alpha val="65000"/>
                    </a:srgbClr>
                  </a:outerShdw>
                </a:effectLst>
                <a:latin typeface="Arial" panose="020B0604020202020204" pitchFamily="34" charset="0"/>
                <a:cs typeface="Arial" panose="020B0604020202020204" pitchFamily="34" charset="0"/>
              </a:rPr>
              <a:t>  г. Красноярск</a:t>
            </a:r>
          </a:p>
        </p:txBody>
      </p:sp>
      <p:sp>
        <p:nvSpPr>
          <p:cNvPr id="2" name="TextBox 1"/>
          <p:cNvSpPr txBox="1"/>
          <p:nvPr/>
        </p:nvSpPr>
        <p:spPr>
          <a:xfrm>
            <a:off x="3167844" y="6237312"/>
            <a:ext cx="2808312" cy="338554"/>
          </a:xfrm>
          <a:prstGeom prst="rect">
            <a:avLst/>
          </a:prstGeom>
          <a:noFill/>
        </p:spPr>
        <p:txBody>
          <a:bodyPr wrap="square" rtlCol="0">
            <a:spAutoFit/>
          </a:bodyPr>
          <a:lstStyle/>
          <a:p>
            <a:r>
              <a:rPr lang="ru-RU" sz="1600" dirty="0">
                <a:latin typeface="Times New Roman" panose="02020603050405020304" pitchFamily="18" charset="0"/>
                <a:cs typeface="Times New Roman" panose="02020603050405020304" pitchFamily="18" charset="0"/>
              </a:rPr>
              <a:t>г. Красноярск, 2026, 26 января</a:t>
            </a:r>
          </a:p>
        </p:txBody>
      </p:sp>
    </p:spTree>
    <p:extLst>
      <p:ext uri="{BB962C8B-B14F-4D97-AF65-F5344CB8AC3E}">
        <p14:creationId xmlns:p14="http://schemas.microsoft.com/office/powerpoint/2010/main" val="210060278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10654BF-34DC-468A-8976-17F8E8D7E54E}"/>
              </a:ext>
            </a:extLst>
          </p:cNvPr>
          <p:cNvSpPr>
            <a:spLocks noGrp="1"/>
          </p:cNvSpPr>
          <p:nvPr>
            <p:ph type="title"/>
          </p:nvPr>
        </p:nvSpPr>
        <p:spPr>
          <a:xfrm>
            <a:off x="384527" y="28842"/>
            <a:ext cx="6347713" cy="824491"/>
          </a:xfrm>
        </p:spPr>
        <p:txBody>
          <a:bodyPr>
            <a:noAutofit/>
          </a:bodyPr>
          <a:lstStyle/>
          <a:p>
            <a:r>
              <a:rPr lang="ru-RU" sz="2400" dirty="0">
                <a:solidFill>
                  <a:schemeClr val="accent1">
                    <a:lumMod val="50000"/>
                  </a:schemeClr>
                </a:solidFill>
                <a:latin typeface="Times New Roman" panose="02020603050405020304" pitchFamily="18" charset="0"/>
                <a:cs typeface="Times New Roman" panose="02020603050405020304" pitchFamily="18" charset="0"/>
              </a:rPr>
              <a:t>Премия Правительства РФ в области детской и подростковой литературы</a:t>
            </a:r>
            <a:endParaRPr lang="ru-RU" sz="2400" dirty="0"/>
          </a:p>
        </p:txBody>
      </p:sp>
      <p:sp>
        <p:nvSpPr>
          <p:cNvPr id="3" name="Объект 2">
            <a:extLst>
              <a:ext uri="{FF2B5EF4-FFF2-40B4-BE49-F238E27FC236}">
                <a16:creationId xmlns:a16="http://schemas.microsoft.com/office/drawing/2014/main" id="{15B4D582-B1D2-471A-B4B7-D70C6337F742}"/>
              </a:ext>
            </a:extLst>
          </p:cNvPr>
          <p:cNvSpPr>
            <a:spLocks noGrp="1"/>
          </p:cNvSpPr>
          <p:nvPr>
            <p:ph idx="1"/>
          </p:nvPr>
        </p:nvSpPr>
        <p:spPr>
          <a:xfrm>
            <a:off x="384527" y="4438927"/>
            <a:ext cx="7128792" cy="2986367"/>
          </a:xfrm>
        </p:spPr>
        <p:txBody>
          <a:bodyPr>
            <a:normAutofit/>
          </a:bodyPr>
          <a:lstStyle/>
          <a:p>
            <a:pPr marL="0" indent="0" algn="just">
              <a:buNone/>
            </a:pPr>
            <a:r>
              <a:rPr lang="ru-RU" sz="1600" i="1" dirty="0">
                <a:latin typeface="Times New Roman" panose="02020603050405020304" pitchFamily="18" charset="0"/>
                <a:cs typeface="Times New Roman" panose="02020603050405020304" pitchFamily="18" charset="0"/>
              </a:rPr>
              <a:t>«Премия отмечает творческий вклад и мастерство авторов, иллюстраторов и издателей в этой важнейшей сфере. Как говорит наш Президент Владимир Владимирович Путин, значение книги для полноценного развития личности неоценимо, а чтение – в наших традициях. Именно хорошая книга даёт ребятам верные нравственные ценности и ориентиры, вдохновляет, учит добру, честности и справедливости, помогает развивать таланты и воспитывает настоящих патриотов своей страны. Это национальная цель, поставленная главой государства», – отметил заместитель председателя правительства Российской Федерации </a:t>
            </a:r>
            <a:r>
              <a:rPr lang="ru-RU" sz="1600" b="1" i="1" dirty="0">
                <a:latin typeface="Times New Roman" panose="02020603050405020304" pitchFamily="18" charset="0"/>
                <a:cs typeface="Times New Roman" panose="02020603050405020304" pitchFamily="18" charset="0"/>
              </a:rPr>
              <a:t>Дмитрий Чернышенко.</a:t>
            </a:r>
          </a:p>
        </p:txBody>
      </p:sp>
      <p:sp>
        <p:nvSpPr>
          <p:cNvPr id="4" name="Прямоугольник 3">
            <a:extLst>
              <a:ext uri="{FF2B5EF4-FFF2-40B4-BE49-F238E27FC236}">
                <a16:creationId xmlns:a16="http://schemas.microsoft.com/office/drawing/2014/main" id="{86CC2558-7638-4D72-92DC-550BD44D0AB9}"/>
              </a:ext>
            </a:extLst>
          </p:cNvPr>
          <p:cNvSpPr/>
          <p:nvPr/>
        </p:nvSpPr>
        <p:spPr>
          <a:xfrm>
            <a:off x="251520" y="1011113"/>
            <a:ext cx="6900941" cy="830997"/>
          </a:xfrm>
          <a:prstGeom prst="rect">
            <a:avLst/>
          </a:prstGeom>
        </p:spPr>
        <p:txBody>
          <a:bodyPr wrap="square">
            <a:spAutoFit/>
          </a:bodyPr>
          <a:lstStyle/>
          <a:p>
            <a:pPr marL="342900" lvl="0" indent="-342900" algn="just">
              <a:spcBef>
                <a:spcPts val="1000"/>
              </a:spcBef>
              <a:buClr>
                <a:srgbClr val="90C226"/>
              </a:buClr>
              <a:buSzPct val="80000"/>
              <a:buFont typeface="Wingdings 3" charset="2"/>
              <a:buChar char=""/>
            </a:pPr>
            <a:r>
              <a:rPr lang="ru-RU" sz="1600" dirty="0">
                <a:solidFill>
                  <a:prstClr val="black">
                    <a:lumMod val="75000"/>
                    <a:lumOff val="25000"/>
                  </a:prstClr>
                </a:solidFill>
                <a:latin typeface="Times New Roman" panose="02020603050405020304" pitchFamily="18" charset="0"/>
                <a:cs typeface="Times New Roman" panose="02020603050405020304" pitchFamily="18" charset="0"/>
              </a:rPr>
              <a:t>9 декабря 2025 года впервые вручили премию Правительства РФ в области детской и подростковой литературы. Наградами отмечены писатели, поэты и иллюстраторы в шести номинациях.</a:t>
            </a:r>
          </a:p>
        </p:txBody>
      </p:sp>
      <p:pic>
        <p:nvPicPr>
          <p:cNvPr id="5" name="Рисунок 4">
            <a:extLst>
              <a:ext uri="{FF2B5EF4-FFF2-40B4-BE49-F238E27FC236}">
                <a16:creationId xmlns:a16="http://schemas.microsoft.com/office/drawing/2014/main" id="{3077D2DC-68A4-4CAD-B2C1-14A6F90E0EA9}"/>
              </a:ext>
            </a:extLst>
          </p:cNvPr>
          <p:cNvPicPr>
            <a:picLocks noChangeAspect="1"/>
          </p:cNvPicPr>
          <p:nvPr/>
        </p:nvPicPr>
        <p:blipFill>
          <a:blip r:embed="rId2"/>
          <a:stretch>
            <a:fillRect/>
          </a:stretch>
        </p:blipFill>
        <p:spPr>
          <a:xfrm>
            <a:off x="1878947" y="1927335"/>
            <a:ext cx="4139952" cy="234114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2726062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72A65A1-41FA-435B-A408-4B8854609E0A}"/>
              </a:ext>
            </a:extLst>
          </p:cNvPr>
          <p:cNvSpPr>
            <a:spLocks noGrp="1"/>
          </p:cNvSpPr>
          <p:nvPr>
            <p:ph type="title"/>
          </p:nvPr>
        </p:nvSpPr>
        <p:spPr>
          <a:xfrm>
            <a:off x="539552" y="116632"/>
            <a:ext cx="2954289" cy="587152"/>
          </a:xfrm>
        </p:spPr>
        <p:txBody>
          <a:bodyPr>
            <a:normAutofit/>
          </a:bodyPr>
          <a:lstStyle/>
          <a:p>
            <a:r>
              <a:rPr lang="ru-RU" sz="2400" dirty="0">
                <a:solidFill>
                  <a:schemeClr val="accent1">
                    <a:lumMod val="50000"/>
                  </a:schemeClr>
                </a:solidFill>
                <a:latin typeface="Times New Roman" panose="02020603050405020304" pitchFamily="18" charset="0"/>
                <a:cs typeface="Times New Roman" panose="02020603050405020304" pitchFamily="18" charset="0"/>
              </a:rPr>
              <a:t>Лауреаты премии</a:t>
            </a:r>
          </a:p>
        </p:txBody>
      </p:sp>
      <p:sp>
        <p:nvSpPr>
          <p:cNvPr id="3" name="Объект 2">
            <a:extLst>
              <a:ext uri="{FF2B5EF4-FFF2-40B4-BE49-F238E27FC236}">
                <a16:creationId xmlns:a16="http://schemas.microsoft.com/office/drawing/2014/main" id="{1027B17B-C65B-4ADF-8339-F147CCB6E066}"/>
              </a:ext>
            </a:extLst>
          </p:cNvPr>
          <p:cNvSpPr>
            <a:spLocks noGrp="1"/>
          </p:cNvSpPr>
          <p:nvPr>
            <p:ph idx="1"/>
          </p:nvPr>
        </p:nvSpPr>
        <p:spPr>
          <a:xfrm>
            <a:off x="1993014" y="1052736"/>
            <a:ext cx="6848052" cy="5904656"/>
          </a:xfrm>
        </p:spPr>
        <p:txBody>
          <a:bodyPr>
            <a:noAutofit/>
          </a:bodyPr>
          <a:lstStyle/>
          <a:p>
            <a:r>
              <a:rPr lang="ru-RU" sz="1600" b="1" dirty="0">
                <a:solidFill>
                  <a:schemeClr val="accent1">
                    <a:lumMod val="50000"/>
                  </a:schemeClr>
                </a:solidFill>
                <a:latin typeface="Times New Roman" panose="02020603050405020304" pitchFamily="18" charset="0"/>
                <a:cs typeface="Times New Roman" panose="02020603050405020304" pitchFamily="18" charset="0"/>
              </a:rPr>
              <a:t>Номинация «Лучшее прозаическое произведение для детей» </a:t>
            </a:r>
          </a:p>
          <a:p>
            <a:pPr marL="0" indent="0" algn="just">
              <a:buNone/>
            </a:pPr>
            <a:r>
              <a:rPr lang="ru-RU" sz="1400" dirty="0">
                <a:latin typeface="Times New Roman" panose="02020603050405020304" pitchFamily="18" charset="0"/>
                <a:cs typeface="Times New Roman" panose="02020603050405020304" pitchFamily="18" charset="0"/>
              </a:rPr>
              <a:t>- </a:t>
            </a:r>
            <a:r>
              <a:rPr lang="ru-RU" sz="1400" u="sng" dirty="0">
                <a:latin typeface="Times New Roman" panose="02020603050405020304" pitchFamily="18" charset="0"/>
                <a:cs typeface="Times New Roman" panose="02020603050405020304" pitchFamily="18" charset="0"/>
              </a:rPr>
              <a:t>Вероника Исаева (творческий псевдоним Ника </a:t>
            </a:r>
            <a:r>
              <a:rPr lang="ru-RU" sz="1400" u="sng" dirty="0" err="1">
                <a:latin typeface="Times New Roman" panose="02020603050405020304" pitchFamily="18" charset="0"/>
                <a:cs typeface="Times New Roman" panose="02020603050405020304" pitchFamily="18" charset="0"/>
              </a:rPr>
              <a:t>Свестен</a:t>
            </a:r>
            <a:r>
              <a:rPr lang="ru-RU" sz="1400" u="sng" dirty="0">
                <a:latin typeface="Times New Roman" panose="02020603050405020304" pitchFamily="18" charset="0"/>
                <a:cs typeface="Times New Roman" panose="02020603050405020304" pitchFamily="18" charset="0"/>
              </a:rPr>
              <a:t>) за повесть-сказку «Калан, звезда и кок Калоша». </a:t>
            </a:r>
            <a:r>
              <a:rPr lang="ru-RU" sz="1400" dirty="0">
                <a:latin typeface="Times New Roman" panose="02020603050405020304" pitchFamily="18" charset="0"/>
                <a:cs typeface="Times New Roman" panose="02020603050405020304" pitchFamily="18" charset="0"/>
              </a:rPr>
              <a:t>Это поэтичная история о мечте, дружбе и взаимопомощи на фоне Северного Ледовитого океана, написанная с юмором и душой.</a:t>
            </a:r>
          </a:p>
          <a:p>
            <a:pPr marL="0" indent="0" algn="just">
              <a:buNone/>
            </a:pPr>
            <a:r>
              <a:rPr lang="ru-RU" sz="1400" dirty="0">
                <a:latin typeface="Times New Roman" panose="02020603050405020304" pitchFamily="18" charset="0"/>
                <a:cs typeface="Times New Roman" panose="02020603050405020304" pitchFamily="18" charset="0"/>
              </a:rPr>
              <a:t>За псевдонимом Ника </a:t>
            </a:r>
            <a:r>
              <a:rPr lang="ru-RU" sz="1400" dirty="0" err="1">
                <a:latin typeface="Times New Roman" panose="02020603050405020304" pitchFamily="18" charset="0"/>
                <a:cs typeface="Times New Roman" panose="02020603050405020304" pitchFamily="18" charset="0"/>
              </a:rPr>
              <a:t>Свестен</a:t>
            </a:r>
            <a:r>
              <a:rPr lang="ru-RU" sz="1400" dirty="0">
                <a:latin typeface="Times New Roman" panose="02020603050405020304" pitchFamily="18" charset="0"/>
                <a:cs typeface="Times New Roman" panose="02020603050405020304" pitchFamily="18" charset="0"/>
              </a:rPr>
              <a:t> скрывается писатель и журналист Вероника Исаева. Она родилась в Заполярье, выросла у моря. Сочинять начала еще со школы, писала истории с продолжением для друзей, ночами печатала на старенькой машинке рассказы и пьесы, воображая себя то Брэдбери, то Марком Твеном. Затем отучилась в Новосибирском государственном университете, где изучала психологию и антропологию.</a:t>
            </a:r>
          </a:p>
          <a:p>
            <a:r>
              <a:rPr lang="ru-RU" sz="1600" b="1" dirty="0">
                <a:solidFill>
                  <a:schemeClr val="accent1">
                    <a:lumMod val="50000"/>
                  </a:schemeClr>
                </a:solidFill>
                <a:latin typeface="Times New Roman" panose="02020603050405020304" pitchFamily="18" charset="0"/>
                <a:cs typeface="Times New Roman" panose="02020603050405020304" pitchFamily="18" charset="0"/>
              </a:rPr>
              <a:t>Номинация «Лучшее прозаическое произведение для подростков»</a:t>
            </a:r>
          </a:p>
          <a:p>
            <a:pPr marL="0" indent="0" algn="just">
              <a:buNone/>
            </a:pPr>
            <a:r>
              <a:rPr lang="ru-RU" sz="1400" dirty="0">
                <a:latin typeface="Times New Roman" panose="02020603050405020304" pitchFamily="18" charset="0"/>
                <a:cs typeface="Times New Roman" panose="02020603050405020304" pitchFamily="18" charset="0"/>
              </a:rPr>
              <a:t> - </a:t>
            </a:r>
            <a:r>
              <a:rPr lang="ru-RU" sz="1400" u="sng" dirty="0">
                <a:latin typeface="Times New Roman" panose="02020603050405020304" pitchFamily="18" charset="0"/>
                <a:cs typeface="Times New Roman" panose="02020603050405020304" pitchFamily="18" charset="0"/>
              </a:rPr>
              <a:t>Дмитрий Ищенко за повесть «Неудачники – команда мечты». </a:t>
            </a:r>
            <a:r>
              <a:rPr lang="ru-RU" sz="1400" dirty="0">
                <a:latin typeface="Times New Roman" panose="02020603050405020304" pitchFamily="18" charset="0"/>
                <a:cs typeface="Times New Roman" panose="02020603050405020304" pitchFamily="18" charset="0"/>
              </a:rPr>
              <a:t>Вместе с героями Петей Солнцевым, Мишкой Пузырёвым и Верой Синицыной, которые живут в небольшом поселке в Заполярье, юные читатели учатся верить в себя и в свою мечту, не пасовать перед трудностями.</a:t>
            </a:r>
          </a:p>
          <a:p>
            <a:pPr marL="0" indent="0" algn="just">
              <a:buNone/>
            </a:pPr>
            <a:r>
              <a:rPr lang="ru-RU" sz="1400" dirty="0">
                <a:latin typeface="Times New Roman" panose="02020603050405020304" pitchFamily="18" charset="0"/>
                <a:cs typeface="Times New Roman" panose="02020603050405020304" pitchFamily="18" charset="0"/>
              </a:rPr>
              <a:t>Дмитрий работал журналистом, сценаристом и режиссером документальных фильмов. Родился в городе Апатиты Мурманской области и, несмотря на учебу в Москве, вернулся на родину. Трое сыновей сподвигли его начать писать для подростков. Его повесть "Териберка" стала финалистом премии им. И. П. Белкина, а "В поисках мальчишеского бога" - получила премию им. В. П. Крапивина в номинации "Выбор детского жюри". По мнению критиков, его герои - наследники персонажей Гайдара и Каверина, Катаева и Крапивина. Повесть "Неудачники" - команда мечты" отправляет читателя на Север.</a:t>
            </a:r>
          </a:p>
        </p:txBody>
      </p:sp>
      <p:pic>
        <p:nvPicPr>
          <p:cNvPr id="4" name="Рисунок 3">
            <a:extLst>
              <a:ext uri="{FF2B5EF4-FFF2-40B4-BE49-F238E27FC236}">
                <a16:creationId xmlns:a16="http://schemas.microsoft.com/office/drawing/2014/main" id="{1C3774C3-13B1-4A82-929C-BCC45DB33F93}"/>
              </a:ext>
            </a:extLst>
          </p:cNvPr>
          <p:cNvPicPr>
            <a:picLocks noChangeAspect="1"/>
          </p:cNvPicPr>
          <p:nvPr/>
        </p:nvPicPr>
        <p:blipFill>
          <a:blip r:embed="rId2"/>
          <a:stretch>
            <a:fillRect/>
          </a:stretch>
        </p:blipFill>
        <p:spPr>
          <a:xfrm>
            <a:off x="276290" y="1167133"/>
            <a:ext cx="1584176" cy="224534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5" name="Рисунок 4">
            <a:extLst>
              <a:ext uri="{FF2B5EF4-FFF2-40B4-BE49-F238E27FC236}">
                <a16:creationId xmlns:a16="http://schemas.microsoft.com/office/drawing/2014/main" id="{F14E0C07-03DF-4B23-B58B-554CE2785A40}"/>
              </a:ext>
            </a:extLst>
          </p:cNvPr>
          <p:cNvPicPr>
            <a:picLocks noChangeAspect="1"/>
          </p:cNvPicPr>
          <p:nvPr/>
        </p:nvPicPr>
        <p:blipFill>
          <a:blip r:embed="rId3"/>
          <a:stretch>
            <a:fillRect/>
          </a:stretch>
        </p:blipFill>
        <p:spPr>
          <a:xfrm>
            <a:off x="302934" y="4149080"/>
            <a:ext cx="1584175" cy="237329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726030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6BD62FAF-4E3C-4C78-BF4F-CE5D82C1E917}"/>
              </a:ext>
            </a:extLst>
          </p:cNvPr>
          <p:cNvSpPr>
            <a:spLocks noGrp="1"/>
          </p:cNvSpPr>
          <p:nvPr>
            <p:ph idx="1"/>
          </p:nvPr>
        </p:nvSpPr>
        <p:spPr>
          <a:xfrm>
            <a:off x="1763688" y="1015911"/>
            <a:ext cx="7380312" cy="5661248"/>
          </a:xfrm>
        </p:spPr>
        <p:txBody>
          <a:bodyPr>
            <a:normAutofit/>
          </a:bodyPr>
          <a:lstStyle/>
          <a:p>
            <a:pPr algn="just"/>
            <a:r>
              <a:rPr lang="ru-RU" sz="1900" b="1" dirty="0">
                <a:solidFill>
                  <a:schemeClr val="accent1">
                    <a:lumMod val="50000"/>
                  </a:schemeClr>
                </a:solidFill>
                <a:latin typeface="Times New Roman" panose="02020603050405020304" pitchFamily="18" charset="0"/>
                <a:cs typeface="Times New Roman" panose="02020603050405020304" pitchFamily="18" charset="0"/>
              </a:rPr>
              <a:t>Номинация «За вклад в развитие детской литературы»</a:t>
            </a:r>
          </a:p>
          <a:p>
            <a:pPr marL="0" indent="0" algn="just">
              <a:lnSpc>
                <a:spcPct val="110000"/>
              </a:lnSpc>
              <a:buNone/>
            </a:pPr>
            <a:r>
              <a:rPr lang="ru-RU" sz="1400" dirty="0">
                <a:solidFill>
                  <a:srgbClr val="212626"/>
                </a:solidFill>
                <a:latin typeface="Times New Roman" panose="02020603050405020304" pitchFamily="18" charset="0"/>
                <a:cs typeface="Times New Roman" panose="02020603050405020304" pitchFamily="18" charset="0"/>
              </a:rPr>
              <a:t>- </a:t>
            </a:r>
            <a:r>
              <a:rPr lang="ru-RU" sz="1500" dirty="0">
                <a:solidFill>
                  <a:srgbClr val="212626"/>
                </a:solidFill>
                <a:latin typeface="Times New Roman" panose="02020603050405020304" pitchFamily="18" charset="0"/>
                <a:cs typeface="Times New Roman" panose="02020603050405020304" pitchFamily="18" charset="0"/>
              </a:rPr>
              <a:t>Виктор Левин (творческий псевдоним Виктор Лунин) Виктор Владимирович не только замечательный детский поэт, писатель и переводчик, но еще и настоящий книжный подвижник. Его "Азбука" признана эталоном передачи буквенной звукописи.</a:t>
            </a:r>
          </a:p>
          <a:p>
            <a:pPr marL="0" indent="0" algn="just">
              <a:buNone/>
            </a:pPr>
            <a:r>
              <a:rPr lang="ru-RU" sz="1600" dirty="0">
                <a:solidFill>
                  <a:srgbClr val="212626"/>
                </a:solidFill>
                <a:latin typeface="Times New Roman" panose="02020603050405020304" pitchFamily="18" charset="0"/>
                <a:cs typeface="Times New Roman" panose="02020603050405020304" pitchFamily="18" charset="0"/>
              </a:rPr>
              <a:t>"Жук жужжит в стеклянной банке -</a:t>
            </a:r>
          </a:p>
          <a:p>
            <a:pPr marL="0" indent="0" algn="just">
              <a:buNone/>
            </a:pPr>
            <a:r>
              <a:rPr lang="ru-RU" sz="1600" dirty="0">
                <a:solidFill>
                  <a:srgbClr val="212626"/>
                </a:solidFill>
                <a:latin typeface="Times New Roman" panose="02020603050405020304" pitchFamily="18" charset="0"/>
                <a:cs typeface="Times New Roman" panose="02020603050405020304" pitchFamily="18" charset="0"/>
              </a:rPr>
              <a:t> Жук не хочет жить в жестянке.</a:t>
            </a:r>
          </a:p>
          <a:p>
            <a:pPr marL="0" indent="0" algn="just">
              <a:buNone/>
            </a:pPr>
            <a:r>
              <a:rPr lang="ru-RU" sz="1600" dirty="0">
                <a:solidFill>
                  <a:srgbClr val="212626"/>
                </a:solidFill>
                <a:latin typeface="Times New Roman" panose="02020603050405020304" pitchFamily="18" charset="0"/>
                <a:cs typeface="Times New Roman" panose="02020603050405020304" pitchFamily="18" charset="0"/>
              </a:rPr>
              <a:t> Жизнь жука в плену горька.</a:t>
            </a:r>
          </a:p>
          <a:p>
            <a:pPr marL="0" indent="0" algn="just">
              <a:buNone/>
            </a:pPr>
            <a:r>
              <a:rPr lang="ru-RU" sz="1600" dirty="0">
                <a:solidFill>
                  <a:srgbClr val="212626"/>
                </a:solidFill>
                <a:latin typeface="Times New Roman" panose="02020603050405020304" pitchFamily="18" charset="0"/>
                <a:cs typeface="Times New Roman" panose="02020603050405020304" pitchFamily="18" charset="0"/>
              </a:rPr>
              <a:t>  Жалко бедного жука".</a:t>
            </a:r>
          </a:p>
          <a:p>
            <a:pPr marL="0" indent="0" algn="just">
              <a:buNone/>
            </a:pPr>
            <a:endParaRPr lang="ru-RU" sz="1400" dirty="0">
              <a:solidFill>
                <a:srgbClr val="212626"/>
              </a:solidFill>
              <a:latin typeface="Times New Roman" panose="02020603050405020304" pitchFamily="18" charset="0"/>
              <a:cs typeface="Times New Roman" panose="02020603050405020304" pitchFamily="18" charset="0"/>
            </a:endParaRPr>
          </a:p>
          <a:p>
            <a:pPr algn="just">
              <a:lnSpc>
                <a:spcPct val="120000"/>
              </a:lnSpc>
            </a:pPr>
            <a:r>
              <a:rPr lang="ru-RU" sz="1500" b="1" dirty="0">
                <a:solidFill>
                  <a:schemeClr val="accent1">
                    <a:lumMod val="50000"/>
                  </a:schemeClr>
                </a:solidFill>
                <a:latin typeface="Times New Roman" panose="02020603050405020304" pitchFamily="18" charset="0"/>
                <a:cs typeface="Times New Roman" panose="02020603050405020304" pitchFamily="18" charset="0"/>
              </a:rPr>
              <a:t>Номинация «Лучшая иллюстрированная книга для детей и подростков»</a:t>
            </a:r>
            <a:r>
              <a:rPr lang="ru-RU" sz="1500" dirty="0">
                <a:solidFill>
                  <a:schemeClr val="accent1">
                    <a:lumMod val="50000"/>
                  </a:schemeClr>
                </a:solidFill>
                <a:latin typeface="Times New Roman" panose="02020603050405020304" pitchFamily="18" charset="0"/>
                <a:cs typeface="Times New Roman" panose="02020603050405020304" pitchFamily="18" charset="0"/>
              </a:rPr>
              <a:t> </a:t>
            </a:r>
          </a:p>
          <a:p>
            <a:pPr marL="0" indent="0" algn="just">
              <a:lnSpc>
                <a:spcPct val="120000"/>
              </a:lnSpc>
              <a:buNone/>
            </a:pPr>
            <a:r>
              <a:rPr lang="ru-RU" sz="1500" dirty="0">
                <a:solidFill>
                  <a:srgbClr val="212626"/>
                </a:solidFill>
                <a:latin typeface="Times New Roman" panose="02020603050405020304" pitchFamily="18" charset="0"/>
                <a:cs typeface="Times New Roman" panose="02020603050405020304" pitchFamily="18" charset="0"/>
              </a:rPr>
              <a:t>- Антон Ломаев за иллюстративный ряд книги Вильгельма </a:t>
            </a:r>
            <a:r>
              <a:rPr lang="ru-RU" sz="1500" dirty="0" err="1">
                <a:solidFill>
                  <a:srgbClr val="212626"/>
                </a:solidFill>
                <a:latin typeface="Times New Roman" panose="02020603050405020304" pitchFamily="18" charset="0"/>
                <a:cs typeface="Times New Roman" panose="02020603050405020304" pitchFamily="18" charset="0"/>
              </a:rPr>
              <a:t>Гауфа</a:t>
            </a:r>
            <a:r>
              <a:rPr lang="ru-RU" sz="1500" dirty="0">
                <a:solidFill>
                  <a:srgbClr val="212626"/>
                </a:solidFill>
                <a:latin typeface="Times New Roman" panose="02020603050405020304" pitchFamily="18" charset="0"/>
                <a:cs typeface="Times New Roman" panose="02020603050405020304" pitchFamily="18" charset="0"/>
              </a:rPr>
              <a:t> «Карлик Нос». Иллюстрации Ломаева - это всегда целый мир, в котором можно пропасть надолго, изучая каждую деталь. Книги с его картинками издаются в разных странах мира, в числе которых Франция, Германия, США и Китай. Художник имеет множество наград, в том числе международных. Любовь к чтению и книгам ему привила мама. Первой работой, принесшей известность художнику, стали иллюстрации к "Русалочке" Х. К. Андерсена, над которыми он трудился почти два года.</a:t>
            </a:r>
          </a:p>
          <a:p>
            <a:pPr marL="0" indent="0" algn="just">
              <a:buNone/>
            </a:pPr>
            <a:endParaRPr lang="ru-RU" sz="1400" dirty="0">
              <a:solidFill>
                <a:srgbClr val="212626"/>
              </a:solidFill>
              <a:latin typeface="Times New Roman" panose="02020603050405020304" pitchFamily="18" charset="0"/>
              <a:cs typeface="Times New Roman" panose="02020603050405020304" pitchFamily="18" charset="0"/>
            </a:endParaRPr>
          </a:p>
          <a:p>
            <a:pPr algn="just"/>
            <a:endParaRPr lang="ru-RU" sz="1400" dirty="0">
              <a:latin typeface="Times New Roman" panose="02020603050405020304" pitchFamily="18" charset="0"/>
              <a:cs typeface="Times New Roman" panose="02020603050405020304" pitchFamily="18" charset="0"/>
            </a:endParaRPr>
          </a:p>
        </p:txBody>
      </p:sp>
      <p:sp>
        <p:nvSpPr>
          <p:cNvPr id="4" name="Заголовок 1">
            <a:extLst>
              <a:ext uri="{FF2B5EF4-FFF2-40B4-BE49-F238E27FC236}">
                <a16:creationId xmlns:a16="http://schemas.microsoft.com/office/drawing/2014/main" id="{EE455324-6692-4645-AF43-57CB67503F6B}"/>
              </a:ext>
            </a:extLst>
          </p:cNvPr>
          <p:cNvSpPr txBox="1">
            <a:spLocks/>
          </p:cNvSpPr>
          <p:nvPr/>
        </p:nvSpPr>
        <p:spPr>
          <a:xfrm>
            <a:off x="899592" y="311915"/>
            <a:ext cx="2954289" cy="58715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ru-RU" sz="2400" dirty="0">
                <a:solidFill>
                  <a:schemeClr val="accent1">
                    <a:lumMod val="50000"/>
                  </a:schemeClr>
                </a:solidFill>
                <a:latin typeface="Times New Roman" panose="02020603050405020304" pitchFamily="18" charset="0"/>
                <a:cs typeface="Times New Roman" panose="02020603050405020304" pitchFamily="18" charset="0"/>
              </a:rPr>
              <a:t>Лауреаты премии</a:t>
            </a:r>
          </a:p>
        </p:txBody>
      </p:sp>
      <p:pic>
        <p:nvPicPr>
          <p:cNvPr id="5" name="Рисунок 4">
            <a:extLst>
              <a:ext uri="{FF2B5EF4-FFF2-40B4-BE49-F238E27FC236}">
                <a16:creationId xmlns:a16="http://schemas.microsoft.com/office/drawing/2014/main" id="{0FA96E25-B06D-4A49-B216-9F23266112CF}"/>
              </a:ext>
            </a:extLst>
          </p:cNvPr>
          <p:cNvPicPr>
            <a:picLocks noChangeAspect="1"/>
          </p:cNvPicPr>
          <p:nvPr/>
        </p:nvPicPr>
        <p:blipFill>
          <a:blip r:embed="rId2"/>
          <a:stretch>
            <a:fillRect/>
          </a:stretch>
        </p:blipFill>
        <p:spPr>
          <a:xfrm>
            <a:off x="89501" y="1268760"/>
            <a:ext cx="1620181" cy="216024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6" name="Рисунок 5">
            <a:extLst>
              <a:ext uri="{FF2B5EF4-FFF2-40B4-BE49-F238E27FC236}">
                <a16:creationId xmlns:a16="http://schemas.microsoft.com/office/drawing/2014/main" id="{8A1BFE14-C18E-4B05-BF10-681932B7317B}"/>
              </a:ext>
            </a:extLst>
          </p:cNvPr>
          <p:cNvPicPr>
            <a:picLocks noChangeAspect="1"/>
          </p:cNvPicPr>
          <p:nvPr/>
        </p:nvPicPr>
        <p:blipFill>
          <a:blip r:embed="rId3"/>
          <a:stretch>
            <a:fillRect/>
          </a:stretch>
        </p:blipFill>
        <p:spPr>
          <a:xfrm>
            <a:off x="171116" y="4193964"/>
            <a:ext cx="1620181" cy="216024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7" name="Рисунок 6">
            <a:extLst>
              <a:ext uri="{FF2B5EF4-FFF2-40B4-BE49-F238E27FC236}">
                <a16:creationId xmlns:a16="http://schemas.microsoft.com/office/drawing/2014/main" id="{F1BB9140-F69A-4402-9FD2-EA06E9597292}"/>
              </a:ext>
            </a:extLst>
          </p:cNvPr>
          <p:cNvPicPr>
            <a:picLocks noChangeAspect="1"/>
          </p:cNvPicPr>
          <p:nvPr/>
        </p:nvPicPr>
        <p:blipFill>
          <a:blip r:embed="rId4"/>
          <a:stretch>
            <a:fillRect/>
          </a:stretch>
        </p:blipFill>
        <p:spPr>
          <a:xfrm>
            <a:off x="5148063" y="2392785"/>
            <a:ext cx="2010424" cy="142091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 name="TextBox 1">
            <a:extLst>
              <a:ext uri="{FF2B5EF4-FFF2-40B4-BE49-F238E27FC236}">
                <a16:creationId xmlns:a16="http://schemas.microsoft.com/office/drawing/2014/main" id="{8C4B3212-E162-40C7-867C-E29C724BB015}"/>
              </a:ext>
            </a:extLst>
          </p:cNvPr>
          <p:cNvSpPr txBox="1"/>
          <p:nvPr/>
        </p:nvSpPr>
        <p:spPr>
          <a:xfrm>
            <a:off x="5185558" y="3787920"/>
            <a:ext cx="2160240" cy="307777"/>
          </a:xfrm>
          <a:prstGeom prst="rect">
            <a:avLst/>
          </a:prstGeom>
          <a:noFill/>
        </p:spPr>
        <p:txBody>
          <a:bodyPr wrap="square" rtlCol="0">
            <a:spAutoFit/>
          </a:bodyPr>
          <a:lstStyle/>
          <a:p>
            <a:r>
              <a:rPr lang="ru-RU" sz="1400" dirty="0">
                <a:latin typeface="Times New Roman" panose="02020603050405020304" pitchFamily="18" charset="0"/>
                <a:cs typeface="Times New Roman" panose="02020603050405020304" pitchFamily="18" charset="0"/>
              </a:rPr>
              <a:t>Виктор Левин (Лунин)</a:t>
            </a:r>
          </a:p>
        </p:txBody>
      </p:sp>
      <p:pic>
        <p:nvPicPr>
          <p:cNvPr id="8" name="Рисунок 7">
            <a:extLst>
              <a:ext uri="{FF2B5EF4-FFF2-40B4-BE49-F238E27FC236}">
                <a16:creationId xmlns:a16="http://schemas.microsoft.com/office/drawing/2014/main" id="{06171216-DF48-4386-93A7-CFC58E532C7E}"/>
              </a:ext>
            </a:extLst>
          </p:cNvPr>
          <p:cNvPicPr>
            <a:picLocks noChangeAspect="1"/>
          </p:cNvPicPr>
          <p:nvPr/>
        </p:nvPicPr>
        <p:blipFill>
          <a:blip r:embed="rId5"/>
          <a:stretch>
            <a:fillRect/>
          </a:stretch>
        </p:blipFill>
        <p:spPr>
          <a:xfrm>
            <a:off x="7399804" y="2367009"/>
            <a:ext cx="1446686" cy="144668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9" name="TextBox 8">
            <a:extLst>
              <a:ext uri="{FF2B5EF4-FFF2-40B4-BE49-F238E27FC236}">
                <a16:creationId xmlns:a16="http://schemas.microsoft.com/office/drawing/2014/main" id="{91FB58DC-B351-4AFD-B86A-807C1B1A346D}"/>
              </a:ext>
            </a:extLst>
          </p:cNvPr>
          <p:cNvSpPr txBox="1"/>
          <p:nvPr/>
        </p:nvSpPr>
        <p:spPr>
          <a:xfrm>
            <a:off x="7455556" y="3788043"/>
            <a:ext cx="1482814" cy="307777"/>
          </a:xfrm>
          <a:prstGeom prst="rect">
            <a:avLst/>
          </a:prstGeom>
          <a:noFill/>
        </p:spPr>
        <p:txBody>
          <a:bodyPr wrap="square" rtlCol="0">
            <a:spAutoFit/>
          </a:bodyPr>
          <a:lstStyle/>
          <a:p>
            <a:r>
              <a:rPr lang="ru-RU" sz="1400" dirty="0">
                <a:latin typeface="Times New Roman" panose="02020603050405020304" pitchFamily="18" charset="0"/>
                <a:cs typeface="Times New Roman" panose="02020603050405020304" pitchFamily="18" charset="0"/>
              </a:rPr>
              <a:t>Антон Ломаев</a:t>
            </a:r>
          </a:p>
        </p:txBody>
      </p:sp>
    </p:spTree>
    <p:extLst>
      <p:ext uri="{BB962C8B-B14F-4D97-AF65-F5344CB8AC3E}">
        <p14:creationId xmlns:p14="http://schemas.microsoft.com/office/powerpoint/2010/main" val="1636227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DA09BF6D-83BF-49C6-B803-C8087861A155}"/>
              </a:ext>
            </a:extLst>
          </p:cNvPr>
          <p:cNvSpPr>
            <a:spLocks noGrp="1"/>
          </p:cNvSpPr>
          <p:nvPr>
            <p:ph idx="1"/>
          </p:nvPr>
        </p:nvSpPr>
        <p:spPr>
          <a:xfrm>
            <a:off x="2296760" y="781613"/>
            <a:ext cx="6847239" cy="6048672"/>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fontScale="92500" lnSpcReduction="10000"/>
          </a:bodyPr>
          <a:lstStyle/>
          <a:p>
            <a:pPr lvl="0" algn="just">
              <a:buClr>
                <a:srgbClr val="90C226"/>
              </a:buClr>
            </a:pPr>
            <a:r>
              <a:rPr lang="ru-RU" sz="1700" b="1" dirty="0">
                <a:solidFill>
                  <a:srgbClr val="90C226">
                    <a:lumMod val="50000"/>
                  </a:srgbClr>
                </a:solidFill>
                <a:latin typeface="Times New Roman" panose="02020603050405020304" pitchFamily="18" charset="0"/>
                <a:cs typeface="Times New Roman" panose="02020603050405020304" pitchFamily="18" charset="0"/>
              </a:rPr>
              <a:t>Номинация «Лучшее поэтическое произведение для детей»</a:t>
            </a:r>
            <a:r>
              <a:rPr lang="ru-RU" sz="1700" dirty="0">
                <a:solidFill>
                  <a:prstClr val="black">
                    <a:lumMod val="75000"/>
                    <a:lumOff val="25000"/>
                  </a:prstClr>
                </a:solidFill>
                <a:latin typeface="Times New Roman" panose="02020603050405020304" pitchFamily="18" charset="0"/>
                <a:cs typeface="Times New Roman" panose="02020603050405020304" pitchFamily="18" charset="0"/>
              </a:rPr>
              <a:t> </a:t>
            </a:r>
          </a:p>
          <a:p>
            <a:pPr marL="0" lvl="0" indent="0" algn="just">
              <a:buClr>
                <a:srgbClr val="90C226"/>
              </a:buClr>
              <a:buNone/>
            </a:pPr>
            <a:r>
              <a:rPr lang="ru-RU" sz="1600" dirty="0">
                <a:solidFill>
                  <a:prstClr val="black">
                    <a:lumMod val="75000"/>
                    <a:lumOff val="25000"/>
                  </a:prstClr>
                </a:solidFill>
                <a:latin typeface="Times New Roman" panose="02020603050405020304" pitchFamily="18" charset="0"/>
                <a:cs typeface="Times New Roman" panose="02020603050405020304" pitchFamily="18" charset="0"/>
              </a:rPr>
              <a:t>- Евгений Солонович за сборник «Детские стихи». Жизнь </a:t>
            </a:r>
            <a:r>
              <a:rPr lang="ru-RU" sz="1600" dirty="0" err="1">
                <a:solidFill>
                  <a:prstClr val="black">
                    <a:lumMod val="75000"/>
                    <a:lumOff val="25000"/>
                  </a:prstClr>
                </a:solidFill>
                <a:latin typeface="Times New Roman" panose="02020603050405020304" pitchFamily="18" charset="0"/>
                <a:cs typeface="Times New Roman" panose="02020603050405020304" pitchFamily="18" charset="0"/>
              </a:rPr>
              <a:t>Солоновича</a:t>
            </a:r>
            <a:r>
              <a:rPr lang="ru-RU" sz="1600" dirty="0">
                <a:solidFill>
                  <a:prstClr val="black">
                    <a:lumMod val="75000"/>
                    <a:lumOff val="25000"/>
                  </a:prstClr>
                </a:solidFill>
                <a:latin typeface="Times New Roman" panose="02020603050405020304" pitchFamily="18" charset="0"/>
                <a:cs typeface="Times New Roman" panose="02020603050405020304" pitchFamily="18" charset="0"/>
              </a:rPr>
              <a:t> - увлекательное служение языку и поэзии длиною более чем в 90 лет. Но он посвятил ее не только переводам: автор и сам пишет оригинальные стихи, взрослые и детские. В этой книге его детские стихи впервые собраны под одной обложкой.</a:t>
            </a:r>
          </a:p>
          <a:p>
            <a:pPr marL="0" lvl="0" indent="0">
              <a:buClr>
                <a:srgbClr val="90C226"/>
              </a:buClr>
              <a:buNone/>
            </a:pPr>
            <a:r>
              <a:rPr lang="ru-RU" sz="1400" dirty="0">
                <a:solidFill>
                  <a:prstClr val="black">
                    <a:lumMod val="75000"/>
                    <a:lumOff val="25000"/>
                  </a:prstClr>
                </a:solidFill>
                <a:latin typeface="Times New Roman" panose="02020603050405020304" pitchFamily="18" charset="0"/>
                <a:cs typeface="Times New Roman" panose="02020603050405020304" pitchFamily="18" charset="0"/>
              </a:rPr>
              <a:t>"</a:t>
            </a:r>
            <a:r>
              <a:rPr lang="ru-RU" sz="1400" i="1" u="sng" dirty="0">
                <a:solidFill>
                  <a:prstClr val="black">
                    <a:lumMod val="75000"/>
                    <a:lumOff val="25000"/>
                  </a:prstClr>
                </a:solidFill>
                <a:latin typeface="Times New Roman" panose="02020603050405020304" pitchFamily="18" charset="0"/>
                <a:cs typeface="Times New Roman" panose="02020603050405020304" pitchFamily="18" charset="0"/>
              </a:rPr>
              <a:t>В зоопарке":</a:t>
            </a:r>
          </a:p>
          <a:p>
            <a:pPr marL="0" lvl="0" indent="0">
              <a:lnSpc>
                <a:spcPct val="110000"/>
              </a:lnSpc>
              <a:buClr>
                <a:srgbClr val="90C226"/>
              </a:buClr>
              <a:buNone/>
            </a:pPr>
            <a:r>
              <a:rPr lang="ru-RU" sz="1400" dirty="0">
                <a:solidFill>
                  <a:prstClr val="black">
                    <a:lumMod val="75000"/>
                    <a:lumOff val="25000"/>
                  </a:prstClr>
                </a:solidFill>
                <a:latin typeface="Times New Roman" panose="02020603050405020304" pitchFamily="18" charset="0"/>
                <a:cs typeface="Times New Roman" panose="02020603050405020304" pitchFamily="18" charset="0"/>
              </a:rPr>
              <a:t>"Сережа хвастал Тоне,</a:t>
            </a:r>
          </a:p>
          <a:p>
            <a:pPr marL="0" lvl="0" indent="0">
              <a:lnSpc>
                <a:spcPct val="110000"/>
              </a:lnSpc>
              <a:buClr>
                <a:srgbClr val="90C226"/>
              </a:buClr>
              <a:buNone/>
            </a:pPr>
            <a:r>
              <a:rPr lang="ru-RU" sz="1400" dirty="0">
                <a:solidFill>
                  <a:prstClr val="black">
                    <a:lumMod val="75000"/>
                    <a:lumOff val="25000"/>
                  </a:prstClr>
                </a:solidFill>
                <a:latin typeface="Times New Roman" panose="02020603050405020304" pitchFamily="18" charset="0"/>
                <a:cs typeface="Times New Roman" panose="02020603050405020304" pitchFamily="18" charset="0"/>
              </a:rPr>
              <a:t>Что в зоопарк ходил,</a:t>
            </a:r>
          </a:p>
          <a:p>
            <a:pPr marL="0" lvl="0" indent="0">
              <a:lnSpc>
                <a:spcPct val="110000"/>
              </a:lnSpc>
              <a:buClr>
                <a:srgbClr val="90C226"/>
              </a:buClr>
              <a:buNone/>
            </a:pPr>
            <a:r>
              <a:rPr lang="ru-RU" sz="1400" dirty="0">
                <a:solidFill>
                  <a:prstClr val="black">
                    <a:lumMod val="75000"/>
                    <a:lumOff val="25000"/>
                  </a:prstClr>
                </a:solidFill>
                <a:latin typeface="Times New Roman" panose="02020603050405020304" pitchFamily="18" charset="0"/>
                <a:cs typeface="Times New Roman" panose="02020603050405020304" pitchFamily="18" charset="0"/>
              </a:rPr>
              <a:t>Что льва кормил с ладони,</a:t>
            </a:r>
          </a:p>
          <a:p>
            <a:pPr marL="0" lvl="0" indent="0">
              <a:lnSpc>
                <a:spcPct val="110000"/>
              </a:lnSpc>
              <a:buClr>
                <a:srgbClr val="90C226"/>
              </a:buClr>
              <a:buNone/>
            </a:pPr>
            <a:r>
              <a:rPr lang="ru-RU" sz="1400" dirty="0">
                <a:solidFill>
                  <a:prstClr val="black">
                    <a:lumMod val="75000"/>
                    <a:lumOff val="25000"/>
                  </a:prstClr>
                </a:solidFill>
                <a:latin typeface="Times New Roman" panose="02020603050405020304" pitchFamily="18" charset="0"/>
                <a:cs typeface="Times New Roman" panose="02020603050405020304" pitchFamily="18" charset="0"/>
              </a:rPr>
              <a:t>Катался на питоне,</a:t>
            </a:r>
          </a:p>
          <a:p>
            <a:pPr marL="0" lvl="0" indent="0">
              <a:lnSpc>
                <a:spcPct val="110000"/>
              </a:lnSpc>
              <a:buClr>
                <a:srgbClr val="90C226"/>
              </a:buClr>
              <a:buNone/>
            </a:pPr>
            <a:r>
              <a:rPr lang="ru-RU" sz="1400" dirty="0">
                <a:solidFill>
                  <a:prstClr val="black">
                    <a:lumMod val="75000"/>
                    <a:lumOff val="25000"/>
                  </a:prstClr>
                </a:solidFill>
                <a:latin typeface="Times New Roman" panose="02020603050405020304" pitchFamily="18" charset="0"/>
                <a:cs typeface="Times New Roman" panose="02020603050405020304" pitchFamily="18" charset="0"/>
              </a:rPr>
              <a:t>Слона за хвост водил.</a:t>
            </a:r>
          </a:p>
          <a:p>
            <a:pPr marL="0" lvl="0" indent="0">
              <a:lnSpc>
                <a:spcPct val="110000"/>
              </a:lnSpc>
              <a:buClr>
                <a:srgbClr val="90C226"/>
              </a:buClr>
              <a:buNone/>
            </a:pPr>
            <a:r>
              <a:rPr lang="ru-RU" sz="1400" dirty="0">
                <a:solidFill>
                  <a:prstClr val="black">
                    <a:lumMod val="75000"/>
                    <a:lumOff val="25000"/>
                  </a:prstClr>
                </a:solidFill>
                <a:latin typeface="Times New Roman" panose="02020603050405020304" pitchFamily="18" charset="0"/>
                <a:cs typeface="Times New Roman" panose="02020603050405020304" pitchFamily="18" charset="0"/>
              </a:rPr>
              <a:t>Еще сказал он Тоне,</a:t>
            </a:r>
          </a:p>
          <a:p>
            <a:pPr marL="0" lvl="0" indent="0">
              <a:lnSpc>
                <a:spcPct val="110000"/>
              </a:lnSpc>
              <a:buClr>
                <a:srgbClr val="90C226"/>
              </a:buClr>
              <a:buNone/>
            </a:pPr>
            <a:r>
              <a:rPr lang="ru-RU" sz="1400" dirty="0">
                <a:solidFill>
                  <a:prstClr val="black">
                    <a:lumMod val="75000"/>
                    <a:lumOff val="25000"/>
                  </a:prstClr>
                </a:solidFill>
                <a:latin typeface="Times New Roman" panose="02020603050405020304" pitchFamily="18" charset="0"/>
                <a:cs typeface="Times New Roman" panose="02020603050405020304" pitchFamily="18" charset="0"/>
              </a:rPr>
              <a:t>Что гладил в клетке рысь,</a:t>
            </a:r>
          </a:p>
          <a:p>
            <a:pPr marL="0" lvl="0" indent="0">
              <a:lnSpc>
                <a:spcPct val="110000"/>
              </a:lnSpc>
              <a:buClr>
                <a:srgbClr val="90C226"/>
              </a:buClr>
              <a:buNone/>
            </a:pPr>
            <a:r>
              <a:rPr lang="ru-RU" sz="1400" dirty="0">
                <a:solidFill>
                  <a:prstClr val="black">
                    <a:lumMod val="75000"/>
                    <a:lumOff val="25000"/>
                  </a:prstClr>
                </a:solidFill>
                <a:latin typeface="Times New Roman" panose="02020603050405020304" pitchFamily="18" charset="0"/>
                <a:cs typeface="Times New Roman" panose="02020603050405020304" pitchFamily="18" charset="0"/>
              </a:rPr>
              <a:t>Что пончики у пони</a:t>
            </a:r>
          </a:p>
          <a:p>
            <a:pPr marL="0" lvl="0" indent="0">
              <a:lnSpc>
                <a:spcPct val="110000"/>
              </a:lnSpc>
              <a:buClr>
                <a:srgbClr val="90C226"/>
              </a:buClr>
              <a:buNone/>
            </a:pPr>
            <a:r>
              <a:rPr lang="ru-RU" sz="1400" dirty="0">
                <a:solidFill>
                  <a:prstClr val="black">
                    <a:lumMod val="75000"/>
                    <a:lumOff val="25000"/>
                  </a:prstClr>
                </a:solidFill>
                <a:latin typeface="Times New Roman" panose="02020603050405020304" pitchFamily="18" charset="0"/>
                <a:cs typeface="Times New Roman" panose="02020603050405020304" pitchFamily="18" charset="0"/>
              </a:rPr>
              <a:t>В субботу родились".                                                                                      </a:t>
            </a:r>
            <a:r>
              <a:rPr lang="ru-RU" sz="1700" dirty="0">
                <a:solidFill>
                  <a:prstClr val="black">
                    <a:lumMod val="75000"/>
                    <a:lumOff val="25000"/>
                  </a:prstClr>
                </a:solidFill>
                <a:latin typeface="Times New Roman" panose="02020603050405020304" pitchFamily="18" charset="0"/>
                <a:cs typeface="Times New Roman" panose="02020603050405020304" pitchFamily="18" charset="0"/>
              </a:rPr>
              <a:t>Татьяна Попова</a:t>
            </a:r>
          </a:p>
          <a:p>
            <a:pPr lvl="0" algn="just">
              <a:buClr>
                <a:srgbClr val="90C226"/>
              </a:buClr>
            </a:pPr>
            <a:r>
              <a:rPr lang="ru-RU" sz="1700" b="1" dirty="0">
                <a:solidFill>
                  <a:srgbClr val="90C226">
                    <a:lumMod val="50000"/>
                  </a:srgbClr>
                </a:solidFill>
                <a:latin typeface="Times New Roman" panose="02020603050405020304" pitchFamily="18" charset="0"/>
                <a:cs typeface="Times New Roman" panose="02020603050405020304" pitchFamily="18" charset="0"/>
              </a:rPr>
              <a:t>Номинация «Лучший издательский проект для детей и подростков» </a:t>
            </a:r>
          </a:p>
          <a:p>
            <a:pPr marL="0" lvl="0" indent="0" algn="just">
              <a:lnSpc>
                <a:spcPct val="110000"/>
              </a:lnSpc>
              <a:buClr>
                <a:srgbClr val="90C226"/>
              </a:buClr>
              <a:buNone/>
            </a:pPr>
            <a:r>
              <a:rPr lang="ru-RU" sz="1400" dirty="0">
                <a:solidFill>
                  <a:prstClr val="black">
                    <a:lumMod val="75000"/>
                    <a:lumOff val="25000"/>
                  </a:prstClr>
                </a:solidFill>
                <a:latin typeface="Times New Roman" panose="02020603050405020304" pitchFamily="18" charset="0"/>
                <a:cs typeface="Times New Roman" panose="02020603050405020304" pitchFamily="18" charset="0"/>
              </a:rPr>
              <a:t>  -  Дмитрий Утробин, Ольга Киселева и Любовь Неволайнен за издательский  проект «Наша страна Россия». Из книги ребенок узнает о природных и культурных богатствах страны, местах добычи полезных ископаемых, городах и народах России и не только. Проводником в этом путешествии становится герой из известного </a:t>
            </a:r>
            <a:r>
              <a:rPr lang="ru-RU" sz="1400" dirty="0" err="1">
                <a:solidFill>
                  <a:prstClr val="black">
                    <a:lumMod val="75000"/>
                    <a:lumOff val="25000"/>
                  </a:prstClr>
                </a:solidFill>
                <a:latin typeface="Times New Roman" panose="02020603050405020304" pitchFamily="18" charset="0"/>
                <a:cs typeface="Times New Roman" panose="02020603050405020304" pitchFamily="18" charset="0"/>
              </a:rPr>
              <a:t>аудиопроекта</a:t>
            </a:r>
            <a:r>
              <a:rPr lang="ru-RU" sz="1400" dirty="0">
                <a:solidFill>
                  <a:prstClr val="black">
                    <a:lumMod val="75000"/>
                    <a:lumOff val="25000"/>
                  </a:prstClr>
                </a:solidFill>
                <a:latin typeface="Times New Roman" panose="02020603050405020304" pitchFamily="18" charset="0"/>
                <a:cs typeface="Times New Roman" panose="02020603050405020304" pitchFamily="18" charset="0"/>
              </a:rPr>
              <a:t> </a:t>
            </a:r>
            <a:r>
              <a:rPr lang="ru-RU" sz="1400" dirty="0" err="1">
                <a:solidFill>
                  <a:prstClr val="black">
                    <a:lumMod val="75000"/>
                    <a:lumOff val="25000"/>
                  </a:prstClr>
                </a:solidFill>
                <a:latin typeface="Times New Roman" panose="02020603050405020304" pitchFamily="18" charset="0"/>
                <a:cs typeface="Times New Roman" panose="02020603050405020304" pitchFamily="18" charset="0"/>
              </a:rPr>
              <a:t>Чевостик</a:t>
            </a:r>
            <a:r>
              <a:rPr lang="ru-RU" sz="1400" dirty="0">
                <a:solidFill>
                  <a:prstClr val="black">
                    <a:lumMod val="75000"/>
                    <a:lumOff val="25000"/>
                  </a:prstClr>
                </a:solidFill>
                <a:latin typeface="Times New Roman" panose="02020603050405020304" pitchFamily="18" charset="0"/>
                <a:cs typeface="Times New Roman" panose="02020603050405020304" pitchFamily="18" charset="0"/>
              </a:rPr>
              <a:t>.</a:t>
            </a:r>
          </a:p>
          <a:p>
            <a:endParaRPr lang="ru-RU" dirty="0"/>
          </a:p>
        </p:txBody>
      </p:sp>
      <p:sp>
        <p:nvSpPr>
          <p:cNvPr id="4" name="Заголовок 1">
            <a:extLst>
              <a:ext uri="{FF2B5EF4-FFF2-40B4-BE49-F238E27FC236}">
                <a16:creationId xmlns:a16="http://schemas.microsoft.com/office/drawing/2014/main" id="{E79AB3A4-2AE4-4E97-A29B-0E5C4F6F0E22}"/>
              </a:ext>
            </a:extLst>
          </p:cNvPr>
          <p:cNvSpPr txBox="1">
            <a:spLocks/>
          </p:cNvSpPr>
          <p:nvPr/>
        </p:nvSpPr>
        <p:spPr>
          <a:xfrm>
            <a:off x="646583" y="174970"/>
            <a:ext cx="2954289" cy="58715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ru-RU" sz="2400" dirty="0">
                <a:solidFill>
                  <a:schemeClr val="accent1">
                    <a:lumMod val="50000"/>
                  </a:schemeClr>
                </a:solidFill>
                <a:latin typeface="Times New Roman" panose="02020603050405020304" pitchFamily="18" charset="0"/>
                <a:cs typeface="Times New Roman" panose="02020603050405020304" pitchFamily="18" charset="0"/>
              </a:rPr>
              <a:t>Лауреаты премии</a:t>
            </a:r>
          </a:p>
        </p:txBody>
      </p:sp>
      <p:pic>
        <p:nvPicPr>
          <p:cNvPr id="5" name="Рисунок 4">
            <a:extLst>
              <a:ext uri="{FF2B5EF4-FFF2-40B4-BE49-F238E27FC236}">
                <a16:creationId xmlns:a16="http://schemas.microsoft.com/office/drawing/2014/main" id="{41D8CC39-62A4-4A5D-8D38-F08E03D53EC3}"/>
              </a:ext>
            </a:extLst>
          </p:cNvPr>
          <p:cNvPicPr>
            <a:picLocks noChangeAspect="1"/>
          </p:cNvPicPr>
          <p:nvPr/>
        </p:nvPicPr>
        <p:blipFill>
          <a:blip r:embed="rId2"/>
          <a:stretch>
            <a:fillRect/>
          </a:stretch>
        </p:blipFill>
        <p:spPr>
          <a:xfrm>
            <a:off x="385341" y="1196752"/>
            <a:ext cx="1726548" cy="239938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6" name="Рисунок 5">
            <a:extLst>
              <a:ext uri="{FF2B5EF4-FFF2-40B4-BE49-F238E27FC236}">
                <a16:creationId xmlns:a16="http://schemas.microsoft.com/office/drawing/2014/main" id="{3E974BF5-67FA-4D4E-B037-215E21E54AC8}"/>
              </a:ext>
            </a:extLst>
          </p:cNvPr>
          <p:cNvPicPr>
            <a:picLocks noChangeAspect="1"/>
          </p:cNvPicPr>
          <p:nvPr/>
        </p:nvPicPr>
        <p:blipFill>
          <a:blip r:embed="rId3"/>
          <a:stretch>
            <a:fillRect/>
          </a:stretch>
        </p:blipFill>
        <p:spPr>
          <a:xfrm>
            <a:off x="367063" y="4125955"/>
            <a:ext cx="1756665" cy="239938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7" name="Рисунок 6">
            <a:extLst>
              <a:ext uri="{FF2B5EF4-FFF2-40B4-BE49-F238E27FC236}">
                <a16:creationId xmlns:a16="http://schemas.microsoft.com/office/drawing/2014/main" id="{5817513D-4B99-41E9-A1BC-53C2359F0723}"/>
              </a:ext>
            </a:extLst>
          </p:cNvPr>
          <p:cNvPicPr>
            <a:picLocks noChangeAspect="1"/>
          </p:cNvPicPr>
          <p:nvPr/>
        </p:nvPicPr>
        <p:blipFill>
          <a:blip r:embed="rId4"/>
          <a:stretch>
            <a:fillRect/>
          </a:stretch>
        </p:blipFill>
        <p:spPr>
          <a:xfrm>
            <a:off x="4469975" y="2253914"/>
            <a:ext cx="2411195" cy="152374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 name="TextBox 1">
            <a:extLst>
              <a:ext uri="{FF2B5EF4-FFF2-40B4-BE49-F238E27FC236}">
                <a16:creationId xmlns:a16="http://schemas.microsoft.com/office/drawing/2014/main" id="{9D4C3E93-7D9A-40DD-943A-2FCA0D4CE48E}"/>
              </a:ext>
            </a:extLst>
          </p:cNvPr>
          <p:cNvSpPr txBox="1"/>
          <p:nvPr/>
        </p:nvSpPr>
        <p:spPr>
          <a:xfrm>
            <a:off x="4607517" y="3787401"/>
            <a:ext cx="2016224" cy="338554"/>
          </a:xfrm>
          <a:prstGeom prst="rect">
            <a:avLst/>
          </a:prstGeom>
          <a:noFill/>
        </p:spPr>
        <p:txBody>
          <a:bodyPr wrap="square" rtlCol="0">
            <a:spAutoFit/>
          </a:bodyPr>
          <a:lstStyle/>
          <a:p>
            <a:r>
              <a:rPr lang="ru-RU" sz="1600" dirty="0">
                <a:latin typeface="Times New Roman" panose="02020603050405020304" pitchFamily="18" charset="0"/>
                <a:cs typeface="Times New Roman" panose="02020603050405020304" pitchFamily="18" charset="0"/>
              </a:rPr>
              <a:t>Евгений Солонович</a:t>
            </a:r>
          </a:p>
        </p:txBody>
      </p:sp>
      <p:pic>
        <p:nvPicPr>
          <p:cNvPr id="8" name="Рисунок 7">
            <a:extLst>
              <a:ext uri="{FF2B5EF4-FFF2-40B4-BE49-F238E27FC236}">
                <a16:creationId xmlns:a16="http://schemas.microsoft.com/office/drawing/2014/main" id="{F91F65B5-C2E4-42F3-BB88-4651EE2D4B80}"/>
              </a:ext>
            </a:extLst>
          </p:cNvPr>
          <p:cNvPicPr>
            <a:picLocks noChangeAspect="1"/>
          </p:cNvPicPr>
          <p:nvPr/>
        </p:nvPicPr>
        <p:blipFill>
          <a:blip r:embed="rId5"/>
          <a:stretch>
            <a:fillRect/>
          </a:stretch>
        </p:blipFill>
        <p:spPr>
          <a:xfrm>
            <a:off x="7087614" y="3429000"/>
            <a:ext cx="1846884" cy="175371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4172024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2483596" y="2999381"/>
            <a:ext cx="5400941" cy="1569660"/>
          </a:xfrm>
          <a:prstGeom prst="rect">
            <a:avLst/>
          </a:prstGeom>
          <a:solidFill>
            <a:schemeClr val="bg1">
              <a:alpha val="51000"/>
            </a:schemeClr>
          </a:solidFill>
          <a:effectLst>
            <a:softEdge rad="63500"/>
          </a:effectLst>
        </p:spPr>
        <p:txBody>
          <a:bodyPr wrap="square">
            <a:spAutoFit/>
          </a:bodyPr>
          <a:lstStyle/>
          <a:p>
            <a:pPr algn="just"/>
            <a:r>
              <a:rPr lang="ru-RU" sz="1600" dirty="0">
                <a:latin typeface="Times New Roman" panose="02020603050405020304" pitchFamily="18" charset="0"/>
                <a:cs typeface="Times New Roman" panose="02020603050405020304" pitchFamily="18" charset="0"/>
              </a:rPr>
              <a:t>В этой номинации лучшей книгой стал "Портрет с Ватрушкой: Детям об импрессионизме«, авторы Елизавета Новикова, Мария Мороз и Елена Шарова,</a:t>
            </a:r>
            <a:r>
              <a:rPr lang="ru-RU" sz="1400" dirty="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издательство "</a:t>
            </a:r>
            <a:r>
              <a:rPr lang="ru-RU" sz="1600" dirty="0" err="1">
                <a:latin typeface="Times New Roman" panose="02020603050405020304" pitchFamily="18" charset="0"/>
                <a:cs typeface="Times New Roman" panose="02020603050405020304" pitchFamily="18" charset="0"/>
              </a:rPr>
              <a:t>Кучково</a:t>
            </a:r>
            <a:r>
              <a:rPr lang="ru-RU" sz="1600" dirty="0">
                <a:latin typeface="Times New Roman" panose="02020603050405020304" pitchFamily="18" charset="0"/>
                <a:cs typeface="Times New Roman" panose="02020603050405020304" pitchFamily="18" charset="0"/>
              </a:rPr>
              <a:t> поле </a:t>
            </a:r>
            <a:r>
              <a:rPr lang="ru-RU" sz="1600" dirty="0" err="1">
                <a:latin typeface="Times New Roman" panose="02020603050405020304" pitchFamily="18" charset="0"/>
                <a:cs typeface="Times New Roman" panose="02020603050405020304" pitchFamily="18" charset="0"/>
              </a:rPr>
              <a:t>Музеон</a:t>
            </a:r>
            <a:r>
              <a:rPr lang="ru-RU" sz="1600" dirty="0">
                <a:latin typeface="Times New Roman" panose="02020603050405020304" pitchFamily="18" charset="0"/>
                <a:cs typeface="Times New Roman" panose="02020603050405020304" pitchFamily="18" charset="0"/>
              </a:rPr>
              <a:t>". Победителя объявила генеральный директор Государственного музея изобразительных искусств имени А. С. Пушкина Ольга Галактионова.</a:t>
            </a:r>
          </a:p>
        </p:txBody>
      </p:sp>
      <p:sp>
        <p:nvSpPr>
          <p:cNvPr id="12" name="Прямоугольник 11"/>
          <p:cNvSpPr/>
          <p:nvPr/>
        </p:nvSpPr>
        <p:spPr>
          <a:xfrm>
            <a:off x="3501686" y="1511493"/>
            <a:ext cx="5642314" cy="307777"/>
          </a:xfrm>
          <a:prstGeom prst="rect">
            <a:avLst/>
          </a:prstGeom>
          <a:solidFill>
            <a:schemeClr val="bg1">
              <a:alpha val="51000"/>
            </a:schemeClr>
          </a:solidFill>
          <a:effectLst>
            <a:softEdge rad="63500"/>
          </a:effectLst>
        </p:spPr>
        <p:txBody>
          <a:bodyPr wrap="square">
            <a:spAutoFit/>
          </a:bodyPr>
          <a:lstStyle/>
          <a:p>
            <a:pPr algn="just"/>
            <a:endParaRPr lang="ru-RU" sz="1400" dirty="0">
              <a:latin typeface="Times New Roman" pitchFamily="18" charset="0"/>
              <a:cs typeface="Times New Roman" pitchFamily="18" charset="0"/>
            </a:endParaRPr>
          </a:p>
        </p:txBody>
      </p:sp>
      <p:sp>
        <p:nvSpPr>
          <p:cNvPr id="2" name="TextBox 1"/>
          <p:cNvSpPr txBox="1"/>
          <p:nvPr/>
        </p:nvSpPr>
        <p:spPr>
          <a:xfrm>
            <a:off x="431540" y="-5678"/>
            <a:ext cx="8280920" cy="461665"/>
          </a:xfrm>
          <a:prstGeom prst="rect">
            <a:avLst/>
          </a:prstGeom>
          <a:noFill/>
        </p:spPr>
        <p:txBody>
          <a:bodyPr wrap="square" rtlCol="0">
            <a:spAutoFit/>
          </a:bodyPr>
          <a:lstStyle/>
          <a:p>
            <a:pPr algn="ctr"/>
            <a:r>
              <a:rPr lang="ru-RU" sz="2400" dirty="0">
                <a:solidFill>
                  <a:schemeClr val="accent2">
                    <a:lumMod val="50000"/>
                  </a:schemeClr>
                </a:solidFill>
                <a:latin typeface="Constantia" pitchFamily="18" charset="0"/>
              </a:rPr>
              <a:t>Национальный конкурс «Книга года – 2025»</a:t>
            </a:r>
          </a:p>
        </p:txBody>
      </p:sp>
      <p:sp>
        <p:nvSpPr>
          <p:cNvPr id="4" name="Прямоугольник 3"/>
          <p:cNvSpPr/>
          <p:nvPr/>
        </p:nvSpPr>
        <p:spPr>
          <a:xfrm>
            <a:off x="3419872" y="2614619"/>
            <a:ext cx="3024336" cy="553998"/>
          </a:xfrm>
          <a:prstGeom prst="rect">
            <a:avLst/>
          </a:prstGeom>
        </p:spPr>
        <p:txBody>
          <a:bodyPr wrap="square">
            <a:spAutoFit/>
          </a:bodyPr>
          <a:lstStyle/>
          <a:p>
            <a:r>
              <a:rPr lang="ru-RU" sz="1600" b="1" dirty="0">
                <a:solidFill>
                  <a:schemeClr val="accent2">
                    <a:lumMod val="50000"/>
                  </a:schemeClr>
                </a:solidFill>
                <a:latin typeface="Times New Roman" pitchFamily="18" charset="0"/>
                <a:cs typeface="Times New Roman" pitchFamily="18" charset="0"/>
              </a:rPr>
              <a:t>Номинация «Детям XXI века»</a:t>
            </a:r>
          </a:p>
          <a:p>
            <a:endParaRPr lang="ru-RU" sz="1400" dirty="0">
              <a:latin typeface="Times New Roman" pitchFamily="18" charset="0"/>
              <a:cs typeface="Times New Roman" pitchFamily="18" charset="0"/>
            </a:endParaRPr>
          </a:p>
        </p:txBody>
      </p:sp>
      <p:sp>
        <p:nvSpPr>
          <p:cNvPr id="17" name="Прямоугольник 16">
            <a:extLst>
              <a:ext uri="{FF2B5EF4-FFF2-40B4-BE49-F238E27FC236}">
                <a16:creationId xmlns:a16="http://schemas.microsoft.com/office/drawing/2014/main" id="{58AE01CF-8F10-4C34-9788-B16536A849D6}"/>
              </a:ext>
            </a:extLst>
          </p:cNvPr>
          <p:cNvSpPr/>
          <p:nvPr/>
        </p:nvSpPr>
        <p:spPr>
          <a:xfrm>
            <a:off x="2699792" y="658504"/>
            <a:ext cx="4968551" cy="1508105"/>
          </a:xfrm>
          <a:prstGeom prst="rect">
            <a:avLst/>
          </a:prstGeom>
        </p:spPr>
        <p:txBody>
          <a:bodyPr wrap="square">
            <a:spAutoFit/>
          </a:bodyPr>
          <a:lstStyle/>
          <a:p>
            <a:r>
              <a:rPr lang="en-US" sz="1400" dirty="0">
                <a:latin typeface="Times New Roman" panose="02020603050405020304" pitchFamily="18" charset="0"/>
                <a:cs typeface="Times New Roman" panose="02020603050405020304" pitchFamily="18" charset="0"/>
                <a:hlinkClick r:id="rId2"/>
              </a:rPr>
              <a:t>https://godliteratury.ru/articles/2024/09/05/knigoj-goda-2024-priznana-seriia-knig-k-100-letiiu-rasula-gamzatova</a:t>
            </a:r>
            <a:endParaRPr lang="ru-RU" sz="1400"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В 2025 году на конкурс поступило более 1500 книг от 130 издательств России и Беларуси. В прошлом году заявлялись более 1,2 тыс. книг, уточнили организаторы.</a:t>
            </a:r>
          </a:p>
        </p:txBody>
      </p:sp>
      <p:pic>
        <p:nvPicPr>
          <p:cNvPr id="6" name="Рисунок 5">
            <a:extLst>
              <a:ext uri="{FF2B5EF4-FFF2-40B4-BE49-F238E27FC236}">
                <a16:creationId xmlns:a16="http://schemas.microsoft.com/office/drawing/2014/main" id="{72054A44-0FFC-4E0A-962C-4D6572F4B05A}"/>
              </a:ext>
            </a:extLst>
          </p:cNvPr>
          <p:cNvPicPr>
            <a:picLocks noChangeAspect="1"/>
          </p:cNvPicPr>
          <p:nvPr/>
        </p:nvPicPr>
        <p:blipFill>
          <a:blip r:embed="rId3"/>
          <a:stretch>
            <a:fillRect/>
          </a:stretch>
        </p:blipFill>
        <p:spPr>
          <a:xfrm>
            <a:off x="227754" y="574698"/>
            <a:ext cx="2432986" cy="153751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7" name="TextBox 6">
            <a:extLst>
              <a:ext uri="{FF2B5EF4-FFF2-40B4-BE49-F238E27FC236}">
                <a16:creationId xmlns:a16="http://schemas.microsoft.com/office/drawing/2014/main" id="{61326693-468E-43BE-9A42-3FBDF383F4E5}"/>
              </a:ext>
            </a:extLst>
          </p:cNvPr>
          <p:cNvSpPr txBox="1"/>
          <p:nvPr/>
        </p:nvSpPr>
        <p:spPr>
          <a:xfrm>
            <a:off x="2481623" y="2128822"/>
            <a:ext cx="4149344" cy="523220"/>
          </a:xfrm>
          <a:prstGeom prst="rect">
            <a:avLst/>
          </a:prstGeom>
          <a:noFill/>
        </p:spPr>
        <p:txBody>
          <a:bodyPr wrap="square" rtlCol="0">
            <a:spAutoFit/>
          </a:bodyPr>
          <a:lstStyle/>
          <a:p>
            <a:r>
              <a:rPr lang="ru-RU" sz="2800" dirty="0">
                <a:solidFill>
                  <a:schemeClr val="accent2">
                    <a:lumMod val="50000"/>
                  </a:schemeClr>
                </a:solidFill>
                <a:latin typeface="Times New Roman" panose="02020603050405020304" pitchFamily="18" charset="0"/>
                <a:cs typeface="Times New Roman" panose="02020603050405020304" pitchFamily="18" charset="0"/>
              </a:rPr>
              <a:t>Победители конкурса</a:t>
            </a:r>
          </a:p>
        </p:txBody>
      </p:sp>
      <p:pic>
        <p:nvPicPr>
          <p:cNvPr id="8" name="Рисунок 7">
            <a:extLst>
              <a:ext uri="{FF2B5EF4-FFF2-40B4-BE49-F238E27FC236}">
                <a16:creationId xmlns:a16="http://schemas.microsoft.com/office/drawing/2014/main" id="{70CC4C14-40FB-42C8-B287-92EDDDB125C7}"/>
              </a:ext>
            </a:extLst>
          </p:cNvPr>
          <p:cNvPicPr>
            <a:picLocks noChangeAspect="1"/>
          </p:cNvPicPr>
          <p:nvPr/>
        </p:nvPicPr>
        <p:blipFill>
          <a:blip r:embed="rId4"/>
          <a:stretch>
            <a:fillRect/>
          </a:stretch>
        </p:blipFill>
        <p:spPr>
          <a:xfrm>
            <a:off x="512257" y="2332781"/>
            <a:ext cx="1680818" cy="213463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0" name="Прямоугольник 9">
            <a:extLst>
              <a:ext uri="{FF2B5EF4-FFF2-40B4-BE49-F238E27FC236}">
                <a16:creationId xmlns:a16="http://schemas.microsoft.com/office/drawing/2014/main" id="{7B9DC642-E3A2-4FFC-B4CD-17DD2F889B4E}"/>
              </a:ext>
            </a:extLst>
          </p:cNvPr>
          <p:cNvSpPr/>
          <p:nvPr/>
        </p:nvSpPr>
        <p:spPr>
          <a:xfrm>
            <a:off x="2483597" y="4467420"/>
            <a:ext cx="5400940" cy="1815882"/>
          </a:xfrm>
          <a:prstGeom prst="rect">
            <a:avLst/>
          </a:prstGeom>
        </p:spPr>
        <p:txBody>
          <a:bodyPr wrap="square">
            <a:spAutoFit/>
          </a:bodyPr>
          <a:lstStyle/>
          <a:p>
            <a:r>
              <a:rPr lang="ru-RU" sz="1600" b="1" dirty="0">
                <a:solidFill>
                  <a:schemeClr val="accent2">
                    <a:lumMod val="50000"/>
                  </a:schemeClr>
                </a:solidFill>
                <a:latin typeface="Times New Roman" panose="02020603050405020304" pitchFamily="18" charset="0"/>
                <a:cs typeface="Times New Roman" panose="02020603050405020304" pitchFamily="18" charset="0"/>
              </a:rPr>
              <a:t>Номинация «Поколение </a:t>
            </a:r>
            <a:r>
              <a:rPr lang="ru-RU" sz="1600" b="1" dirty="0" err="1">
                <a:solidFill>
                  <a:schemeClr val="accent2">
                    <a:lumMod val="50000"/>
                  </a:schemeClr>
                </a:solidFill>
                <a:latin typeface="Times New Roman" panose="02020603050405020304" pitchFamily="18" charset="0"/>
                <a:cs typeface="Times New Roman" panose="02020603050405020304" pitchFamily="18" charset="0"/>
              </a:rPr>
              <a:t>Next</a:t>
            </a:r>
            <a:r>
              <a:rPr lang="ru-RU" sz="1600" b="1" dirty="0">
                <a:solidFill>
                  <a:schemeClr val="accent2">
                    <a:lumMod val="50000"/>
                  </a:schemeClr>
                </a:solidFill>
                <a:latin typeface="Times New Roman" panose="02020603050405020304" pitchFamily="18" charset="0"/>
                <a:cs typeface="Times New Roman" panose="02020603050405020304" pitchFamily="18" charset="0"/>
              </a:rPr>
              <a:t>: книги для подростков»</a:t>
            </a:r>
          </a:p>
          <a:p>
            <a:endParaRPr lang="ru-RU" sz="1600" b="1" dirty="0">
              <a:solidFill>
                <a:schemeClr val="accent2">
                  <a:lumMod val="50000"/>
                </a:schemeClr>
              </a:solidFill>
              <a:latin typeface="Times New Roman" panose="02020603050405020304" pitchFamily="18" charset="0"/>
              <a:cs typeface="Times New Roman" panose="02020603050405020304" pitchFamily="18" charset="0"/>
            </a:endParaRPr>
          </a:p>
          <a:p>
            <a:pPr algn="just"/>
            <a:r>
              <a:rPr lang="ru-RU" sz="1600" dirty="0">
                <a:solidFill>
                  <a:srgbClr val="555555"/>
                </a:solidFill>
                <a:latin typeface="Times New Roman" panose="02020603050405020304" pitchFamily="18" charset="0"/>
                <a:cs typeface="Times New Roman" panose="02020603050405020304" pitchFamily="18" charset="0"/>
              </a:rPr>
              <a:t>"Расплетая ДНК: увлекательный путеводитель по генетике". Элина Стоянова, Надежда Потапова, Аня Журко — издательство "Альпина Дети"</a:t>
            </a:r>
          </a:p>
          <a:p>
            <a:pPr algn="just"/>
            <a:r>
              <a:rPr lang="ru-RU" sz="1600" dirty="0">
                <a:solidFill>
                  <a:srgbClr val="555555"/>
                </a:solidFill>
                <a:latin typeface="Times New Roman" panose="02020603050405020304" pitchFamily="18" charset="0"/>
                <a:cs typeface="Times New Roman" panose="02020603050405020304" pitchFamily="18" charset="0"/>
              </a:rPr>
              <a:t>Авторов награждал режиссер и кинодраматург </a:t>
            </a:r>
            <a:r>
              <a:rPr lang="ru-RU" sz="1600" b="1" dirty="0">
                <a:solidFill>
                  <a:srgbClr val="555555"/>
                </a:solidFill>
                <a:latin typeface="Times New Roman" panose="02020603050405020304" pitchFamily="18" charset="0"/>
                <a:cs typeface="Times New Roman" panose="02020603050405020304" pitchFamily="18" charset="0"/>
              </a:rPr>
              <a:t>Владимир Грамматиков</a:t>
            </a:r>
            <a:r>
              <a:rPr lang="ru-RU" sz="1600" dirty="0">
                <a:solidFill>
                  <a:srgbClr val="555555"/>
                </a:solidFill>
                <a:latin typeface="Times New Roman" panose="02020603050405020304" pitchFamily="18" charset="0"/>
                <a:cs typeface="Times New Roman" panose="02020603050405020304" pitchFamily="18" charset="0"/>
              </a:rPr>
              <a:t>.</a:t>
            </a:r>
            <a:endParaRPr lang="ru-RU" sz="1600" b="0" i="0" dirty="0">
              <a:solidFill>
                <a:srgbClr val="555555"/>
              </a:solidFill>
              <a:effectLst/>
              <a:latin typeface="Times New Roman" panose="02020603050405020304" pitchFamily="18" charset="0"/>
              <a:cs typeface="Times New Roman" panose="02020603050405020304" pitchFamily="18" charset="0"/>
            </a:endParaRPr>
          </a:p>
        </p:txBody>
      </p:sp>
      <p:pic>
        <p:nvPicPr>
          <p:cNvPr id="14" name="Рисунок 13">
            <a:extLst>
              <a:ext uri="{FF2B5EF4-FFF2-40B4-BE49-F238E27FC236}">
                <a16:creationId xmlns:a16="http://schemas.microsoft.com/office/drawing/2014/main" id="{1812BD0B-7BC9-48F7-B5BC-C3C0EA6A47DA}"/>
              </a:ext>
            </a:extLst>
          </p:cNvPr>
          <p:cNvPicPr>
            <a:picLocks noChangeAspect="1"/>
          </p:cNvPicPr>
          <p:nvPr/>
        </p:nvPicPr>
        <p:blipFill>
          <a:blip r:embed="rId5"/>
          <a:stretch>
            <a:fillRect/>
          </a:stretch>
        </p:blipFill>
        <p:spPr>
          <a:xfrm>
            <a:off x="526818" y="4643358"/>
            <a:ext cx="1650485" cy="213463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36291980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813" y="109354"/>
            <a:ext cx="8280920" cy="461665"/>
          </a:xfrm>
          <a:prstGeom prst="rect">
            <a:avLst/>
          </a:prstGeom>
          <a:noFill/>
        </p:spPr>
        <p:txBody>
          <a:bodyPr wrap="square" rtlCol="0">
            <a:spAutoFit/>
          </a:bodyPr>
          <a:lstStyle/>
          <a:p>
            <a:pPr algn="ctr"/>
            <a:r>
              <a:rPr lang="ru-RU" sz="2400" dirty="0">
                <a:solidFill>
                  <a:schemeClr val="accent2">
                    <a:lumMod val="50000"/>
                  </a:schemeClr>
                </a:solidFill>
                <a:latin typeface="Constantia" pitchFamily="18" charset="0"/>
              </a:rPr>
              <a:t>Национальный конкурс «Книга года – 2025»</a:t>
            </a:r>
          </a:p>
        </p:txBody>
      </p:sp>
      <p:sp>
        <p:nvSpPr>
          <p:cNvPr id="4" name="Прямоугольник 3"/>
          <p:cNvSpPr/>
          <p:nvPr/>
        </p:nvSpPr>
        <p:spPr>
          <a:xfrm>
            <a:off x="4150322" y="1844824"/>
            <a:ext cx="1800200" cy="553998"/>
          </a:xfrm>
          <a:prstGeom prst="rect">
            <a:avLst/>
          </a:prstGeom>
        </p:spPr>
        <p:txBody>
          <a:bodyPr wrap="square">
            <a:spAutoFit/>
          </a:bodyPr>
          <a:lstStyle/>
          <a:p>
            <a:r>
              <a:rPr lang="ru-RU" sz="1600" b="1" dirty="0">
                <a:solidFill>
                  <a:schemeClr val="accent2">
                    <a:lumMod val="50000"/>
                  </a:schemeClr>
                </a:solidFill>
                <a:latin typeface="Times New Roman" pitchFamily="18" charset="0"/>
                <a:cs typeface="Times New Roman" pitchFamily="18" charset="0"/>
              </a:rPr>
              <a:t>        Гран-При </a:t>
            </a:r>
          </a:p>
          <a:p>
            <a:endParaRPr lang="ru-RU" sz="1400" dirty="0">
              <a:latin typeface="Times New Roman" pitchFamily="18" charset="0"/>
              <a:cs typeface="Times New Roman" pitchFamily="18" charset="0"/>
            </a:endParaRPr>
          </a:p>
        </p:txBody>
      </p:sp>
      <p:pic>
        <p:nvPicPr>
          <p:cNvPr id="6" name="Рисунок 5">
            <a:extLst>
              <a:ext uri="{FF2B5EF4-FFF2-40B4-BE49-F238E27FC236}">
                <a16:creationId xmlns:a16="http://schemas.microsoft.com/office/drawing/2014/main" id="{72054A44-0FFC-4E0A-962C-4D6572F4B05A}"/>
              </a:ext>
            </a:extLst>
          </p:cNvPr>
          <p:cNvPicPr>
            <a:picLocks noChangeAspect="1"/>
          </p:cNvPicPr>
          <p:nvPr/>
        </p:nvPicPr>
        <p:blipFill>
          <a:blip r:embed="rId2"/>
          <a:stretch>
            <a:fillRect/>
          </a:stretch>
        </p:blipFill>
        <p:spPr>
          <a:xfrm>
            <a:off x="241699" y="754044"/>
            <a:ext cx="2432986" cy="153751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7" name="TextBox 6">
            <a:extLst>
              <a:ext uri="{FF2B5EF4-FFF2-40B4-BE49-F238E27FC236}">
                <a16:creationId xmlns:a16="http://schemas.microsoft.com/office/drawing/2014/main" id="{61326693-468E-43BE-9A42-3FBDF383F4E5}"/>
              </a:ext>
            </a:extLst>
          </p:cNvPr>
          <p:cNvSpPr txBox="1"/>
          <p:nvPr/>
        </p:nvSpPr>
        <p:spPr>
          <a:xfrm>
            <a:off x="3275856" y="1171183"/>
            <a:ext cx="4149344" cy="523220"/>
          </a:xfrm>
          <a:prstGeom prst="rect">
            <a:avLst/>
          </a:prstGeom>
          <a:noFill/>
        </p:spPr>
        <p:txBody>
          <a:bodyPr wrap="square" rtlCol="0">
            <a:spAutoFit/>
          </a:bodyPr>
          <a:lstStyle/>
          <a:p>
            <a:r>
              <a:rPr lang="ru-RU" sz="2800" dirty="0">
                <a:solidFill>
                  <a:schemeClr val="accent2">
                    <a:lumMod val="50000"/>
                  </a:schemeClr>
                </a:solidFill>
                <a:latin typeface="Times New Roman" panose="02020603050405020304" pitchFamily="18" charset="0"/>
                <a:cs typeface="Times New Roman" panose="02020603050405020304" pitchFamily="18" charset="0"/>
              </a:rPr>
              <a:t>Победители конкурса</a:t>
            </a:r>
          </a:p>
        </p:txBody>
      </p:sp>
      <p:sp>
        <p:nvSpPr>
          <p:cNvPr id="3" name="Прямоугольник 2">
            <a:extLst>
              <a:ext uri="{FF2B5EF4-FFF2-40B4-BE49-F238E27FC236}">
                <a16:creationId xmlns:a16="http://schemas.microsoft.com/office/drawing/2014/main" id="{CFA906A9-726B-4884-A266-4C49249741DC}"/>
              </a:ext>
            </a:extLst>
          </p:cNvPr>
          <p:cNvSpPr/>
          <p:nvPr/>
        </p:nvSpPr>
        <p:spPr>
          <a:xfrm>
            <a:off x="3203848" y="2245639"/>
            <a:ext cx="4149344" cy="3970318"/>
          </a:xfrm>
          <a:prstGeom prst="rect">
            <a:avLst/>
          </a:prstGeom>
        </p:spPr>
        <p:txBody>
          <a:bodyPr wrap="square">
            <a:spAutoFit/>
          </a:bodyPr>
          <a:lstStyle/>
          <a:p>
            <a:pPr algn="just"/>
            <a:r>
              <a:rPr lang="ru-RU" sz="1400" dirty="0">
                <a:solidFill>
                  <a:srgbClr val="555555"/>
                </a:solidFill>
                <a:latin typeface="Times New Roman" panose="02020603050405020304" pitchFamily="18" charset="0"/>
                <a:cs typeface="Times New Roman" panose="02020603050405020304" pitchFamily="18" charset="0"/>
              </a:rPr>
              <a:t>Гран-при конкурса в номинации "Книга года" удостоилась </a:t>
            </a:r>
            <a:r>
              <a:rPr lang="ru-RU" sz="1400" b="1" dirty="0">
                <a:solidFill>
                  <a:srgbClr val="555555"/>
                </a:solidFill>
                <a:latin typeface="Times New Roman" panose="02020603050405020304" pitchFamily="18" charset="0"/>
                <a:cs typeface="Times New Roman" panose="02020603050405020304" pitchFamily="18" charset="0"/>
              </a:rPr>
              <a:t>"</a:t>
            </a:r>
            <a:r>
              <a:rPr lang="ru-RU" sz="1400" b="1" dirty="0">
                <a:solidFill>
                  <a:srgbClr val="466EB2"/>
                </a:solidFill>
                <a:latin typeface="Times New Roman" panose="02020603050405020304" pitchFamily="18" charset="0"/>
                <a:cs typeface="Times New Roman" panose="02020603050405020304" pitchFamily="18" charset="0"/>
                <a:hlinkClick r:id="rId3"/>
              </a:rPr>
              <a:t>Православная энциклопедия</a:t>
            </a:r>
            <a:r>
              <a:rPr lang="ru-RU" sz="1400" b="1" dirty="0">
                <a:solidFill>
                  <a:srgbClr val="555555"/>
                </a:solidFill>
                <a:latin typeface="Times New Roman" panose="02020603050405020304" pitchFamily="18" charset="0"/>
                <a:cs typeface="Times New Roman" panose="02020603050405020304" pitchFamily="18" charset="0"/>
              </a:rPr>
              <a:t>" под редакцией Патриарха Московского и всея Руси Кирилла (составитель Сергей Кравец)</a:t>
            </a:r>
            <a:r>
              <a:rPr lang="ru-RU" sz="1400" dirty="0">
                <a:solidFill>
                  <a:srgbClr val="555555"/>
                </a:solidFill>
                <a:latin typeface="Times New Roman" panose="02020603050405020304" pitchFamily="18" charset="0"/>
                <a:cs typeface="Times New Roman" panose="02020603050405020304" pitchFamily="18" charset="0"/>
              </a:rPr>
              <a:t>. Победителя в номинации назвал помощник президента РФ, председатель — первый секретарь Союза писателей России (СПР) </a:t>
            </a:r>
            <a:r>
              <a:rPr lang="ru-RU" sz="1400" b="1" dirty="0">
                <a:solidFill>
                  <a:srgbClr val="555555"/>
                </a:solidFill>
                <a:latin typeface="Times New Roman" panose="02020603050405020304" pitchFamily="18" charset="0"/>
                <a:cs typeface="Times New Roman" panose="02020603050405020304" pitchFamily="18" charset="0"/>
              </a:rPr>
              <a:t>Владимир Мединский</a:t>
            </a:r>
            <a:r>
              <a:rPr lang="ru-RU" sz="1400" dirty="0">
                <a:solidFill>
                  <a:srgbClr val="555555"/>
                </a:solidFill>
                <a:latin typeface="Times New Roman" panose="02020603050405020304" pitchFamily="18" charset="0"/>
                <a:cs typeface="Times New Roman" panose="02020603050405020304" pitchFamily="18" charset="0"/>
              </a:rPr>
              <a:t>. Масштаб завершенной работы ошеломляет: 75 томов! Составитель энциклопедии Сергей Кравец сказал: </a:t>
            </a:r>
            <a:r>
              <a:rPr lang="ru-RU" sz="1400" i="1" dirty="0">
                <a:solidFill>
                  <a:srgbClr val="555555"/>
                </a:solidFill>
                <a:latin typeface="Times New Roman" panose="02020603050405020304" pitchFamily="18" charset="0"/>
                <a:cs typeface="Times New Roman" panose="02020603050405020304" pitchFamily="18" charset="0"/>
              </a:rPr>
              <a:t>"Авторов у нас — три тысячи двести, редакторов — около ста человек. Мы начинали очень давно, тридцать лет назад родилась эта идея. И сначала никто не верил, что ее можно начать, а потом никто не верил, что ее можно закончить. Думаю, что очень многие рады тому, что мы наконец завершаем это издание. Спасибо всем, кто участвовал в нем, кто нас поддерживал. Для нас это целая жизнь"</a:t>
            </a:r>
            <a:r>
              <a:rPr lang="ru-RU" sz="1400" dirty="0">
                <a:solidFill>
                  <a:srgbClr val="555555"/>
                </a:solidFill>
                <a:latin typeface="Times New Roman" panose="02020603050405020304" pitchFamily="18" charset="0"/>
                <a:cs typeface="Times New Roman" panose="02020603050405020304" pitchFamily="18" charset="0"/>
              </a:rPr>
              <a:t>.</a:t>
            </a:r>
            <a:endParaRPr lang="ru-RU" sz="1400" dirty="0">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E9109EF4-25DE-4AF3-9FBA-519AA13EFD87}"/>
              </a:ext>
            </a:extLst>
          </p:cNvPr>
          <p:cNvPicPr>
            <a:picLocks noChangeAspect="1"/>
          </p:cNvPicPr>
          <p:nvPr/>
        </p:nvPicPr>
        <p:blipFill>
          <a:blip r:embed="rId4"/>
          <a:stretch>
            <a:fillRect/>
          </a:stretch>
        </p:blipFill>
        <p:spPr>
          <a:xfrm>
            <a:off x="191560" y="2996952"/>
            <a:ext cx="3012288" cy="216024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3510282619"/>
      </p:ext>
    </p:extLst>
  </p:cSld>
  <p:clrMapOvr>
    <a:masterClrMapping/>
  </p:clrMapOvr>
</p:sld>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Аспект">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10626</TotalTime>
  <Words>2833</Words>
  <Application>Microsoft Office PowerPoint</Application>
  <PresentationFormat>Экран (4:3)</PresentationFormat>
  <Paragraphs>367</Paragraphs>
  <Slides>34</Slides>
  <Notes>0</Notes>
  <HiddenSlides>0</HiddenSlides>
  <MMClips>0</MMClips>
  <ScaleCrop>false</ScaleCrop>
  <HeadingPairs>
    <vt:vector size="6" baseType="variant">
      <vt:variant>
        <vt:lpstr>Использованные шрифты</vt:lpstr>
      </vt:variant>
      <vt:variant>
        <vt:i4>11</vt:i4>
      </vt:variant>
      <vt:variant>
        <vt:lpstr>Тема</vt:lpstr>
      </vt:variant>
      <vt:variant>
        <vt:i4>1</vt:i4>
      </vt:variant>
      <vt:variant>
        <vt:lpstr>Заголовки слайдов</vt:lpstr>
      </vt:variant>
      <vt:variant>
        <vt:i4>34</vt:i4>
      </vt:variant>
    </vt:vector>
  </HeadingPairs>
  <TitlesOfParts>
    <vt:vector size="46" baseType="lpstr">
      <vt:lpstr>Arial</vt:lpstr>
      <vt:lpstr>Calibri</vt:lpstr>
      <vt:lpstr>Constantia</vt:lpstr>
      <vt:lpstr>IBM Plex Sans</vt:lpstr>
      <vt:lpstr>Inter</vt:lpstr>
      <vt:lpstr>Open Sans</vt:lpstr>
      <vt:lpstr>Poppins</vt:lpstr>
      <vt:lpstr>PT Sans</vt:lpstr>
      <vt:lpstr>Times New Roman</vt:lpstr>
      <vt:lpstr>Trebuchet MS</vt:lpstr>
      <vt:lpstr>Wingdings 3</vt:lpstr>
      <vt:lpstr>Аспект</vt:lpstr>
      <vt:lpstr>Презентация PowerPoint</vt:lpstr>
      <vt:lpstr>Презентация PowerPoint</vt:lpstr>
      <vt:lpstr>В России появится премия президента РФ за произведения и проекты для детей </vt:lpstr>
      <vt:lpstr>Премия Правительства РФ в области детской и подростковой литературы</vt:lpstr>
      <vt:lpstr>Лауреаты премии</vt:lpstr>
      <vt:lpstr>Презентация PowerPoint</vt:lpstr>
      <vt:lpstr>Презентация PowerPoint</vt:lpstr>
      <vt:lpstr>Презентация PowerPoint</vt:lpstr>
      <vt:lpstr>Презентация PowerPoint</vt:lpstr>
      <vt:lpstr>Литературная премия «Большая сказка»</vt:lpstr>
      <vt:lpstr>Победители премии</vt:lpstr>
      <vt:lpstr>Презентация PowerPoint</vt:lpstr>
      <vt:lpstr>Презентация PowerPoint</vt:lpstr>
      <vt:lpstr>Презентация PowerPoint</vt:lpstr>
      <vt:lpstr>Презентация PowerPoint</vt:lpstr>
      <vt:lpstr>Презентация PowerPoint</vt:lpstr>
      <vt:lpstr>Премия Правительства Москвы имени  Корнея Чуковского в области детской литературы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vt:lpstr>
      <vt:lpstr>Презентация PowerPoint</vt:lpstr>
      <vt:lpstr>Встречаемся в феврале 2026 г.</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763</cp:revision>
  <cp:lastPrinted>2024-02-25T10:26:04Z</cp:lastPrinted>
  <dcterms:created xsi:type="dcterms:W3CDTF">2016-01-18T02:35:00Z</dcterms:created>
  <dcterms:modified xsi:type="dcterms:W3CDTF">2026-01-26T05:08:21Z</dcterms:modified>
</cp:coreProperties>
</file>