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56" r:id="rId2"/>
    <p:sldId id="273" r:id="rId3"/>
    <p:sldId id="258" r:id="rId4"/>
    <p:sldId id="259" r:id="rId5"/>
    <p:sldId id="274" r:id="rId6"/>
    <p:sldId id="277" r:id="rId7"/>
    <p:sldId id="275" r:id="rId8"/>
    <p:sldId id="276" r:id="rId9"/>
    <p:sldId id="261" r:id="rId10"/>
    <p:sldId id="262" r:id="rId11"/>
    <p:sldId id="263" r:id="rId12"/>
    <p:sldId id="264" r:id="rId13"/>
    <p:sldId id="266" r:id="rId14"/>
    <p:sldId id="270" r:id="rId15"/>
    <p:sldId id="271" r:id="rId16"/>
    <p:sldId id="265" r:id="rId17"/>
    <p:sldId id="272" r:id="rId18"/>
    <p:sldId id="269" r:id="rId1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52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D5C4F-5F3A-4690-BE2C-526BCEC35735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D6550-0E4C-408F-B6D2-7D5544CB6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897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kkdb.ru/marafon/index.php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3429000"/>
            <a:ext cx="8784976" cy="14700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omic Sans MS" pitchFamily="66" charset="0"/>
              </a:rPr>
              <a:t>Как сделать летнюю акцию библиотечным событием</a:t>
            </a:r>
            <a:endParaRPr lang="ru-RU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5079115"/>
            <a:ext cx="7488832" cy="1752600"/>
          </a:xfrm>
        </p:spPr>
        <p:txBody>
          <a:bodyPr>
            <a:norm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</a:rPr>
              <a:t>Дейнеко Ирина Васильевна, </a:t>
            </a:r>
          </a:p>
          <a:p>
            <a:pPr algn="r"/>
            <a:r>
              <a:rPr lang="ru-RU" sz="1600" dirty="0" smtClean="0">
                <a:solidFill>
                  <a:schemeClr val="tx2"/>
                </a:solidFill>
              </a:rPr>
              <a:t>главный библиограф ККДБ</a:t>
            </a:r>
          </a:p>
          <a:p>
            <a:pPr algn="r"/>
            <a:endParaRPr lang="ru-RU" sz="1600" dirty="0">
              <a:solidFill>
                <a:schemeClr val="tx2"/>
              </a:solidFill>
            </a:endParaRPr>
          </a:p>
          <a:p>
            <a:pPr algn="r"/>
            <a:endParaRPr lang="ru-RU" sz="1600" dirty="0" smtClean="0">
              <a:solidFill>
                <a:schemeClr val="tx2"/>
              </a:solidFill>
            </a:endParaRPr>
          </a:p>
          <a:p>
            <a:r>
              <a:rPr lang="ru-RU" sz="1600" dirty="0" smtClean="0">
                <a:solidFill>
                  <a:schemeClr val="tx2"/>
                </a:solidFill>
              </a:rPr>
              <a:t>г. Красноярск, 2023, 17 мая</a:t>
            </a: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57"/>
            <a:ext cx="3600400" cy="34225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558"/>
            <a:ext cx="1194576" cy="145022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805" y="35434"/>
            <a:ext cx="2174997" cy="209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23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Этап 2. Основной</a:t>
            </a:r>
          </a:p>
          <a:p>
            <a:endParaRPr lang="ru-RU" sz="16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Организация консультационной  (индивидуальной, групповой) помощи по оформлению отзывов на книги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Индивидуальное сопровождение процесса чтения по выбранным маршрутам.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Организация мастерской по созданию читательских дневников.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Проведение групповых чтений  командного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забега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библиотеки (по плану).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Оформление и ведение командного дневника чтения.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Проведение фотосессий «Селфи с книгой».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Выставление лучших отзывов на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открытых площадках библиотеки, в сети.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Публикация промежуточных итогов участия в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акции.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Оформление Календаря или Табло  чтения в акции «Болеем за наших».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4" y="0"/>
            <a:ext cx="91440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4" y="6532274"/>
            <a:ext cx="91440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67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3. Заключительный</a:t>
            </a:r>
          </a:p>
          <a:p>
            <a:pPr marL="0" indent="0">
              <a:buNone/>
            </a:pPr>
            <a:endParaRPr lang="ru-RU" sz="24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Подведение общего итога участия читателей в акции 2023 года.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Заключительная встреча. Награждение участников и победителей, если будут)  акции.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Оформление выставки лучших отзывов и читательских дневников участников акции.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Публикация общего итога на открытых площадках библиотеки.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Создание продуктов чтения и участия в акции (календари летнего чтения, индивидуальные читательские маршруты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командный  дневник чтения, библиографический плакат и т.д.). Они могут быть печатными, электронными, настольными, настенными, напольными и т.д..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u="sng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7" y="0"/>
            <a:ext cx="91440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6850"/>
            <a:ext cx="91440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6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96752"/>
            <a:ext cx="8229600" cy="778233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Выставка. Можно так…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16832"/>
            <a:ext cx="5122912" cy="453650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«Самые летние книжки».</a:t>
            </a:r>
          </a:p>
          <a:p>
            <a:pPr algn="just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Формат: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интерактивная выставка-список.</a:t>
            </a:r>
          </a:p>
          <a:p>
            <a:pPr algn="just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Читательский адрес: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дети 7-10 лет.</a:t>
            </a:r>
          </a:p>
          <a:p>
            <a:pPr algn="just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Задача: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оказание библиографической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помощи читателям и участникам акции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в выборе книг для  летнего чтения.</a:t>
            </a:r>
          </a:p>
          <a:p>
            <a:pPr algn="just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Составные элементы:</a:t>
            </a:r>
          </a:p>
          <a:p>
            <a:pPr marL="0" indent="0" algn="just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-       определение термина «Что такое список?» (в рамке);</a:t>
            </a:r>
          </a:p>
          <a:p>
            <a:pPr algn="just">
              <a:buFontTx/>
              <a:buChar char="-"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художественная литература по теме;</a:t>
            </a:r>
          </a:p>
          <a:p>
            <a:pPr algn="just">
              <a:buFontTx/>
              <a:buChar char="-"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библиографические записи на книги с нумерацией (на б\ф карточках);</a:t>
            </a:r>
          </a:p>
          <a:p>
            <a:pPr algn="just">
              <a:buFontTx/>
              <a:buChar char="-"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дневники чтения (образцы);</a:t>
            </a:r>
          </a:p>
          <a:p>
            <a:pPr algn="just">
              <a:buFontTx/>
              <a:buChar char="-"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рубрики-хэштеги (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лесныеистории;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#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летовдеревне;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#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дачноелето;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промальчишек;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#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мыжедевочки;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 #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сказочныегерои;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#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пишемвдевнике);</a:t>
            </a:r>
          </a:p>
          <a:p>
            <a:pPr algn="just">
              <a:buFontTx/>
              <a:buChar char="-"/>
            </a:pP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QR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– код на сайт Летнего книжного марафона;</a:t>
            </a:r>
          </a:p>
          <a:p>
            <a:pPr algn="just">
              <a:buFontTx/>
              <a:buChar char="-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изитки с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QR –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кодом;</a:t>
            </a:r>
          </a:p>
          <a:p>
            <a:pPr algn="just">
              <a:buFontTx/>
              <a:buChar char="-"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карман «Портреты участников акции»;</a:t>
            </a:r>
          </a:p>
          <a:p>
            <a:pPr algn="just">
              <a:buFontTx/>
              <a:buChar char="-"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памятка «Как написать отзыв»;</a:t>
            </a:r>
          </a:p>
          <a:p>
            <a:pPr algn="just">
              <a:buFontTx/>
              <a:buChar char="-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иблиографические закладки  для раздатки;</a:t>
            </a:r>
          </a:p>
          <a:p>
            <a:pPr algn="just">
              <a:buFontTx/>
              <a:buChar char="-"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библиографические кубики;</a:t>
            </a:r>
          </a:p>
          <a:p>
            <a:pPr algn="just">
              <a:buFontTx/>
              <a:buChar char="-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екретная банка «Мечты о лете»;</a:t>
            </a:r>
          </a:p>
          <a:p>
            <a:pPr algn="just">
              <a:buFontTx/>
              <a:buChar char="-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редметный ряд, создающий летнее настроение;</a:t>
            </a:r>
          </a:p>
          <a:p>
            <a:pPr algn="just">
              <a:buFontTx/>
              <a:buChar char="-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удиогид по выставке.</a:t>
            </a:r>
          </a:p>
          <a:p>
            <a:pPr>
              <a:buFontTx/>
              <a:buChar char="-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1"/>
            <a:ext cx="91440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6850"/>
            <a:ext cx="91440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khln\Desktop\IMG_20230516_1647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38322"/>
            <a:ext cx="3168352" cy="422447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71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6850"/>
            <a:ext cx="91440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t="16828" r="51470" b="10095"/>
          <a:stretch/>
        </p:blipFill>
        <p:spPr bwMode="auto">
          <a:xfrm>
            <a:off x="4427984" y="1916832"/>
            <a:ext cx="3553833" cy="455892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56728" y="1516158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Портрет участника акции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777" y="1516158"/>
            <a:ext cx="3220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Библиографические кубики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khln\Desktop\IMG_20230516_1648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9"/>
          <a:stretch/>
        </p:blipFill>
        <p:spPr bwMode="auto">
          <a:xfrm>
            <a:off x="412665" y="2636912"/>
            <a:ext cx="3448664" cy="28083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16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50006"/>
            <a:ext cx="8229600" cy="508918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Дневники чтения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3"/>
            <a:ext cx="91440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6850"/>
            <a:ext cx="91440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1800200" cy="236424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91592"/>
            <a:ext cx="2160240" cy="279129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370387"/>
            <a:ext cx="2091186" cy="29983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8" t="11153" r="10433" b="5037"/>
          <a:stretch/>
        </p:blipFill>
        <p:spPr bwMode="auto">
          <a:xfrm>
            <a:off x="2195736" y="3609496"/>
            <a:ext cx="1944216" cy="279821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74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0" r="2750" b="11572"/>
          <a:stretch/>
        </p:blipFill>
        <p:spPr bwMode="auto">
          <a:xfrm>
            <a:off x="107505" y="1652171"/>
            <a:ext cx="5668484" cy="42065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6850"/>
            <a:ext cx="91440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7" t="3290" r="15590" b="5748"/>
          <a:stretch/>
        </p:blipFill>
        <p:spPr bwMode="auto">
          <a:xfrm>
            <a:off x="5652120" y="1484784"/>
            <a:ext cx="3312368" cy="489654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96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Элементы интерактива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88840"/>
            <a:ext cx="8784976" cy="4558010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Напиши свой читательский портрет, используй для этого наш шаблон.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Считай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QR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– код Летнего книжного марафона, зарегистрируйся на участие в акции.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Составь маршрут своего чтения, воспользуйся книгами с выставки, библиографическими списками и кубиками.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Какие списки можно создать на основе нашей выставки? Составь один из них.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Подсказка для библиотекарей: списки авторов, названий, хэштегов, художников-иллюстраторов, переводчиков, годов изданий, издательств, серий, количества страниц, цветов обложек, библиографических закладок, портретов читателей, мечт и т.д..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Подумай, что можно делать со списками?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Подсказка для библиотекарей: можно придумывать, сортировать, хранить, читать, рисовать, публиковать, дарить, анализировать, читать, рекомендовать, издавать и т.д.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ru-RU" sz="26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Запиши на листочке  свою главную мечту этого  лета, положи листочек в секретную банку.</a:t>
            </a:r>
          </a:p>
          <a:p>
            <a:pPr algn="just">
              <a:lnSpc>
                <a:spcPct val="120000"/>
              </a:lnSpc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6850"/>
            <a:ext cx="91440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55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35116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Библиотекарю на заметку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46"/>
            <a:ext cx="91440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6850"/>
            <a:ext cx="91440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khln\Desktop\IMG_20230515_1515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"/>
          <a:stretch/>
        </p:blipFill>
        <p:spPr bwMode="auto">
          <a:xfrm>
            <a:off x="323528" y="1988840"/>
            <a:ext cx="3528392" cy="43924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39952" y="1988839"/>
            <a:ext cx="44644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Галицких Елена Олеговна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«Список» – технология организации читательской деятельности путём обобщения и систематизации знаний//Школьная библиотека: сегодня и завтра.- 2022.-№ 10.- С.7-17.- Текст: непосредственный.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01584"/>
            <a:ext cx="2232248" cy="3212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39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068960"/>
            <a:ext cx="8784976" cy="14700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omic Sans MS" pitchFamily="66" charset="0"/>
              </a:rPr>
              <a:t>Как сделать летнюю акцию библиотечным событием</a:t>
            </a:r>
            <a:endParaRPr lang="ru-RU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5079115"/>
            <a:ext cx="7488832" cy="1752600"/>
          </a:xfrm>
        </p:spPr>
        <p:txBody>
          <a:bodyPr>
            <a:norm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</a:rPr>
              <a:t>Дейнеко Ирина Васильевна, </a:t>
            </a:r>
          </a:p>
          <a:p>
            <a:pPr algn="r"/>
            <a:r>
              <a:rPr lang="ru-RU" sz="1600" dirty="0" smtClean="0">
                <a:solidFill>
                  <a:schemeClr val="tx2"/>
                </a:solidFill>
              </a:rPr>
              <a:t>главный библиограф ККДБ</a:t>
            </a:r>
          </a:p>
          <a:p>
            <a:pPr algn="r"/>
            <a:endParaRPr lang="ru-RU" sz="1600" dirty="0">
              <a:solidFill>
                <a:schemeClr val="tx2"/>
              </a:solidFill>
            </a:endParaRPr>
          </a:p>
          <a:p>
            <a:pPr algn="r"/>
            <a:endParaRPr lang="ru-RU" sz="1600" dirty="0" smtClean="0">
              <a:solidFill>
                <a:schemeClr val="tx2"/>
              </a:solidFill>
            </a:endParaRPr>
          </a:p>
          <a:p>
            <a:r>
              <a:rPr lang="ru-RU" sz="1600" dirty="0" smtClean="0">
                <a:solidFill>
                  <a:schemeClr val="tx2"/>
                </a:solidFill>
              </a:rPr>
              <a:t>г. Красноярск, 2023, 17 мая</a:t>
            </a: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57"/>
            <a:ext cx="3600400" cy="313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558"/>
            <a:ext cx="9699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16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8907" r="2716" b="9350"/>
          <a:stretch/>
        </p:blipFill>
        <p:spPr bwMode="auto">
          <a:xfrm>
            <a:off x="179513" y="548680"/>
            <a:ext cx="8784976" cy="620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20368" y="46365"/>
            <a:ext cx="35125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kkdb.ru/marafon/index.php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625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4348" y="1419386"/>
            <a:ext cx="81061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Краевая сетевая акция Летний Книжный Марафон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(особенности 2023 года)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124523"/>
            <a:ext cx="87129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Летний книжный марафон проводится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01 июня 2023 по 31 августа 2023 (включительно).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 участию в акции приглашаются дети и подростки до 15 лет включительно, семьи с детьми, группы (команды) читателей библиотек, профессионалы – библиотекари и учителя.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Для участия в марафоне нужно выбрать только одну дистанцию. Каждый месяц марафона – новая дистанция. Когда участник прочитывает указанное в условиях марафона количество книг, дистанция для него автоматически закрывается. Итоги чтения будут подводиться в конце каждого месяца. Чтобы принять участие в следующем месяце марафона - необходимо вновь зарегистрироваться, выбрать дистанцию, читать и публиковать отзывы!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Дистанции марафонского забега: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дистанция 7 – 10 лет – 8 книг;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дистанция 10 – 15 лет – 4 книги;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семейный забег (дистанция для семейных команд) – 10 книг;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профессионалы (библиотекари, учителя) –5 книг;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группы (команды) библиотек – 4 книги.</a:t>
            </a:r>
          </a:p>
          <a:p>
            <a:endParaRPr lang="ru-RU" dirty="0"/>
          </a:p>
        </p:txBody>
      </p:sp>
      <p:pic>
        <p:nvPicPr>
          <p:cNvPr id="1026" name="Picture 2" descr="Z:\Для ПИАР\Остальные материалы\Летний книжный марафон\Новость марафон\Логотип Летний книжный марафо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428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636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5072098"/>
          </a:xfrm>
        </p:spPr>
        <p:txBody>
          <a:bodyPr>
            <a:normAutofit fontScale="47500" lnSpcReduction="20000"/>
          </a:bodyPr>
          <a:lstStyle/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endParaRPr lang="ru-RU" sz="45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429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b="1" u="sng" dirty="0" smtClean="0">
                <a:latin typeface="Times New Roman" pitchFamily="18" charset="0"/>
                <a:cs typeface="Times New Roman" pitchFamily="18" charset="0"/>
              </a:rPr>
              <a:t>Июнь.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«Читаем самые летние книжки»: художественные книги про лето, отдых, природу, новые знакомства и встречи и т.д..</a:t>
            </a:r>
          </a:p>
          <a:p>
            <a:pPr marL="0" indent="3429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b="1" u="sng" dirty="0" smtClean="0">
                <a:latin typeface="Times New Roman" pitchFamily="18" charset="0"/>
                <a:cs typeface="Times New Roman" pitchFamily="18" charset="0"/>
              </a:rPr>
              <a:t>Июль.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«Читаем книги-путешествия»: художественные книги о путешествиях в любые города, страны, континенты; в прошлое и будущее; под землёй, водой и в небе и т.д..</a:t>
            </a:r>
            <a:r>
              <a:rPr lang="ru-RU" sz="4500" u="sng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3429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b="1" u="sng" dirty="0" smtClean="0">
                <a:latin typeface="Times New Roman" pitchFamily="18" charset="0"/>
                <a:cs typeface="Times New Roman" pitchFamily="18" charset="0"/>
              </a:rPr>
              <a:t>Август.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«Читаем научно-познавательные книги»: книги про всё на свете, книги в помощь изучения школьных предметов.                                                                                                                </a:t>
            </a:r>
          </a:p>
          <a:p>
            <a:pPr algn="just">
              <a:buFontTx/>
              <a:buChar char="-"/>
            </a:pP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429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На платформе марафона в разделе «Список» будут опубликованы примерные списки для чтения на каждый месяц. Книги по темам можно выбирать и самостоятельно. </a:t>
            </a:r>
          </a:p>
          <a:p>
            <a:endParaRPr lang="ru-RU" dirty="0"/>
          </a:p>
        </p:txBody>
      </p:sp>
      <p:pic>
        <p:nvPicPr>
          <p:cNvPr id="4" name="Picture 2" descr="Z:\Для ПИАР\Остальные материалы\Летний книжный марафон\Новость марафон\Логотип Летний книжный марафо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8858312" cy="15001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6546715"/>
            <a:ext cx="9144000" cy="31128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32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20510"/>
            <a:ext cx="7715200" cy="5026339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Отзывы должны быть только на книги, прочитанные с момента старта марафона (01 июня 2023 года).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Важно: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Писать отзывы на прочитанные книги обязательно, за каждый отзыв присуждаются баллы. Информация о книгах без отзывов не оценивается и не публикуется. Отзывы участников будут находиться в открытом доступе на сайте Летнего книжного марафона, и прочитать их сможет любой желающий.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В 2023 году вводится дополнительное условие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Участники марафона, которые будут публиковать фотографии страниц своих читательских дневников, календарей, арт-буков, творческих блокнотов, читательских маршрутов на прочитанные книги, иллюстрации к  прочитанным книгам, фото с книгой получат дополнительные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баллы.</a:t>
            </a:r>
          </a:p>
          <a:p>
            <a:pPr marL="0" indent="0" algn="just">
              <a:buNone/>
            </a:pPr>
            <a:endParaRPr lang="ru-RU" sz="1800" dirty="0">
              <a:latin typeface="Times New Roman" pitchFamily="18" charset="0"/>
              <a:ea typeface="SimSun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latin typeface="Times New Roman"/>
                <a:ea typeface="SimSun"/>
              </a:rPr>
              <a:t>Обратите </a:t>
            </a:r>
            <a:r>
              <a:rPr lang="ru-RU" sz="1800" dirty="0">
                <a:latin typeface="Times New Roman"/>
                <a:ea typeface="SimSun"/>
              </a:rPr>
              <a:t>внимание, что модераторы марафона оставляют за собой право удалять отзывы на книги, не входящие в круг детского и подросткового чтения (возрастная маркировка 16+) и отзывы  участников, уличённых в плагиате. </a:t>
            </a:r>
            <a:endParaRPr lang="ru-RU" sz="1200" dirty="0">
              <a:ea typeface="SimSun"/>
            </a:endParaRP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324"/>
            <a:ext cx="88646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6850"/>
            <a:ext cx="91440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03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132856"/>
            <a:ext cx="8786366" cy="429654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Демонстрируем детям, подросткам и их родителям свою читательскую активность, становимся участниками забега «профессионалы»!</a:t>
            </a:r>
          </a:p>
          <a:p>
            <a:pPr algn="just">
              <a:buFont typeface="Wingdings" pitchFamily="2" charset="2"/>
              <a:buChar char="ü"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Читаем подростковую литературу.</a:t>
            </a:r>
          </a:p>
          <a:p>
            <a:pPr algn="just"/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546715"/>
            <a:ext cx="9144000" cy="31128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97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10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Оценивание</a:t>
            </a: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"/>
            <a:ext cx="8870950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1042"/>
            <a:ext cx="91440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64011"/>
            <a:ext cx="6131713" cy="489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52401"/>
            <a:ext cx="8870950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1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0"/>
            <a:ext cx="887095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9220"/>
            <a:ext cx="91440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99" y="1486797"/>
            <a:ext cx="7512201" cy="47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626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531" y="1772816"/>
            <a:ext cx="8712968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Этап 1. Подготовительный</a:t>
            </a:r>
          </a:p>
          <a:p>
            <a:pPr marL="0" indent="0">
              <a:buNone/>
            </a:pPr>
            <a:endParaRPr lang="ru-RU" sz="24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Размещение информация о Летнем книжном марафоне на сайте и в социальных сетях библиотеки.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Презентация конкурса детям, родителям,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педагогам (визитки, открытки, закладки, листовки,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QR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-коды).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Оказание технической  помощи в регистрации на платформе марафона (сайт ККДБ). Пояснение условий участия в конкурсе.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Создание  и презентация книжной  выставки.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Формирование библиографических списков и индивидуальных маршрутов чтения.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Создание индивидуальных читательских полок «Книги для Ивановой Ольги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», книжных сетов, мешочков, коробок…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Формирование  группы читателей для командного забега библиотеки. Организация зоны для группового чтения. Продумывание плана работы группы.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Организация мастер-класса «Пишем отзыв на книгу».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5" y="0"/>
            <a:ext cx="91440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6850"/>
            <a:ext cx="91440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81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1117</Words>
  <Application>Microsoft Office PowerPoint</Application>
  <PresentationFormat>Экран (4:3)</PresentationFormat>
  <Paragraphs>121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Как сделать летнюю акцию библиотечным событием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Выставка. Можно так…</vt:lpstr>
      <vt:lpstr>Презентация PowerPoint</vt:lpstr>
      <vt:lpstr>Дневники чтения</vt:lpstr>
      <vt:lpstr>Презентация PowerPoint</vt:lpstr>
      <vt:lpstr>Элементы интерактива</vt:lpstr>
      <vt:lpstr>Библиотекарю на заметку</vt:lpstr>
      <vt:lpstr>Как сделать летнюю акцию библиотечным событием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сделать летнюю акцию библиотечным событием</dc:title>
  <dc:creator>Хомицкая Любовь Николаевна</dc:creator>
  <cp:lastModifiedBy>Хомицкая Любовь Николаевна</cp:lastModifiedBy>
  <cp:revision>40</cp:revision>
  <cp:lastPrinted>2023-05-16T10:39:13Z</cp:lastPrinted>
  <dcterms:created xsi:type="dcterms:W3CDTF">2023-05-14T09:43:19Z</dcterms:created>
  <dcterms:modified xsi:type="dcterms:W3CDTF">2023-05-18T03:35:01Z</dcterms:modified>
</cp:coreProperties>
</file>