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3" r:id="rId2"/>
    <p:sldId id="264" r:id="rId3"/>
    <p:sldId id="256" r:id="rId4"/>
    <p:sldId id="269" r:id="rId5"/>
    <p:sldId id="257" r:id="rId6"/>
    <p:sldId id="265" r:id="rId7"/>
    <p:sldId id="258" r:id="rId8"/>
    <p:sldId id="266" r:id="rId9"/>
    <p:sldId id="259" r:id="rId10"/>
    <p:sldId id="260" r:id="rId11"/>
    <p:sldId id="261" r:id="rId12"/>
    <p:sldId id="262" r:id="rId13"/>
    <p:sldId id="267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A8C6-E282-4680-8D82-75CE8EA853F4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45FF-0C79-4471-9AD1-EBF42C1A3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FDBDA-0229-4B29-B9C6-993B63BCF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2C5C95-0141-4A58-8A11-55BCC6511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0611D0-06D3-4588-B449-A70EAC5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7E0098-AEB9-4473-BA31-187797CD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7A5268-B083-4D05-89CB-EE0FF45E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85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E21C9-5B65-4DC8-8997-2D69B9C1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F883D96-B7F0-48D4-9C9D-3ABBC79F1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8A2D9D-4BA8-46F7-A1F5-04D6B58D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76D2C0-7F93-4F4B-816A-AC6F9CEC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14CA0C-2931-42F8-82EF-FA5869A6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1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73831CF-4D09-4280-A9A8-079C8679E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4B03AA-DB71-414F-A10E-E47281EE2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68B910-1AC8-4E96-9FAC-9236871D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53927-B693-40EA-AFC9-D9DD891A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9D637E-F162-4CB3-8CCE-D4D0BB14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8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C405C-74AE-45E5-9EC1-0264B7E8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D51968-A325-4AF2-870B-74455A48A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B3FEC3-7533-4952-9918-21E74729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6FD37E-1705-49CF-BD04-01E72317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78DC7E-98E6-458B-B891-344FEAD3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8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6C459-8E39-40DF-8767-F75CE386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97EC56-79BF-4E06-944F-F78711B76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C1673D-000A-4B34-A1A3-D624448A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D91A5F-50E3-4FE2-A82C-08C1CF85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C2A6B0-F9E7-46AA-8688-A72EA60A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01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9F6A3-0844-4E84-8A56-3300A8A8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EF3F54-D0C2-4F7F-8751-C77565EC4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FB16C6-5194-42D6-8199-BAE800562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C5067A-8E97-4C84-A03E-4D236F9C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1F027B-42CB-40F9-ABF8-D5036059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DAA34D-9ED7-4BC9-A5B8-8B53CFFF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60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E0C50-8F8C-4BEB-91A2-191A6F62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DD07FB-A1E6-4AB6-8F74-BD2335F2D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0EB039-C67D-4851-9299-B8A8E9C4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E6B13E-E600-4FBB-9DCB-77BC9D658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BBAD84A-260B-45A0-889A-D59461126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81DCF4-3274-46DB-8CC5-EB2DBA41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9FF4085-A518-4BB3-9C73-1CEF5835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CDC7A12-7885-4082-9DA9-F5B6DA7B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60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2F586-3897-4D47-9E75-B24EF3EA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910762B-5247-430C-84B1-ACB3A423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AAF1EA1-6B77-4133-A237-90863972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73ACCB-AFBE-4436-BD22-E7573718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09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797523C-467D-4F29-B452-684BB638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700B4FA-76F3-4C42-A371-3CCEECE7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48BB76-9E32-4144-9FD7-AD7DAA06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88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679E0-BD00-481F-9B74-FE256DBC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7CCE56-62A5-4348-AA3D-701C31724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963229-B908-4228-9797-B5104BBFD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0B4EF9-ADF5-42B4-9ED3-8838379B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635971-1E9C-4412-9DFD-AB883134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2CEA57-9096-47C3-9994-8B2D7B09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09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AB7A1D-250A-4A28-B007-31A1E0BD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4871CC-9BEF-47E1-9F9D-F27C75818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DF23C1-29B3-430E-998B-DE8615B15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8CA5D8-206A-45B4-A0F1-7B718F7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97A2E3-035B-4FB9-82DE-22D3E106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DB1098-F874-4D85-BEE5-25404011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2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74D93-BC1C-49BB-BF3F-725CA8B5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2B6946-0E83-4969-9DAA-7E7AF3EAE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E35D8B-93E8-4B81-9794-8BBC4DCCB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FFBC6-20E4-47F0-91F3-042732E4E72A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0781AE-FA06-4CC7-8A7E-E073F815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858AC5-BAEC-4984-B5F2-4AC9501C0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2A78-E337-45AD-98E8-B5E9B8FF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9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1328" y="566840"/>
            <a:ext cx="10515600" cy="58695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b="1" dirty="0" smtClean="0"/>
              <a:t>Подростки в сети: </a:t>
            </a:r>
          </a:p>
          <a:p>
            <a:pPr algn="ctr">
              <a:buNone/>
            </a:pPr>
            <a:r>
              <a:rPr lang="ru-RU" sz="2600" b="1" dirty="0" smtClean="0"/>
              <a:t>книги-предупреждения </a:t>
            </a:r>
          </a:p>
          <a:p>
            <a:pPr algn="ctr">
              <a:buNone/>
            </a:pPr>
            <a:r>
              <a:rPr lang="ru-RU" sz="2600" b="1" dirty="0" smtClean="0"/>
              <a:t>для цифрового поколения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Красноярская краевая детская библиотека, 2026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634" y="365124"/>
            <a:ext cx="6461166" cy="462251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Какую проблему помогает увидеть?</a:t>
            </a:r>
            <a:br>
              <a:rPr lang="ru-RU" sz="28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>Цифровые отношения, цифровой мир  как источник опасности.</a:t>
            </a:r>
            <a:r>
              <a:rPr lang="ru-RU" sz="1800" dirty="0" smtClean="0"/>
              <a:t>  </a:t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Антиутопия ближайшего будущего</a:t>
            </a:r>
            <a:r>
              <a:rPr lang="ru-RU" sz="1800" dirty="0" smtClean="0"/>
              <a:t>, где цифровые технологии становятся инструментом тотального угнетения и </a:t>
            </a:r>
            <a:r>
              <a:rPr lang="ru-RU" sz="1800" dirty="0" smtClean="0"/>
              <a:t>манипуляции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 несут нам технологии и, в частности, искусственный интеллект? </a:t>
            </a:r>
            <a:r>
              <a:rPr lang="ru-RU" sz="1800" dirty="0" smtClean="0"/>
              <a:t>Какова твоя ответственность как создателя?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Подростки здесь — не просто пользователи, а </a:t>
            </a:r>
            <a:r>
              <a:rPr lang="ru-RU" sz="1800" b="1" dirty="0" smtClean="0"/>
              <a:t>главная уязвимая цель системы</a:t>
            </a:r>
            <a:r>
              <a:rPr lang="ru-RU" sz="1800" dirty="0" smtClean="0"/>
              <a:t> и одновременно — символ надежды на цифровое сопротивление.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932" y="5328846"/>
            <a:ext cx="4624449" cy="2354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b="1" dirty="0" err="1" smtClean="0"/>
              <a:t>Донценко</a:t>
            </a:r>
            <a:r>
              <a:rPr lang="ru-RU" sz="1800" b="1" dirty="0" smtClean="0"/>
              <a:t>, Татьяна Евгеньевна. </a:t>
            </a:r>
            <a:br>
              <a:rPr lang="ru-RU" sz="1800" b="1" dirty="0" smtClean="0"/>
            </a:br>
            <a:r>
              <a:rPr lang="ru-RU" sz="1800" b="1" dirty="0" err="1" smtClean="0"/>
              <a:t>Эрго</a:t>
            </a:r>
            <a:r>
              <a:rPr lang="ru-RU" sz="1800" b="1" dirty="0" smtClean="0"/>
              <a:t> набирает сообщение / Татьяна </a:t>
            </a:r>
            <a:r>
              <a:rPr lang="ru-RU" sz="1800" b="1" dirty="0" err="1" smtClean="0"/>
              <a:t>Донценко</a:t>
            </a:r>
            <a:r>
              <a:rPr lang="ru-RU" sz="1800" b="1" dirty="0" smtClean="0"/>
              <a:t>. - Москва : Пять четвертей, 2021. - 376 с. - (В фокусе). – Текст: непосредственный. 12+</a:t>
            </a:r>
            <a:endParaRPr lang="ru-RU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764" t="13142" r="44894" b="16616"/>
          <a:stretch>
            <a:fillRect/>
          </a:stretch>
        </p:blipFill>
        <p:spPr bwMode="auto">
          <a:xfrm>
            <a:off x="546264" y="332509"/>
            <a:ext cx="3289466" cy="49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339" y="1030145"/>
            <a:ext cx="7993083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>Какую проблему помогает увидеть?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Иллюзия безопасности экрана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 Главные уроки книги:</a:t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Доверие к виртуальному образу — всегда риск.</a:t>
            </a:r>
            <a:r>
              <a:rPr lang="ru-RU" sz="2200" dirty="0" smtClean="0"/>
              <a:t> За </a:t>
            </a:r>
            <a:r>
              <a:rPr lang="ru-RU" sz="2200" dirty="0" err="1" smtClean="0"/>
              <a:t>аватаркой</a:t>
            </a:r>
            <a:r>
              <a:rPr lang="ru-RU" sz="2200" dirty="0" smtClean="0"/>
              <a:t> может скрываться кто угодно.</a:t>
            </a:r>
            <a:br>
              <a:rPr lang="ru-RU" sz="2200" dirty="0" smtClean="0"/>
            </a:br>
            <a:r>
              <a:rPr lang="ru-RU" sz="2200" b="1" dirty="0" smtClean="0"/>
              <a:t>Ключевой вопрос книги:</a:t>
            </a:r>
            <a:r>
              <a:rPr lang="ru-RU" sz="2200" dirty="0" smtClean="0"/>
              <a:t> «Кто он, человек, который просится к тебе в друзья?» Ты не видишь его глаз, не слышишь интонаций, не знаешь его прошлого, намерений, возраста. А он уже знает о тебе всё — из твоих постов, фотографий, </a:t>
            </a:r>
            <a:r>
              <a:rPr lang="ru-RU" sz="2200" dirty="0" err="1" smtClean="0"/>
              <a:t>геолокаций</a:t>
            </a:r>
            <a:r>
              <a:rPr lang="ru-RU" sz="2200" dirty="0" smtClean="0"/>
              <a:t>, </a:t>
            </a:r>
            <a:r>
              <a:rPr lang="ru-RU" sz="2200" dirty="0" err="1" smtClean="0"/>
              <a:t>лайков</a:t>
            </a:r>
            <a:r>
              <a:rPr lang="ru-RU" sz="2200" dirty="0" smtClean="0"/>
              <a:t>. Ты открыта, он — загадка.</a:t>
            </a:r>
            <a:br>
              <a:rPr lang="ru-RU" sz="2200" dirty="0" smtClean="0"/>
            </a:br>
            <a:r>
              <a:rPr lang="ru-RU" sz="2200" b="1" dirty="0" smtClean="0"/>
              <a:t>Скука — не повод для риска. </a:t>
            </a:r>
            <a:r>
              <a:rPr lang="ru-RU" sz="2200" dirty="0" smtClean="0"/>
              <a:t>Опасные решения часто маскируются под развлечение.</a:t>
            </a:r>
            <a:br>
              <a:rPr lang="ru-RU" sz="2200" dirty="0" smtClean="0"/>
            </a:br>
            <a:r>
              <a:rPr lang="ru-RU" sz="2200" b="1" dirty="0" smtClean="0"/>
              <a:t>Родители не всесильны.</a:t>
            </a:r>
            <a:r>
              <a:rPr lang="ru-RU" sz="2200" dirty="0" smtClean="0"/>
              <a:t> Они могут не успеть, не узнать, не защитить. В критический момент подросток остаётся </a:t>
            </a:r>
            <a:r>
              <a:rPr lang="ru-RU" sz="2200" b="1" dirty="0" smtClean="0"/>
              <a:t>один на один</a:t>
            </a:r>
            <a:r>
              <a:rPr lang="ru-RU" sz="2200" dirty="0" smtClean="0"/>
              <a:t> с тем, кого впустил в свою жизнь через экран.</a:t>
            </a:r>
            <a:br>
              <a:rPr lang="ru-RU" sz="2200" dirty="0" smtClean="0"/>
            </a:br>
            <a:r>
              <a:rPr lang="ru-RU" sz="2200" b="1" dirty="0" smtClean="0"/>
              <a:t>Последствия не исчезают.</a:t>
            </a:r>
            <a:r>
              <a:rPr lang="ru-RU" sz="2200" dirty="0" smtClean="0"/>
              <a:t> Травма остаётся с тобой навсегда.</a:t>
            </a:r>
            <a:br>
              <a:rPr lang="ru-RU" sz="2200" dirty="0" smtClean="0"/>
            </a:br>
            <a:r>
              <a:rPr lang="ru-RU" sz="2200" b="1" dirty="0" smtClean="0"/>
              <a:t>Предупреждён — значит вооружён.</a:t>
            </a:r>
            <a:r>
              <a:rPr lang="ru-RU" sz="2200" dirty="0" smtClean="0"/>
              <a:t> Читай такие книги, чтобы не учиться на своих ошибках, а видеть опасность заранее.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256" y="4467885"/>
            <a:ext cx="3420092" cy="2390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1800" b="1" dirty="0" err="1" smtClean="0"/>
              <a:t>Каретникова</a:t>
            </a:r>
            <a:r>
              <a:rPr lang="ru-RU" sz="1800" b="1" dirty="0" smtClean="0"/>
              <a:t>, Екатерина Алексеевна. Маршрут не построен : [повести] / Екатерина </a:t>
            </a:r>
            <a:r>
              <a:rPr lang="ru-RU" sz="1800" b="1" dirty="0" err="1" smtClean="0"/>
              <a:t>Каретникова</a:t>
            </a:r>
            <a:r>
              <a:rPr lang="ru-RU" sz="1800" b="1" dirty="0" smtClean="0"/>
              <a:t> ; [художник А. </a:t>
            </a:r>
            <a:r>
              <a:rPr lang="ru-RU" sz="1800" b="1" dirty="0" err="1" smtClean="0"/>
              <a:t>Мережникова</a:t>
            </a:r>
            <a:r>
              <a:rPr lang="ru-RU" sz="1800" b="1" dirty="0" smtClean="0"/>
              <a:t>]. - Москва : </a:t>
            </a:r>
            <a:r>
              <a:rPr lang="ru-RU" sz="1800" b="1" dirty="0" err="1" smtClean="0"/>
              <a:t>Аквилегия-М</a:t>
            </a:r>
            <a:r>
              <a:rPr lang="ru-RU" sz="1800" b="1" dirty="0" smtClean="0"/>
              <a:t>, 2022. - 240 с. – Текст: непосредственный. 12+</a:t>
            </a:r>
            <a:endParaRPr lang="ru-RU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188" t="20696" r="50068" b="22809"/>
          <a:stretch>
            <a:fillRect/>
          </a:stretch>
        </p:blipFill>
        <p:spPr bwMode="auto">
          <a:xfrm>
            <a:off x="475014" y="320635"/>
            <a:ext cx="2588820" cy="42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332510"/>
            <a:ext cx="7696199" cy="134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latin typeface="+mn-lt"/>
              </a:rPr>
              <a:t>Интернет как поле первой работы и финансовой </a:t>
            </a:r>
            <a:r>
              <a:rPr lang="ru-RU" sz="2000" b="1" dirty="0" smtClean="0">
                <a:latin typeface="+mn-lt"/>
              </a:rPr>
              <a:t>независимости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Взросление через столкновение с теневой стороной цифрового бизнеса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92634"/>
            <a:ext cx="3740727" cy="17712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1800" b="1" dirty="0" err="1" smtClean="0"/>
              <a:t>Беренсевич</a:t>
            </a:r>
            <a:r>
              <a:rPr lang="ru-RU" sz="1800" b="1" dirty="0" smtClean="0"/>
              <a:t>, Павел. Шёпот бота / Павел </a:t>
            </a:r>
            <a:r>
              <a:rPr lang="ru-RU" sz="1800" b="1" dirty="0" err="1" smtClean="0"/>
              <a:t>Беренсевич</a:t>
            </a:r>
            <a:r>
              <a:rPr lang="ru-RU" sz="1800" b="1" dirty="0" smtClean="0"/>
              <a:t> ; перевод с польского Светланы Арбузовой. - Москва : Белая ворона : </a:t>
            </a:r>
            <a:r>
              <a:rPr lang="ru-RU" sz="1800" b="1" dirty="0" err="1" smtClean="0"/>
              <a:t>Albus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Corvus</a:t>
            </a:r>
            <a:r>
              <a:rPr lang="ru-RU" sz="1800" b="1" dirty="0" smtClean="0"/>
              <a:t>, 2024. - 272 с. – Текст: непосредственный. 12+</a:t>
            </a:r>
            <a:endParaRPr lang="ru-RU" sz="1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7194" t="12441" r="45444" b="16076"/>
          <a:stretch>
            <a:fillRect/>
          </a:stretch>
        </p:blipFill>
        <p:spPr bwMode="auto">
          <a:xfrm>
            <a:off x="498763" y="356259"/>
            <a:ext cx="2909454" cy="44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90606" y="1368033"/>
            <a:ext cx="6914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Маркетинг как система </a:t>
            </a:r>
            <a:r>
              <a:rPr lang="ru-RU" b="1" dirty="0" smtClean="0"/>
              <a:t>манипуляций. Критическое мышление  как умение видеть </a:t>
            </a:r>
            <a:r>
              <a:rPr lang="ru-RU" b="1" dirty="0" smtClean="0"/>
              <a:t>скрытое </a:t>
            </a:r>
            <a:r>
              <a:rPr lang="ru-RU" dirty="0" smtClean="0"/>
              <a:t> (Филипп видит, что бизнес строится во многом на манипуляциях</a:t>
            </a:r>
            <a:r>
              <a:rPr lang="ru-RU" dirty="0" smtClean="0"/>
              <a:t>, обмане потребителей, бесчестных приёмах по отношению к конкурентам)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0431" y="2567441"/>
            <a:ext cx="8541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Нравственный выбор в условиях «бизнес есть </a:t>
            </a:r>
            <a:r>
              <a:rPr lang="ru-RU" b="1" dirty="0" smtClean="0"/>
              <a:t>бизнес, продай-обмани-используй» </a:t>
            </a:r>
          </a:p>
          <a:p>
            <a:r>
              <a:rPr lang="ru-RU" dirty="0" smtClean="0"/>
              <a:t>Филипп оказывается в ситуации, где ему приходится выбирать сделать </a:t>
            </a:r>
          </a:p>
          <a:p>
            <a:r>
              <a:rPr lang="ru-RU" dirty="0" smtClean="0"/>
              <a:t>«как выгодно» или «как честно»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0836" y="3232458"/>
            <a:ext cx="7901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28852" y="3645724"/>
            <a:ext cx="7813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Главные уроки книги:</a:t>
            </a:r>
            <a:endParaRPr lang="ru-RU" dirty="0" smtClean="0"/>
          </a:p>
          <a:p>
            <a:r>
              <a:rPr lang="ru-RU" dirty="0" smtClean="0"/>
              <a:t>Интернет-маркетинг — это часто не про товар, а про манипуляцию сознанием. Учись видеть её.</a:t>
            </a:r>
          </a:p>
          <a:p>
            <a:r>
              <a:rPr lang="ru-RU" dirty="0" smtClean="0"/>
              <a:t>Лёгкие деньги имеют скрытую цену — твою совесть и самоуважение.</a:t>
            </a:r>
          </a:p>
          <a:p>
            <a:r>
              <a:rPr lang="ru-RU" dirty="0" smtClean="0"/>
              <a:t>Взрослые не всегда могут быть проводниками. Иногда приходится выбирать самому.</a:t>
            </a:r>
          </a:p>
          <a:p>
            <a:r>
              <a:rPr lang="ru-RU" dirty="0" smtClean="0"/>
              <a:t>Отношения с людьми (любовь, дружба) не должны строиться по законам рынка.</a:t>
            </a:r>
          </a:p>
          <a:p>
            <a:r>
              <a:rPr lang="ru-RU" dirty="0" smtClean="0"/>
              <a:t>Настоящая цифровая грамотность — это способность анализировать, сомневаться и отказываться, когда это необходимо.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0080" y="334879"/>
            <a:ext cx="4995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Какую проблему помогает увидеть?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Все эти темы объединяет одна мысль: интернет — это не отдельная вселенная, а продолжение нашей реальности. И законы в ней работают те же: уважай других, думай о последствиях, не верь всему, что видишь в интернете, и помни, что за каждым экраном — живой </a:t>
            </a:r>
            <a:r>
              <a:rPr lang="ru-RU" dirty="0" smtClean="0"/>
              <a:t>человек.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Эти книги помогут подросткам увидеть эти механизмы изнутри и научиться </a:t>
            </a:r>
            <a:r>
              <a:rPr lang="ru-RU" dirty="0" smtClean="0"/>
              <a:t>осознанному поведению в цифровом мире.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sz="2000" b="1" dirty="0" smtClean="0"/>
              <a:t>    Ключевой </a:t>
            </a:r>
            <a:r>
              <a:rPr lang="ru-RU" sz="2000" b="1" dirty="0" smtClean="0"/>
              <a:t>посыл</a:t>
            </a:r>
            <a:r>
              <a:rPr lang="ru-RU" sz="2000" dirty="0" smtClean="0"/>
              <a:t>, который транслируют эти книги подростку, можно сформулировать так</a:t>
            </a:r>
            <a:r>
              <a:rPr lang="ru-RU" sz="2000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000" b="1" dirty="0" smtClean="0"/>
              <a:t>«</a:t>
            </a:r>
            <a:r>
              <a:rPr lang="ru-RU" sz="2000" b="1" dirty="0" smtClean="0"/>
              <a:t>Ты — не беспомощная жертва алгоритмов. Ты — пользователь, создатель и гражданин цифрового мира. От твоей осознанности, этики зависит твой цифровой мир. Начинается всё с тебя — с твоего поста, твоего выбора»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26277" y="542333"/>
            <a:ext cx="105927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В </a:t>
            </a:r>
            <a:r>
              <a:rPr lang="ru-RU" dirty="0" smtClean="0">
                <a:latin typeface="+mj-lt"/>
              </a:rPr>
              <a:t>современной художественной литературе для детей и подростков тема интернета и безопасности раскрывается комплексно, отходя от </a:t>
            </a:r>
            <a:r>
              <a:rPr lang="ru-RU" dirty="0" smtClean="0">
                <a:latin typeface="+mj-lt"/>
              </a:rPr>
              <a:t>морализаторских предупреждений. </a:t>
            </a:r>
            <a:r>
              <a:rPr lang="ru-RU" dirty="0" smtClean="0">
                <a:latin typeface="+mj-lt"/>
              </a:rPr>
              <a:t>Книги становятся полем для исследования глубинных вопросов идентичности, и ответственности в цифровую эпоху.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</a:rPr>
              <a:t>Современные авторы ушли от </a:t>
            </a:r>
            <a:r>
              <a:rPr lang="ru-RU" dirty="0" smtClean="0">
                <a:latin typeface="+mj-lt"/>
              </a:rPr>
              <a:t>«</a:t>
            </a:r>
            <a:r>
              <a:rPr lang="ru-RU" dirty="0" smtClean="0">
                <a:latin typeface="+mj-lt"/>
              </a:rPr>
              <a:t>интернет — это добро/зло». Они показывают его как нейтральную, но очень мощную среду, которая усиливает и обнажает разные человеческие качества.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468" y="0"/>
            <a:ext cx="10909465" cy="149020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Ключевые аспекты темы «Интернет и безопасность подростков» 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в современной литературе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845" y="1353787"/>
            <a:ext cx="11028219" cy="4975761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9200" b="1" dirty="0" smtClean="0">
                <a:latin typeface="+mj-lt"/>
              </a:rPr>
              <a:t>Виртуальная идентичность и анонимность. </a:t>
            </a:r>
            <a:r>
              <a:rPr lang="ru-RU" sz="9200" dirty="0" smtClean="0">
                <a:latin typeface="+mj-lt"/>
              </a:rPr>
              <a:t>Двойная жизнь </a:t>
            </a:r>
            <a:r>
              <a:rPr lang="ru-RU" sz="9200" dirty="0" err="1" smtClean="0">
                <a:latin typeface="+mj-lt"/>
              </a:rPr>
              <a:t>онлайн</a:t>
            </a:r>
            <a:r>
              <a:rPr lang="ru-RU" sz="9200" dirty="0" smtClean="0">
                <a:latin typeface="+mj-lt"/>
              </a:rPr>
              <a:t>/</a:t>
            </a:r>
            <a:r>
              <a:rPr lang="ru-RU" sz="9200" dirty="0" err="1" smtClean="0">
                <a:latin typeface="+mj-lt"/>
              </a:rPr>
              <a:t>офлайн</a:t>
            </a:r>
            <a:r>
              <a:rPr lang="ru-RU" sz="9200" dirty="0" smtClean="0">
                <a:latin typeface="+mj-lt"/>
              </a:rPr>
              <a:t>. Кем можно стать в сети? </a:t>
            </a:r>
            <a:r>
              <a:rPr lang="ru-RU" sz="9200" dirty="0" err="1" smtClean="0">
                <a:latin typeface="+mj-lt"/>
              </a:rPr>
              <a:t>Аватар</a:t>
            </a:r>
            <a:r>
              <a:rPr lang="ru-RU" sz="9200" dirty="0" smtClean="0">
                <a:latin typeface="+mj-lt"/>
              </a:rPr>
              <a:t> как «идеальное Я». Риски </a:t>
            </a:r>
            <a:r>
              <a:rPr lang="ru-RU" sz="9200" dirty="0" err="1" smtClean="0">
                <a:latin typeface="+mj-lt"/>
              </a:rPr>
              <a:t>кэтфишинга</a:t>
            </a:r>
            <a:r>
              <a:rPr lang="ru-RU" sz="9200" dirty="0" smtClean="0">
                <a:latin typeface="+mj-lt"/>
              </a:rPr>
              <a:t> (фальшивый профиль в социальных сетях</a:t>
            </a:r>
            <a:r>
              <a:rPr lang="ru-RU" sz="9200" dirty="0" smtClean="0">
                <a:latin typeface="+mj-lt"/>
              </a:rPr>
              <a:t>). </a:t>
            </a:r>
            <a:r>
              <a:rPr lang="ru-RU" sz="9200" dirty="0" smtClean="0">
                <a:latin typeface="+mj-lt"/>
              </a:rPr>
              <a:t>Интернет даёт подростку уникальную возможность — стать кем угодно. Застенчивая девочка превращается в остроумного </a:t>
            </a:r>
            <a:r>
              <a:rPr lang="ru-RU" sz="9200" dirty="0" err="1" smtClean="0">
                <a:latin typeface="+mj-lt"/>
              </a:rPr>
              <a:t>блогера</a:t>
            </a:r>
            <a:r>
              <a:rPr lang="ru-RU" sz="9200" dirty="0" smtClean="0">
                <a:latin typeface="+mj-lt"/>
              </a:rPr>
              <a:t>, тихий мальчик — в авторитетного </a:t>
            </a:r>
            <a:r>
              <a:rPr lang="ru-RU" sz="9200" dirty="0" err="1" smtClean="0">
                <a:latin typeface="+mj-lt"/>
              </a:rPr>
              <a:t>геймера</a:t>
            </a:r>
            <a:r>
              <a:rPr lang="ru-RU" sz="9200" dirty="0" smtClean="0">
                <a:latin typeface="+mj-lt"/>
              </a:rPr>
              <a:t>. Это называется «</a:t>
            </a:r>
            <a:r>
              <a:rPr lang="ru-RU" sz="9200" dirty="0" err="1" smtClean="0">
                <a:latin typeface="+mj-lt"/>
              </a:rPr>
              <a:t>аватар</a:t>
            </a:r>
            <a:r>
              <a:rPr lang="ru-RU" sz="9200" dirty="0" smtClean="0">
                <a:latin typeface="+mj-lt"/>
              </a:rPr>
              <a:t> как идеальное Я». Но у этой свободы есть обратная сторона: анонимность позволяет скрываться и тем, чьи намерения далеки от добрых. </a:t>
            </a:r>
            <a:r>
              <a:rPr lang="ru-RU" sz="9200" dirty="0" err="1" smtClean="0">
                <a:latin typeface="+mj-lt"/>
              </a:rPr>
              <a:t>Кэтфишинг</a:t>
            </a:r>
            <a:r>
              <a:rPr lang="ru-RU" sz="9200" dirty="0" smtClean="0">
                <a:latin typeface="+mj-lt"/>
              </a:rPr>
              <a:t> </a:t>
            </a:r>
            <a:r>
              <a:rPr lang="ru-RU" sz="9200" dirty="0" smtClean="0">
                <a:latin typeface="+mj-lt"/>
              </a:rPr>
              <a:t>— создание фальшивых профилей — одна из главных опасностей сети. Ты никогда не знаешь наверняка, кто сидит по ту сторону экрана: твой ровесник или взрослый человек с опасными целями.</a:t>
            </a:r>
            <a:endParaRPr lang="ru-RU" sz="9200" b="1" dirty="0" smtClean="0">
              <a:latin typeface="+mj-lt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9200" b="1" dirty="0" smtClean="0">
                <a:latin typeface="+mj-lt"/>
              </a:rPr>
              <a:t>Психологическое влияние: </a:t>
            </a:r>
            <a:r>
              <a:rPr lang="ru-RU" sz="9200" b="1" dirty="0" smtClean="0">
                <a:latin typeface="+mj-lt"/>
              </a:rPr>
              <a:t>цифровая зависимость</a:t>
            </a:r>
            <a:r>
              <a:rPr lang="ru-RU" sz="9200" b="1" dirty="0" smtClean="0">
                <a:latin typeface="+mj-lt"/>
              </a:rPr>
              <a:t>, FOMO (страх что-то </a:t>
            </a:r>
            <a:r>
              <a:rPr lang="ru-RU" sz="9200" b="1" dirty="0" smtClean="0">
                <a:latin typeface="+mj-lt"/>
              </a:rPr>
              <a:t>пропустить</a:t>
            </a:r>
            <a:r>
              <a:rPr lang="ru-RU" sz="9200" b="1" dirty="0" smtClean="0">
                <a:latin typeface="+mj-lt"/>
              </a:rPr>
              <a:t> </a:t>
            </a:r>
            <a:r>
              <a:rPr lang="ru-RU" sz="9200" b="1" dirty="0" smtClean="0">
                <a:latin typeface="+mj-lt"/>
              </a:rPr>
              <a:t>в интернете</a:t>
            </a:r>
            <a:r>
              <a:rPr lang="ru-RU" sz="9200" b="1" dirty="0" smtClean="0">
                <a:latin typeface="+mj-lt"/>
              </a:rPr>
              <a:t>), </a:t>
            </a:r>
            <a:r>
              <a:rPr lang="ru-RU" sz="9200" b="1" dirty="0" smtClean="0">
                <a:latin typeface="+mj-lt"/>
              </a:rPr>
              <a:t>бегство от реальности. </a:t>
            </a:r>
            <a:r>
              <a:rPr lang="ru-RU" sz="9200" dirty="0" smtClean="0">
                <a:latin typeface="+mj-lt"/>
              </a:rPr>
              <a:t>Сеть как убежище от травмы и одиночества. </a:t>
            </a:r>
            <a:r>
              <a:rPr lang="ru-RU" sz="9200" b="1" dirty="0" smtClean="0">
                <a:latin typeface="+mj-lt"/>
              </a:rPr>
              <a:t> </a:t>
            </a:r>
            <a:r>
              <a:rPr lang="ru-RU" sz="9200" dirty="0" smtClean="0">
                <a:latin typeface="+mj-lt"/>
              </a:rPr>
              <a:t>Для </a:t>
            </a:r>
            <a:r>
              <a:rPr lang="ru-RU" sz="9200" dirty="0" smtClean="0">
                <a:latin typeface="+mj-lt"/>
              </a:rPr>
              <a:t>многих подростков интернет становится убежищем. Там можно спрятаться от травли в школе, от ссор с родителями, от одиночества. Но это убежище — иллюзорное. </a:t>
            </a:r>
            <a:r>
              <a:rPr lang="ru-RU" sz="9200" dirty="0" smtClean="0">
                <a:latin typeface="+mj-lt"/>
              </a:rPr>
              <a:t>Постепенно </a:t>
            </a:r>
            <a:r>
              <a:rPr lang="ru-RU" sz="9200" dirty="0" smtClean="0">
                <a:latin typeface="+mj-lt"/>
              </a:rPr>
              <a:t>виртуальная жизнь подменяет реальную, и живые отношения заменяются </a:t>
            </a:r>
            <a:r>
              <a:rPr lang="ru-RU" sz="9200" dirty="0" smtClean="0">
                <a:latin typeface="+mj-lt"/>
              </a:rPr>
              <a:t>лайками, компьютерными играми, комментариями.</a:t>
            </a:r>
            <a:endParaRPr lang="ru-RU" sz="9200" dirty="0" smtClean="0">
              <a:latin typeface="+mj-lt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9200" b="1" dirty="0" err="1" smtClean="0">
                <a:latin typeface="+mj-lt"/>
              </a:rPr>
              <a:t>Кибербуллинг</a:t>
            </a:r>
            <a:r>
              <a:rPr lang="ru-RU" sz="9200" b="1" dirty="0" smtClean="0">
                <a:latin typeface="+mj-lt"/>
              </a:rPr>
              <a:t>, </a:t>
            </a:r>
            <a:r>
              <a:rPr lang="ru-RU" sz="9200" b="1" dirty="0" err="1" smtClean="0">
                <a:latin typeface="+mj-lt"/>
              </a:rPr>
              <a:t>хейт</a:t>
            </a:r>
            <a:r>
              <a:rPr lang="ru-RU" sz="9200" b="1" dirty="0" smtClean="0">
                <a:latin typeface="+mj-lt"/>
              </a:rPr>
              <a:t> и вирусные </a:t>
            </a:r>
            <a:r>
              <a:rPr lang="ru-RU" sz="9200" b="1" dirty="0" err="1" smtClean="0">
                <a:latin typeface="+mj-lt"/>
              </a:rPr>
              <a:t>челленджи</a:t>
            </a:r>
            <a:r>
              <a:rPr lang="ru-RU" sz="9200" b="1" dirty="0" smtClean="0">
                <a:latin typeface="+mj-lt"/>
              </a:rPr>
              <a:t>. </a:t>
            </a:r>
            <a:r>
              <a:rPr lang="ru-RU" sz="9200" dirty="0" smtClean="0">
                <a:latin typeface="+mj-lt"/>
              </a:rPr>
              <a:t>Школьная травля </a:t>
            </a:r>
            <a:r>
              <a:rPr lang="ru-RU" sz="9200" dirty="0" smtClean="0">
                <a:latin typeface="+mj-lt"/>
              </a:rPr>
              <a:t>перестала </a:t>
            </a:r>
            <a:r>
              <a:rPr lang="ru-RU" sz="9200" dirty="0" smtClean="0">
                <a:latin typeface="+mj-lt"/>
              </a:rPr>
              <a:t>заканчиваться за порогом школы. Теперь она </a:t>
            </a:r>
            <a:r>
              <a:rPr lang="ru-RU" sz="9200" dirty="0" smtClean="0">
                <a:latin typeface="+mj-lt"/>
              </a:rPr>
              <a:t>может преследовать </a:t>
            </a:r>
            <a:r>
              <a:rPr lang="ru-RU" sz="9200" dirty="0" smtClean="0">
                <a:latin typeface="+mj-lt"/>
              </a:rPr>
              <a:t>подростка </a:t>
            </a:r>
            <a:r>
              <a:rPr lang="ru-RU" sz="9200" dirty="0" smtClean="0">
                <a:latin typeface="+mj-lt"/>
              </a:rPr>
              <a:t>через </a:t>
            </a:r>
            <a:r>
              <a:rPr lang="ru-RU" sz="9200" dirty="0" smtClean="0">
                <a:latin typeface="+mj-lt"/>
              </a:rPr>
              <a:t>экран телефона. </a:t>
            </a:r>
            <a:r>
              <a:rPr lang="ru-RU" sz="9200" dirty="0" err="1" smtClean="0">
                <a:latin typeface="+mj-lt"/>
              </a:rPr>
              <a:t>Хейт</a:t>
            </a:r>
            <a:r>
              <a:rPr lang="ru-RU" sz="9200" dirty="0" smtClean="0">
                <a:latin typeface="+mj-lt"/>
              </a:rPr>
              <a:t> становится привычным фоном. Особая опасность — вирусные </a:t>
            </a:r>
            <a:r>
              <a:rPr lang="ru-RU" sz="9200" dirty="0" err="1" smtClean="0">
                <a:latin typeface="+mj-lt"/>
              </a:rPr>
              <a:t>челленджи</a:t>
            </a:r>
            <a:r>
              <a:rPr lang="ru-RU" sz="9200" dirty="0" smtClean="0">
                <a:latin typeface="+mj-lt"/>
              </a:rPr>
              <a:t>. То, что начинается как безобидная игра («а слабо?»), может обернуться реальной угрозой для жизни, когда подростки ради </a:t>
            </a:r>
            <a:r>
              <a:rPr lang="ru-RU" sz="9600" dirty="0" err="1" smtClean="0">
                <a:latin typeface="+mj-lt"/>
              </a:rPr>
              <a:t>лайков</a:t>
            </a:r>
            <a:r>
              <a:rPr lang="ru-RU" sz="9600" dirty="0" smtClean="0">
                <a:latin typeface="+mj-lt"/>
              </a:rPr>
              <a:t> готовы рисковать собой.</a:t>
            </a:r>
          </a:p>
          <a:p>
            <a:pPr algn="l">
              <a:buFont typeface="Wingdings" pitchFamily="2" charset="2"/>
              <a:buChar char="Ø"/>
            </a:pPr>
            <a:endParaRPr lang="ru-RU" sz="5500" dirty="0" smtClean="0"/>
          </a:p>
          <a:p>
            <a:pPr algn="l">
              <a:buFont typeface="Wingdings" pitchFamily="2" charset="2"/>
              <a:buChar char="Ø"/>
            </a:pPr>
            <a:endParaRPr lang="ru-RU" sz="2900" dirty="0" smtClean="0"/>
          </a:p>
          <a:p>
            <a:pPr algn="l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824" y="459962"/>
            <a:ext cx="10515600" cy="590521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6000" b="1" dirty="0" smtClean="0">
                <a:latin typeface="+mj-lt"/>
              </a:rPr>
              <a:t>Цифровая этика и ответственность создателя. </a:t>
            </a:r>
            <a:r>
              <a:rPr lang="ru-RU" sz="6000" dirty="0" smtClean="0">
                <a:latin typeface="+mj-lt"/>
              </a:rPr>
              <a:t>Последствия своих действий в сети. Ответственность за запущенный </a:t>
            </a:r>
            <a:r>
              <a:rPr lang="ru-RU" sz="6000" dirty="0" err="1" smtClean="0">
                <a:latin typeface="+mj-lt"/>
              </a:rPr>
              <a:t>контент</a:t>
            </a:r>
            <a:r>
              <a:rPr lang="ru-RU" sz="6000" dirty="0" smtClean="0">
                <a:latin typeface="+mj-lt"/>
              </a:rPr>
              <a:t>, хакерство. Этика программистов, создающих новые миры. В интернете каждое действие имеет последствия. Современная литература всё чаще задаёт вопрос: где проходит грань между «я просто пошутил» и реальным вредом, который твои действия нанесли другому?</a:t>
            </a:r>
          </a:p>
          <a:p>
            <a:pPr>
              <a:buFont typeface="Wingdings" pitchFamily="2" charset="2"/>
              <a:buChar char="Ø"/>
            </a:pPr>
            <a:r>
              <a:rPr lang="ru-RU" sz="6000" b="1" dirty="0" smtClean="0">
                <a:latin typeface="+mj-lt"/>
              </a:rPr>
              <a:t> Контроль, слежка и цифровое рабство. </a:t>
            </a:r>
            <a:r>
              <a:rPr lang="ru-RU" sz="6000" dirty="0" smtClean="0">
                <a:latin typeface="+mj-lt"/>
              </a:rPr>
              <a:t>Интернет как система тотального контроля. Цифровой след как валюта и ошейник. Лайки, поисковые запросы, </a:t>
            </a:r>
            <a:r>
              <a:rPr lang="ru-RU" sz="6000" dirty="0" err="1" smtClean="0">
                <a:latin typeface="+mj-lt"/>
              </a:rPr>
              <a:t>геолокация</a:t>
            </a:r>
            <a:r>
              <a:rPr lang="ru-RU" sz="6000" dirty="0" smtClean="0">
                <a:latin typeface="+mj-lt"/>
              </a:rPr>
              <a:t>, переписки — всё это собирается, анализируется и используется. Но в антиутопических сюжетах эта идея доводится до крайности: цифровой след </a:t>
            </a:r>
            <a:r>
              <a:rPr lang="ru-RU" sz="6000" dirty="0" smtClean="0">
                <a:latin typeface="+mj-lt"/>
              </a:rPr>
              <a:t>становится </a:t>
            </a:r>
            <a:r>
              <a:rPr lang="ru-RU" sz="6000" dirty="0" smtClean="0">
                <a:latin typeface="+mj-lt"/>
              </a:rPr>
              <a:t>ошейником, который позволяет контролировать каждый твой шаг. </a:t>
            </a:r>
          </a:p>
          <a:p>
            <a:pPr>
              <a:buFont typeface="Wingdings" pitchFamily="2" charset="2"/>
              <a:buChar char="Ø"/>
            </a:pPr>
            <a:r>
              <a:rPr lang="ru-RU" sz="6000" b="1" dirty="0" smtClean="0">
                <a:latin typeface="+mj-lt"/>
              </a:rPr>
              <a:t> Цифровая гигиена. </a:t>
            </a:r>
            <a:r>
              <a:rPr lang="ru-RU" sz="6000" dirty="0" smtClean="0">
                <a:latin typeface="+mj-lt"/>
              </a:rPr>
              <a:t>Важность </a:t>
            </a:r>
            <a:r>
              <a:rPr lang="ru-RU" sz="6000" b="1" dirty="0" smtClean="0">
                <a:latin typeface="+mj-lt"/>
              </a:rPr>
              <a:t>критического мышления</a:t>
            </a:r>
            <a:r>
              <a:rPr lang="ru-RU" sz="6000" dirty="0" smtClean="0">
                <a:latin typeface="+mj-lt"/>
              </a:rPr>
              <a:t> и проверки информации. В мире, где информация валится на нас со всех сторон, главный навык — не скорость чтения, а умение сомневаться. Критическое мышление — это защита от </a:t>
            </a:r>
            <a:r>
              <a:rPr lang="ru-RU" sz="6000" dirty="0" err="1" smtClean="0">
                <a:latin typeface="+mj-lt"/>
              </a:rPr>
              <a:t>фейков</a:t>
            </a:r>
            <a:r>
              <a:rPr lang="ru-RU" sz="6000" dirty="0" smtClean="0">
                <a:latin typeface="+mj-lt"/>
              </a:rPr>
              <a:t>, </a:t>
            </a:r>
            <a:r>
              <a:rPr lang="ru-RU" sz="6000" dirty="0" err="1" smtClean="0">
                <a:latin typeface="+mj-lt"/>
              </a:rPr>
              <a:t>от</a:t>
            </a:r>
            <a:r>
              <a:rPr lang="ru-RU" sz="6000" dirty="0" smtClean="0">
                <a:latin typeface="+mj-lt"/>
              </a:rPr>
              <a:t> манипуляций, от тех, кто хочет использовать тебя в своих целях. Проверять информацию, не пересылать непроверенные новости, задавать вопрос «кому это выгодно» — это не занудство, а </a:t>
            </a:r>
            <a:r>
              <a:rPr lang="ru-RU" sz="6000" dirty="0" smtClean="0">
                <a:latin typeface="+mj-lt"/>
              </a:rPr>
              <a:t>цифровая </a:t>
            </a:r>
            <a:r>
              <a:rPr lang="ru-RU" sz="6000" dirty="0" smtClean="0">
                <a:latin typeface="+mj-lt"/>
              </a:rPr>
              <a:t>гигиена. 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356" y="296883"/>
            <a:ext cx="7837714" cy="469075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Какую проблему помогает увидеть?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/>
              <a:t>«</a:t>
            </a:r>
            <a:r>
              <a:rPr lang="ru-RU" sz="2400" b="1" dirty="0" err="1" smtClean="0"/>
              <a:t>Лайк</a:t>
            </a:r>
            <a:r>
              <a:rPr lang="ru-RU" sz="2400" b="1" dirty="0" smtClean="0"/>
              <a:t> любой ценой»</a:t>
            </a:r>
            <a:br>
              <a:rPr lang="ru-RU" sz="24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/>
              <a:t>Гонка за </a:t>
            </a:r>
            <a:r>
              <a:rPr lang="ru-RU" sz="2000" b="1" dirty="0" err="1" smtClean="0"/>
              <a:t>контентом</a:t>
            </a:r>
            <a:r>
              <a:rPr lang="ru-RU" sz="2000" b="1" dirty="0" smtClean="0"/>
              <a:t>: что </a:t>
            </a:r>
            <a:r>
              <a:rPr lang="ru-RU" sz="2000" b="1" dirty="0" smtClean="0"/>
              <a:t>вы готовы </a:t>
            </a:r>
            <a:r>
              <a:rPr lang="ru-RU" sz="2000" b="1" dirty="0" smtClean="0"/>
              <a:t>сделать ради популярности?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Для подростков, выросших в эпоху социальных сетей </a:t>
            </a:r>
            <a:r>
              <a:rPr lang="ru-RU" sz="2000" dirty="0" err="1" smtClean="0"/>
              <a:t>лайк</a:t>
            </a:r>
            <a:r>
              <a:rPr lang="ru-RU" sz="2000" dirty="0" smtClean="0"/>
              <a:t> , количество подписчиков в </a:t>
            </a:r>
            <a:r>
              <a:rPr lang="ru-RU" sz="2000" dirty="0" err="1" smtClean="0"/>
              <a:t>блоге</a:t>
            </a:r>
            <a:r>
              <a:rPr lang="ru-RU" sz="2000" dirty="0" smtClean="0"/>
              <a:t> — это не просто цифра. Это измеритель собственной ценности, социальный капитал, маркер «меня видят» и «я существую».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Нормальное, «скучное» видео уже не работает. Чтобы получить </a:t>
            </a:r>
            <a:r>
              <a:rPr lang="ru-RU" sz="2000" dirty="0" err="1" smtClean="0"/>
              <a:t>лайк</a:t>
            </a:r>
            <a:r>
              <a:rPr lang="ru-RU" sz="2000" dirty="0" smtClean="0"/>
              <a:t>, готовы </a:t>
            </a:r>
            <a:r>
              <a:rPr lang="ru-RU" sz="2000" b="1" dirty="0" smtClean="0"/>
              <a:t>шокировать, </a:t>
            </a:r>
            <a:r>
              <a:rPr lang="ru-RU" sz="2000" b="1" dirty="0" smtClean="0"/>
              <a:t>смешить, </a:t>
            </a:r>
            <a:r>
              <a:rPr lang="ru-RU" sz="2000" b="1" dirty="0" smtClean="0"/>
              <a:t>напугать, вызвать сильную эмоцию</a:t>
            </a:r>
            <a:r>
              <a:rPr lang="ru-RU" sz="2000" dirty="0" smtClean="0"/>
              <a:t>. Любую. Лишь бы не оставить равнодушным.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Виртуальное признание – </a:t>
            </a:r>
            <a:r>
              <a:rPr lang="ru-RU" sz="2000" dirty="0" err="1" smtClean="0"/>
              <a:t>дофаминовая</a:t>
            </a:r>
            <a:r>
              <a:rPr lang="ru-RU" sz="2000" dirty="0" smtClean="0"/>
              <a:t> зависимость.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 больше </a:t>
            </a:r>
            <a:r>
              <a:rPr lang="ru-RU" sz="2000" dirty="0" err="1" smtClean="0"/>
              <a:t>лайков</a:t>
            </a:r>
            <a:r>
              <a:rPr lang="ru-RU" sz="2000" dirty="0" smtClean="0"/>
              <a:t> — тем выше самооценка. Упало число </a:t>
            </a:r>
            <a:r>
              <a:rPr lang="ru-RU" sz="2000" dirty="0" err="1" smtClean="0"/>
              <a:t>лайков</a:t>
            </a:r>
            <a:r>
              <a:rPr lang="ru-RU" sz="2000" dirty="0" smtClean="0"/>
              <a:t> — упало всё. Подросток попадает в замкнутый круг: он живёт не своей жизнью, а реакцией на неё.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52010"/>
            <a:ext cx="4833257" cy="1353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1800" b="1" dirty="0" err="1" smtClean="0"/>
              <a:t>Донценко</a:t>
            </a:r>
            <a:r>
              <a:rPr lang="ru-RU" sz="1800" b="1" dirty="0" smtClean="0"/>
              <a:t>, Татьяна Евгеньевна. Я - </a:t>
            </a:r>
            <a:r>
              <a:rPr lang="ru-RU" sz="1800" b="1" dirty="0" err="1" smtClean="0"/>
              <a:t>Ви</a:t>
            </a:r>
            <a:r>
              <a:rPr lang="ru-RU" sz="1800" b="1" dirty="0" smtClean="0"/>
              <a:t> / Татьяна </a:t>
            </a:r>
            <a:r>
              <a:rPr lang="ru-RU" sz="1800" b="1" dirty="0" err="1" smtClean="0"/>
              <a:t>Донценко</a:t>
            </a:r>
            <a:r>
              <a:rPr lang="ru-RU" sz="1800" b="1" dirty="0" smtClean="0"/>
              <a:t>. - Москва : Пять четвертей, 2022. - 328 с. - (В фокусе). – Текст: непосредственный. 12+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629" t="9677" r="44345" b="12509"/>
          <a:stretch>
            <a:fillRect/>
          </a:stretch>
        </p:blipFill>
        <p:spPr bwMode="auto">
          <a:xfrm>
            <a:off x="510640" y="201883"/>
            <a:ext cx="2650307" cy="42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2574" y="697470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Опасности («побочные эффекты </a:t>
            </a:r>
            <a:r>
              <a:rPr lang="ru-RU" sz="1800" dirty="0" err="1" smtClean="0"/>
              <a:t>блогинга</a:t>
            </a:r>
            <a:r>
              <a:rPr lang="ru-RU" sz="1800" dirty="0" smtClean="0"/>
              <a:t>»):</a:t>
            </a:r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b="1" dirty="0" smtClean="0"/>
              <a:t>Нарушение личных границ.</a:t>
            </a:r>
            <a:r>
              <a:rPr lang="ru-RU" sz="1800" dirty="0" smtClean="0"/>
              <a:t> Подростки выкладывают в сеть то, что раньше оставалось только в кругу самых близких. Всё идёт в эфир. </a:t>
            </a:r>
          </a:p>
          <a:p>
            <a:pPr>
              <a:buNone/>
            </a:pPr>
            <a:r>
              <a:rPr lang="ru-RU" sz="1800" b="1" dirty="0" smtClean="0"/>
              <a:t>Опасные </a:t>
            </a:r>
            <a:r>
              <a:rPr lang="ru-RU" sz="1800" b="1" dirty="0" err="1" smtClean="0"/>
              <a:t>челленджи</a:t>
            </a:r>
            <a:r>
              <a:rPr lang="ru-RU" sz="1800" b="1" dirty="0" smtClean="0"/>
              <a:t>.</a:t>
            </a:r>
            <a:r>
              <a:rPr lang="ru-RU" sz="1800" dirty="0" smtClean="0"/>
              <a:t> Ради </a:t>
            </a:r>
            <a:r>
              <a:rPr lang="ru-RU" sz="1800" dirty="0" smtClean="0"/>
              <a:t>видео </a:t>
            </a:r>
            <a:r>
              <a:rPr lang="ru-RU" sz="1800" dirty="0" smtClean="0"/>
              <a:t>подростки готовы рисковать здоровьем и жизнью. Стыдно не сделать — стыдно остаться незамеченным.</a:t>
            </a:r>
          </a:p>
          <a:p>
            <a:pPr>
              <a:buNone/>
            </a:pPr>
            <a:r>
              <a:rPr lang="ru-RU" sz="1800" b="1" dirty="0" smtClean="0"/>
              <a:t>Моральные компромиссы.</a:t>
            </a:r>
            <a:r>
              <a:rPr lang="ru-RU" sz="1800" dirty="0" smtClean="0"/>
              <a:t> Унизить другого, снять чужую боль, выставить на посмешище одноклассника — если это соберёт лайки, значит, это «годный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». </a:t>
            </a:r>
            <a:r>
              <a:rPr lang="ru-RU" sz="1800" dirty="0" err="1" smtClean="0"/>
              <a:t>Эмпатия</a:t>
            </a:r>
            <a:r>
              <a:rPr lang="ru-RU" sz="1800" dirty="0" smtClean="0"/>
              <a:t> отключается. Включается статистика. (Виола решительно выкладывает компрометирующее видео с директором школы </a:t>
            </a:r>
            <a:r>
              <a:rPr lang="ru-RU" sz="1800" i="1" dirty="0" smtClean="0"/>
              <a:t>«а откуда видео ведь никто не узнает». «Виола не учла одного: не всё, что появилось в интернете, остаётся безнаказанным»).</a:t>
            </a:r>
          </a:p>
          <a:p>
            <a:pPr>
              <a:buNone/>
            </a:pPr>
            <a:r>
              <a:rPr lang="ru-RU" sz="1800" b="1" dirty="0" smtClean="0"/>
              <a:t>Потеря себя.</a:t>
            </a:r>
            <a:r>
              <a:rPr lang="ru-RU" sz="1800" dirty="0" smtClean="0"/>
              <a:t> Постоянно подстраиваясь под ожидания аудитории, подросток перестаёт понимать: а что хочу я сам? Что мне нравится на самом деле? Кто я без своего </a:t>
            </a:r>
            <a:r>
              <a:rPr lang="ru-RU" sz="1800" dirty="0" err="1" smtClean="0"/>
              <a:t>аккаунта</a:t>
            </a:r>
            <a:r>
              <a:rPr lang="ru-RU" sz="1800" dirty="0" smtClean="0"/>
              <a:t>? (С Виолой начинает разговаривать её </a:t>
            </a:r>
            <a:r>
              <a:rPr lang="ru-RU" sz="1800" dirty="0" err="1" smtClean="0"/>
              <a:t>аватар</a:t>
            </a:r>
            <a:r>
              <a:rPr lang="ru-RU" sz="1800" dirty="0" smtClean="0"/>
              <a:t> «</a:t>
            </a:r>
            <a:r>
              <a:rPr lang="ru-RU" sz="1800" dirty="0" err="1" smtClean="0"/>
              <a:t>Ви</a:t>
            </a:r>
            <a:r>
              <a:rPr lang="ru-RU" sz="1800" dirty="0" smtClean="0"/>
              <a:t>»: «Я – это лучшая версия тебя. Ты без меня пустое место. Твоя слава – моя</a:t>
            </a:r>
            <a:r>
              <a:rPr lang="ru-RU" sz="1800" dirty="0" smtClean="0"/>
              <a:t>»).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   Вывод:</a:t>
            </a:r>
            <a:r>
              <a:rPr lang="ru-RU" sz="1800" dirty="0" smtClean="0"/>
              <a:t> Лайки не должны стоить личности. Популярность, купленная отказом от себя, — слишком дорогая сделка. И лучший способ защитить подростка — не ставить блокировки, а учить видеть себя настоящего за пределами экрана.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606" y="712519"/>
            <a:ext cx="7553695" cy="3800104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Какую проблему помогает увидеть?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err="1" smtClean="0"/>
              <a:t>Б</a:t>
            </a:r>
            <a:r>
              <a:rPr lang="ru-RU" sz="1800" b="1" dirty="0" err="1" smtClean="0"/>
              <a:t>уллинг</a:t>
            </a:r>
            <a:r>
              <a:rPr lang="ru-RU" sz="1800" b="1" dirty="0" smtClean="0"/>
              <a:t> </a:t>
            </a:r>
            <a:r>
              <a:rPr lang="ru-RU" sz="1800" b="1" dirty="0" smtClean="0"/>
              <a:t>как продолжение и усиление </a:t>
            </a:r>
            <a:r>
              <a:rPr lang="ru-RU" sz="1800" b="1" dirty="0" err="1" smtClean="0"/>
              <a:t>офлайн-изоляции</a:t>
            </a:r>
            <a:r>
              <a:rPr lang="ru-RU" sz="1800" b="1" dirty="0" smtClean="0"/>
              <a:t>. </a:t>
            </a:r>
            <a:r>
              <a:rPr lang="ru-RU" sz="1800" dirty="0" smtClean="0"/>
              <a:t>Одноклассники травят </a:t>
            </a:r>
            <a:r>
              <a:rPr lang="ru-RU" sz="1800" dirty="0" err="1" smtClean="0"/>
              <a:t>Роузи</a:t>
            </a:r>
            <a:r>
              <a:rPr lang="ru-RU" sz="1800" dirty="0" smtClean="0"/>
              <a:t> в школе, пользуясь её немотой. Она не может дать отпор, пожаловаться учителю или просто ответить.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Анонимный </a:t>
            </a:r>
            <a:r>
              <a:rPr lang="ru-RU" sz="1800" b="1" dirty="0" err="1" smtClean="0"/>
              <a:t>аккаунт</a:t>
            </a:r>
            <a:r>
              <a:rPr lang="ru-RU" sz="1800" b="1" dirty="0" smtClean="0"/>
              <a:t> как оружие мести и акт самоутверждения. </a:t>
            </a:r>
            <a:r>
              <a:rPr lang="ru-RU" sz="1800" dirty="0" err="1" smtClean="0"/>
              <a:t>Соцсети</a:t>
            </a:r>
            <a:r>
              <a:rPr lang="ru-RU" sz="1800" dirty="0" smtClean="0"/>
              <a:t> в этом контексте становятся пространством, где её </a:t>
            </a:r>
            <a:r>
              <a:rPr lang="ru-RU" sz="1800" dirty="0" smtClean="0"/>
              <a:t>«</a:t>
            </a:r>
            <a:r>
              <a:rPr lang="ru-RU" sz="1800" dirty="0" smtClean="0"/>
              <a:t>невидимость» </a:t>
            </a:r>
            <a:r>
              <a:rPr lang="ru-RU" sz="1800" dirty="0" smtClean="0"/>
              <a:t>парадоксальным образом закрепляется и преодолевается одновременно. </a:t>
            </a:r>
            <a:r>
              <a:rPr lang="ru-RU" sz="1800" dirty="0" smtClean="0"/>
              <a:t>И</a:t>
            </a:r>
            <a:r>
              <a:rPr lang="ru-RU" sz="1800" dirty="0" smtClean="0"/>
              <a:t>менно в </a:t>
            </a:r>
            <a:r>
              <a:rPr lang="ru-RU" sz="1800" dirty="0" err="1" smtClean="0"/>
              <a:t>блоге</a:t>
            </a:r>
            <a:r>
              <a:rPr lang="ru-RU" sz="1800" dirty="0" smtClean="0"/>
              <a:t> </a:t>
            </a:r>
            <a:r>
              <a:rPr lang="ru-RU" sz="1800" dirty="0" smtClean="0"/>
              <a:t>она может наконец «заговорить». </a:t>
            </a:r>
            <a:br>
              <a:rPr lang="ru-RU" sz="1800" dirty="0" smtClean="0"/>
            </a:br>
            <a:r>
              <a:rPr lang="ru-RU" sz="1800" dirty="0" smtClean="0"/>
              <a:t>Для героини, лишенной голоса, письменная речь в интернете становится единственной формой настоящего самовыражения и власти.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err="1" smtClean="0"/>
              <a:t>Роузи</a:t>
            </a:r>
            <a:r>
              <a:rPr lang="ru-RU" sz="1800" dirty="0" smtClean="0"/>
              <a:t> начинает мстить. Книга остро ставит вопрос: превращается ли жертва, начавшая отвечать ударом на удар, в такого же агрессора? Где грань между справедливым возмездием и жестокостью? Это делает историю гораздо глубже деления "жертва-тиран".</a:t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«Голос» в сети </a:t>
            </a:r>
            <a:r>
              <a:rPr lang="ru-RU" sz="1800" b="1" dirty="0" err="1" smtClean="0"/>
              <a:t>vs</a:t>
            </a:r>
            <a:r>
              <a:rPr lang="ru-RU" sz="1800" b="1" dirty="0" smtClean="0"/>
              <a:t>. молчание в реальности: конфликт идентичностей. Двойная жизнь:</a:t>
            </a:r>
            <a:r>
              <a:rPr lang="ru-RU" sz="1800" dirty="0" smtClean="0"/>
              <a:t> У </a:t>
            </a:r>
            <a:r>
              <a:rPr lang="ru-RU" sz="1800" dirty="0" err="1" smtClean="0"/>
              <a:t>Роузи</a:t>
            </a:r>
            <a:r>
              <a:rPr lang="ru-RU" sz="1800" dirty="0" smtClean="0"/>
              <a:t> формируются две личности: беспомощная «никто» в школе и всесильная, знающая «Мисс Никто» в сети. Это исследует раскол идентичности, который испытывают многие подростки в </a:t>
            </a:r>
            <a:r>
              <a:rPr lang="ru-RU" sz="1800" dirty="0" err="1" smtClean="0"/>
              <a:t>соцсетях</a:t>
            </a:r>
            <a:r>
              <a:rPr lang="ru-RU" sz="1800" dirty="0" smtClean="0"/>
              <a:t>, но доведенный до крайности.</a:t>
            </a:r>
            <a:br>
              <a:rPr lang="ru-RU" sz="1800" dirty="0" smtClean="0"/>
            </a:br>
            <a:r>
              <a:rPr lang="ru-RU" sz="1800" dirty="0" err="1" smtClean="0"/>
              <a:t>Роузи</a:t>
            </a:r>
            <a:r>
              <a:rPr lang="ru-RU" sz="1800" dirty="0" smtClean="0"/>
              <a:t> несёт тяжелейшее бремя ответственности за содеянное. </a:t>
            </a:r>
            <a:br>
              <a:rPr lang="ru-RU" sz="1800" dirty="0" smtClean="0"/>
            </a:br>
            <a:r>
              <a:rPr lang="ru-RU" sz="1800" dirty="0" smtClean="0"/>
              <a:t>Посыл: ответный удар не исцеляет травмы.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Последствия цифрового </a:t>
            </a:r>
            <a:r>
              <a:rPr lang="ru-RU" sz="1800" b="1" dirty="0" err="1" smtClean="0"/>
              <a:t>активизма</a:t>
            </a:r>
            <a:r>
              <a:rPr lang="ru-RU" sz="1800" b="1" dirty="0" smtClean="0"/>
              <a:t> (мести) и точка </a:t>
            </a:r>
            <a:r>
              <a:rPr lang="ru-RU" sz="1800" b="1" dirty="0" err="1" smtClean="0"/>
              <a:t>невозврата</a:t>
            </a:r>
            <a:r>
              <a:rPr lang="ru-RU" sz="1800" b="1" dirty="0" smtClean="0"/>
              <a:t>. </a:t>
            </a:r>
            <a:r>
              <a:rPr lang="ru-RU" sz="1800" dirty="0" smtClean="0"/>
              <a:t>Книга не романтизирует месть. Она показывает её последствия.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5272644"/>
            <a:ext cx="3966358" cy="1223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b="1" dirty="0" err="1" smtClean="0"/>
              <a:t>Уинтер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Тэмсин</a:t>
            </a:r>
            <a:r>
              <a:rPr lang="ru-RU" sz="1800" b="1" dirty="0" smtClean="0"/>
              <a:t>. Я - мисс Никто / </a:t>
            </a:r>
            <a:r>
              <a:rPr lang="ru-RU" sz="1800" b="1" dirty="0" err="1" smtClean="0"/>
              <a:t>Тэмсин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Уинтер</a:t>
            </a:r>
            <a:r>
              <a:rPr lang="ru-RU" sz="1800" b="1" dirty="0" smtClean="0"/>
              <a:t> ; [перевела с английского Елизавета Шульга]. - Санкт-Петербург : </a:t>
            </a:r>
            <a:r>
              <a:rPr lang="ru-RU" sz="1800" b="1" dirty="0" err="1" smtClean="0"/>
              <a:t>Поляндрия</a:t>
            </a:r>
            <a:r>
              <a:rPr lang="ru-RU" sz="1800" b="1" dirty="0" smtClean="0"/>
              <a:t>, 2021. - 384 с.  - Текст: непосредственный. 12+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337" t="14061" r="32281" b="14976"/>
          <a:stretch>
            <a:fillRect/>
          </a:stretch>
        </p:blipFill>
        <p:spPr bwMode="auto">
          <a:xfrm>
            <a:off x="475012" y="403760"/>
            <a:ext cx="3004457" cy="46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3" y="605642"/>
            <a:ext cx="105809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«Я — мисс Никто» — это не руководство к действию, а сложное исследование психологии жертвы и этики мести. Она показывает, что:</a:t>
            </a:r>
          </a:p>
          <a:p>
            <a:endParaRPr lang="ru-RU" dirty="0" smtClean="0"/>
          </a:p>
          <a:p>
            <a:r>
              <a:rPr lang="ru-RU" dirty="0" smtClean="0"/>
              <a:t>Интернет даёт силу безгласным, но эта сила амбивалентна и может быть направлена как на разрушение, так и на саморазрушение.</a:t>
            </a:r>
          </a:p>
          <a:p>
            <a:endParaRPr lang="ru-RU" dirty="0" smtClean="0"/>
          </a:p>
          <a:p>
            <a:r>
              <a:rPr lang="ru-RU" dirty="0" err="1" smtClean="0"/>
              <a:t>Кибербуллинг</a:t>
            </a:r>
            <a:r>
              <a:rPr lang="ru-RU" dirty="0" smtClean="0"/>
              <a:t> редко существует в вакууме — это часто продолжение и усиление реальной социальной иерархии и жестокости.</a:t>
            </a:r>
          </a:p>
          <a:p>
            <a:endParaRPr lang="ru-RU" dirty="0" smtClean="0"/>
          </a:p>
          <a:p>
            <a:r>
              <a:rPr lang="ru-RU" dirty="0" smtClean="0"/>
              <a:t>Обретая цифровой голос, важно не потерять человеческое лицо. Месть, даже справедливая, не лечит душевные раны, а лишь наносит новые.</a:t>
            </a:r>
          </a:p>
          <a:p>
            <a:endParaRPr lang="ru-RU" dirty="0" smtClean="0"/>
          </a:p>
          <a:p>
            <a:r>
              <a:rPr lang="ru-RU" dirty="0" smtClean="0"/>
              <a:t>Книга заставляет </a:t>
            </a:r>
            <a:r>
              <a:rPr lang="ru-RU" b="1" dirty="0" smtClean="0"/>
              <a:t>задуматься </a:t>
            </a:r>
            <a:r>
              <a:rPr lang="ru-RU" b="1" dirty="0" smtClean="0"/>
              <a:t>и о </a:t>
            </a:r>
            <a:r>
              <a:rPr lang="ru-RU" b="1" dirty="0" smtClean="0"/>
              <a:t>самых трудных вопросах: </a:t>
            </a:r>
          </a:p>
          <a:p>
            <a:endParaRPr lang="ru-RU" dirty="0" smtClean="0"/>
          </a:p>
          <a:p>
            <a:r>
              <a:rPr lang="ru-RU" dirty="0" smtClean="0"/>
              <a:t>Что делать, когда система (школа) не защищает? </a:t>
            </a:r>
          </a:p>
          <a:p>
            <a:r>
              <a:rPr lang="ru-RU" dirty="0" smtClean="0"/>
              <a:t>Где искать справедливость, не уподобляясь обидчикам? </a:t>
            </a:r>
          </a:p>
          <a:p>
            <a:r>
              <a:rPr lang="ru-RU" dirty="0" smtClean="0"/>
              <a:t>И как сохранить себя, когда единственный способ быть услышанным — это надеть маску анонимного мстителя?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4" y="5067754"/>
            <a:ext cx="4529446" cy="1321171"/>
          </a:xfrm>
        </p:spPr>
        <p:txBody>
          <a:bodyPr>
            <a:normAutofit fontScale="90000"/>
          </a:bodyPr>
          <a:lstStyle/>
          <a:p>
            <a:r>
              <a:rPr lang="ru-RU" sz="1800" b="1" dirty="0" err="1" smtClean="0"/>
              <a:t>Пэтчин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Джастин</a:t>
            </a:r>
            <a:r>
              <a:rPr lang="ru-RU" sz="1800" b="1" dirty="0" smtClean="0"/>
              <a:t>.  Написанное остается. Как сделать интернет-общение безопасным и комфортным / </a:t>
            </a:r>
            <a:r>
              <a:rPr lang="ru-RU" sz="1800" b="1" dirty="0" err="1" smtClean="0"/>
              <a:t>Джастин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Пэтчин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Самир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Хиндуя</a:t>
            </a:r>
            <a:r>
              <a:rPr lang="ru-RU" sz="1800" b="1" dirty="0" smtClean="0"/>
              <a:t> ; перевод с английского Валерии Башкировой. - Москва : Манн, Иванов и Фербер, 2020. - 184 с. – Текст: непосредственный. 12+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9469" y="364960"/>
            <a:ext cx="738645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 </a:t>
            </a:r>
            <a:r>
              <a:rPr lang="ru-RU" sz="2400" dirty="0" smtClean="0"/>
              <a:t>Книга о разумном поведении в интернете и способах защиты от </a:t>
            </a:r>
            <a:r>
              <a:rPr lang="ru-RU" sz="2400" b="1" dirty="0" err="1" smtClean="0"/>
              <a:t>кибербуллинга</a:t>
            </a:r>
            <a:r>
              <a:rPr lang="ru-RU" sz="2400" dirty="0" smtClean="0"/>
              <a:t> и других рисков. </a:t>
            </a:r>
          </a:p>
          <a:p>
            <a:pPr>
              <a:buNone/>
            </a:pPr>
            <a:r>
              <a:rPr lang="ru-RU" sz="2400" dirty="0" smtClean="0"/>
              <a:t>   Книга объяснит, </a:t>
            </a:r>
            <a:r>
              <a:rPr lang="ru-RU" sz="2400" b="1" dirty="0" smtClean="0"/>
              <a:t>что делать</a:t>
            </a:r>
            <a:r>
              <a:rPr lang="ru-RU" sz="2400" dirty="0" smtClean="0"/>
              <a:t>, если </a:t>
            </a:r>
            <a:r>
              <a:rPr lang="ru-RU" sz="2400" b="1" dirty="0" smtClean="0"/>
              <a:t>проблема </a:t>
            </a:r>
            <a:r>
              <a:rPr lang="ru-RU" sz="2400" b="1" dirty="0" err="1" smtClean="0"/>
              <a:t>кибербуллинга</a:t>
            </a:r>
            <a:r>
              <a:rPr lang="ru-RU" sz="2400" b="1" dirty="0" smtClean="0"/>
              <a:t> коснулась тебя</a:t>
            </a:r>
            <a:r>
              <a:rPr lang="ru-RU" sz="2400" dirty="0" smtClean="0"/>
              <a:t>, а также как помочь сверстникам справиться с травлей. </a:t>
            </a:r>
          </a:p>
          <a:p>
            <a:pPr>
              <a:buNone/>
            </a:pPr>
            <a:r>
              <a:rPr lang="ru-RU" sz="2400" b="1" dirty="0" smtClean="0"/>
              <a:t>    В книге</a:t>
            </a:r>
            <a:r>
              <a:rPr lang="ru-RU" sz="2400" dirty="0" smtClean="0"/>
              <a:t> представлены десятки </a:t>
            </a:r>
            <a:r>
              <a:rPr lang="ru-RU" sz="2400" b="1" dirty="0" smtClean="0"/>
              <a:t>реальных историй подростков</a:t>
            </a:r>
            <a:r>
              <a:rPr lang="ru-RU" sz="2400" dirty="0" smtClean="0"/>
              <a:t>, которые столкнулись с </a:t>
            </a:r>
            <a:r>
              <a:rPr lang="ru-RU" sz="2400" dirty="0" err="1" smtClean="0"/>
              <a:t>кибербуллингом</a:t>
            </a:r>
            <a:r>
              <a:rPr lang="ru-RU" sz="2400" dirty="0" smtClean="0"/>
              <a:t> и готовы поделиться собственным опытом.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Для сотрудников\Desktop\безопасный ин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77" y="368133"/>
            <a:ext cx="3072593" cy="434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582</Words>
  <Application>Microsoft Office PowerPoint</Application>
  <PresentationFormat>Произвольный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Ключевые аспекты темы «Интернет и безопасность подростков»  в современной литературе </vt:lpstr>
      <vt:lpstr>Слайд 4</vt:lpstr>
      <vt:lpstr>Какую проблему помогает увидеть?  «Лайк любой ценой»  Гонка за контентом: что вы готовы сделать ради популярности?  Для подростков, выросших в эпоху социальных сетей лайк , количество подписчиков в блоге — это не просто цифра. Это измеритель собственной ценности, социальный капитал, маркер «меня видят» и «я существую».   Нормальное, «скучное» видео уже не работает. Чтобы получить лайк, готовы шокировать, смешить, напугать, вызвать сильную эмоцию. Любую. Лишь бы не оставить равнодушным.   Виртуальное признание – дофаминовая зависимость.  Чем больше лайков — тем выше самооценка. Упало число лайков — упало всё. Подросток попадает в замкнутый круг: он живёт не своей жизнью, а реакцией на неё. </vt:lpstr>
      <vt:lpstr>Слайд 6</vt:lpstr>
      <vt:lpstr>          Какую проблему помогает увидеть?  Буллинг как продолжение и усиление офлайн-изоляции. Одноклассники травят Роузи в школе, пользуясь её немотой. Она не может дать отпор, пожаловаться учителю или просто ответить.   Анонимный аккаунт как оружие мести и акт самоутверждения. Соцсети в этом контексте становятся пространством, где её «невидимость» парадоксальным образом закрепляется и преодолевается одновременно. Именно в блоге она может наконец «заговорить».  Для героини, лишенной голоса, письменная речь в интернете становится единственной формой настоящего самовыражения и власти. Роузи начинает мстить. Книга остро ставит вопрос: превращается ли жертва, начавшая отвечать ударом на удар, в такого же агрессора? Где грань между справедливым возмездием и жестокостью? Это делает историю гораздо глубже деления "жертва-тиран".   «Голос» в сети vs. молчание в реальности: конфликт идентичностей. Двойная жизнь: У Роузи формируются две личности: беспомощная «никто» в школе и всесильная, знающая «Мисс Никто» в сети. Это исследует раскол идентичности, который испытывают многие подростки в соцсетях, но доведенный до крайности. Роузи несёт тяжелейшее бремя ответственности за содеянное.  Посыл: ответный удар не исцеляет травмы.   Последствия цифрового активизма (мести) и точка невозврата. Книга не романтизирует месть. Она показывает её последствия.    </vt:lpstr>
      <vt:lpstr>Слайд 8</vt:lpstr>
      <vt:lpstr>Пэтчин, Джастин.  Написанное остается. Как сделать интернет-общение безопасным и комфортным / Джастин Пэтчин, Самир Хиндуя ; перевод с английского Валерии Башкировой. - Москва : Манн, Иванов и Фербер, 2020. - 184 с. – Текст: непосредственный. 12+</vt:lpstr>
      <vt:lpstr>Какую проблему помогает увидеть?  Цифровые отношения, цифровой мир  как источник опасности.     Антиутопия ближайшего будущего, где цифровые технологии становятся инструментом тотального угнетения и манипуляции.   Что несут нам технологии и, в частности, искусственный интеллект? Какова твоя ответственность как создателя?  Подростки здесь — не просто пользователи, а главная уязвимая цель системы и одновременно — символ надежды на цифровое сопротивление.</vt:lpstr>
      <vt:lpstr>             Какую проблему помогает увидеть?  Иллюзия безопасности экрана   Главные уроки книги:  Доверие к виртуальному образу — всегда риск. За аватаркой может скрываться кто угодно. Ключевой вопрос книги: «Кто он, человек, который просится к тебе в друзья?» Ты не видишь его глаз, не слышишь интонаций, не знаешь его прошлого, намерений, возраста. А он уже знает о тебе всё — из твоих постов, фотографий, геолокаций, лайков. Ты открыта, он — загадка. Скука — не повод для риска. Опасные решения часто маскируются под развлечение. Родители не всесильны. Они могут не успеть, не узнать, не защитить. В критический момент подросток остаётся один на один с тем, кого впустил в свою жизнь через экран. Последствия не исчезают. Травма остаётся с тобой навсегда. Предупреждён — значит вооружён. Читай такие книги, чтобы не учиться на своих ошибках, а видеть опасность заранее. </vt:lpstr>
      <vt:lpstr>   Интернет как поле первой работы и финансовой независимости Взросление через столкновение с теневой стороной цифрового бизнеса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Для сотрудников</cp:lastModifiedBy>
  <cp:revision>211</cp:revision>
  <cp:lastPrinted>2025-08-25T02:22:11Z</cp:lastPrinted>
  <dcterms:created xsi:type="dcterms:W3CDTF">2025-08-19T08:15:16Z</dcterms:created>
  <dcterms:modified xsi:type="dcterms:W3CDTF">2026-02-16T02:27:16Z</dcterms:modified>
</cp:coreProperties>
</file>