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2" r:id="rId3"/>
    <p:sldId id="273" r:id="rId4"/>
    <p:sldId id="274" r:id="rId5"/>
    <p:sldId id="275" r:id="rId6"/>
    <p:sldId id="276" r:id="rId7"/>
    <p:sldId id="277" r:id="rId8"/>
    <p:sldId id="266" r:id="rId9"/>
    <p:sldId id="267" r:id="rId10"/>
    <p:sldId id="268" r:id="rId11"/>
    <p:sldId id="269" r:id="rId12"/>
    <p:sldId id="271" r:id="rId13"/>
    <p:sldId id="279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344" autoAdjust="0"/>
    <p:restoredTop sz="94595" autoAdjust="0"/>
  </p:normalViewPr>
  <p:slideViewPr>
    <p:cSldViewPr>
      <p:cViewPr>
        <p:scale>
          <a:sx n="80" d="100"/>
          <a:sy n="80" d="100"/>
        </p:scale>
        <p:origin x="-954" y="-5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7764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24.04.2023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24.04.2023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24.04.2023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24.04.2023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zen.ru/a/Xy_Xr40W9g1DPg58" TargetMode="External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jpeg"/><Relationship Id="rId10" Type="http://schemas.openxmlformats.org/officeDocument/2006/relationships/image" Target="../media/image25.png"/><Relationship Id="rId4" Type="http://schemas.openxmlformats.org/officeDocument/2006/relationships/image" Target="../media/image19.jpeg"/><Relationship Id="rId9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Новые книги о войне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khln\Desktop\война 2023 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98983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83568" y="404664"/>
            <a:ext cx="597666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800" b="1" dirty="0" smtClean="0">
                <a:solidFill>
                  <a:schemeClr val="bg1"/>
                </a:solidFill>
              </a:rPr>
              <a:t>НОВЫЕ КНИГИ  О ВОЙНЕ</a:t>
            </a:r>
            <a:endParaRPr lang="ru-RU" sz="88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-612576" y="4725144"/>
            <a:ext cx="67687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                                </a:t>
            </a:r>
            <a:r>
              <a:rPr lang="ru-RU" sz="2800" b="1" dirty="0" smtClean="0">
                <a:solidFill>
                  <a:schemeClr val="bg1"/>
                </a:solidFill>
              </a:rPr>
              <a:t>Цикл обзоров </a:t>
            </a:r>
          </a:p>
          <a:p>
            <a:r>
              <a:rPr lang="ru-RU" sz="2800" b="1" dirty="0" smtClean="0">
                <a:solidFill>
                  <a:schemeClr val="bg1"/>
                </a:solidFill>
              </a:rPr>
              <a:t>            «Понедельник начинается с книг»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87624" y="6021288"/>
            <a:ext cx="40679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               Красноярск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            24 апреля 2023 г.</a:t>
            </a:r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8126163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khln\Desktop\война 2023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211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647474" y="27678"/>
            <a:ext cx="10729192" cy="778098"/>
          </a:xfrm>
        </p:spPr>
        <p:txBody>
          <a:bodyPr>
            <a:noAutofit/>
          </a:bodyPr>
          <a:lstStyle/>
          <a:p>
            <a:r>
              <a:rPr lang="ru-RU" sz="2400" dirty="0" smtClean="0">
                <a:latin typeface="Comic Sans MS" pitchFamily="66" charset="0"/>
              </a:rPr>
              <a:t>Лоис </a:t>
            </a:r>
            <a:r>
              <a:rPr lang="ru-RU" sz="2400" dirty="0" err="1" smtClean="0">
                <a:latin typeface="Comic Sans MS" pitchFamily="66" charset="0"/>
              </a:rPr>
              <a:t>Лоури</a:t>
            </a:r>
            <a:r>
              <a:rPr lang="ru-RU" sz="2400" dirty="0" smtClean="0">
                <a:latin typeface="Comic Sans MS" pitchFamily="66" charset="0"/>
              </a:rPr>
              <a:t> «Исчисляя звёзды» 12+</a:t>
            </a:r>
            <a:endParaRPr lang="ru-RU" sz="2400" dirty="0">
              <a:latin typeface="Comic Sans MS" pitchFamily="66" charset="0"/>
            </a:endParaRPr>
          </a:p>
        </p:txBody>
      </p:sp>
      <p:pic>
        <p:nvPicPr>
          <p:cNvPr id="23554" name="Picture 2" descr="https://cdn.skidka-msk.ru/images/prodacts/sourse/100794/100794629_ischislyaya-zvezdyi-volchok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836712"/>
            <a:ext cx="2073831" cy="2880320"/>
          </a:xfrm>
          <a:prstGeom prst="rect">
            <a:avLst/>
          </a:prstGeom>
          <a:noFill/>
        </p:spPr>
      </p:pic>
      <p:pic>
        <p:nvPicPr>
          <p:cNvPr id="23558" name="Picture 6" descr="https://s3-frame.ozstatic.by/1000/505/108/101/101108505_2.jpg"/>
          <p:cNvPicPr>
            <a:picLocks noChangeAspect="1" noChangeArrowheads="1"/>
          </p:cNvPicPr>
          <p:nvPr/>
        </p:nvPicPr>
        <p:blipFill>
          <a:blip r:embed="rId4" cstate="print"/>
          <a:srcRect l="77104" t="3941" r="378" b="38705"/>
          <a:stretch>
            <a:fillRect/>
          </a:stretch>
        </p:blipFill>
        <p:spPr bwMode="auto">
          <a:xfrm>
            <a:off x="6876256" y="3140968"/>
            <a:ext cx="1800200" cy="3250860"/>
          </a:xfrm>
          <a:prstGeom prst="rect">
            <a:avLst/>
          </a:prstGeom>
          <a:noFill/>
        </p:spPr>
      </p:pic>
      <p:pic>
        <p:nvPicPr>
          <p:cNvPr id="23560" name="Picture 8" descr="https://www.umniza.de/WebRoot/Store22/Shops/62303963/622F/BBB1/9182/0317/EAFE/0A0C/6D11/B93D/978-5-907180-88-8_1.jpg"/>
          <p:cNvPicPr>
            <a:picLocks noChangeAspect="1" noChangeArrowheads="1"/>
          </p:cNvPicPr>
          <p:nvPr/>
        </p:nvPicPr>
        <p:blipFill>
          <a:blip r:embed="rId5" cstate="print"/>
          <a:srcRect r="52055" b="47826"/>
          <a:stretch>
            <a:fillRect/>
          </a:stretch>
        </p:blipFill>
        <p:spPr bwMode="auto">
          <a:xfrm>
            <a:off x="3275856" y="3789040"/>
            <a:ext cx="3456384" cy="2592288"/>
          </a:xfrm>
          <a:prstGeom prst="rect">
            <a:avLst/>
          </a:prstGeom>
          <a:noFill/>
        </p:spPr>
      </p:pic>
      <p:sp>
        <p:nvSpPr>
          <p:cNvPr id="12" name="Содержимое 11"/>
          <p:cNvSpPr>
            <a:spLocks noGrp="1"/>
          </p:cNvSpPr>
          <p:nvPr>
            <p:ph idx="1"/>
          </p:nvPr>
        </p:nvSpPr>
        <p:spPr>
          <a:xfrm>
            <a:off x="2915816" y="764704"/>
            <a:ext cx="5544616" cy="259228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700" i="1" dirty="0" smtClean="0">
                <a:latin typeface="+mj-lt"/>
                <a:cs typeface="Times New Roman" pitchFamily="18" charset="0"/>
              </a:rPr>
              <a:t>«Она знала, как фру Розен боится моря  - такого широкого, глубокого и холодного. Она знала, как </a:t>
            </a:r>
            <a:r>
              <a:rPr lang="ru-RU" sz="1700" i="1" dirty="0" err="1" smtClean="0">
                <a:latin typeface="+mj-lt"/>
                <a:cs typeface="Times New Roman" pitchFamily="18" charset="0"/>
              </a:rPr>
              <a:t>Эллен</a:t>
            </a:r>
            <a:r>
              <a:rPr lang="ru-RU" sz="1700" i="1" dirty="0" smtClean="0">
                <a:latin typeface="+mj-lt"/>
                <a:cs typeface="Times New Roman" pitchFamily="18" charset="0"/>
              </a:rPr>
              <a:t> боится солдат – их автоматов, их сапог. Солдаты наверняка что-то подозревают. </a:t>
            </a:r>
            <a:r>
              <a:rPr lang="ru-RU" sz="1700" i="1" dirty="0" err="1" smtClean="0">
                <a:latin typeface="+mj-lt"/>
                <a:cs typeface="Times New Roman" pitchFamily="18" charset="0"/>
              </a:rPr>
              <a:t>Аннемари</a:t>
            </a:r>
            <a:r>
              <a:rPr lang="ru-RU" sz="1700" i="1" dirty="0" smtClean="0">
                <a:latin typeface="+mj-lt"/>
                <a:cs typeface="Times New Roman" pitchFamily="18" charset="0"/>
              </a:rPr>
              <a:t> понимала, как Розены боятся неизвестного будущего, которое их ждёт.</a:t>
            </a:r>
          </a:p>
          <a:p>
            <a:pPr marL="0" indent="0">
              <a:buNone/>
            </a:pPr>
            <a:r>
              <a:rPr lang="ru-RU" sz="1700" i="1" dirty="0" smtClean="0">
                <a:latin typeface="+mj-lt"/>
                <a:cs typeface="Times New Roman" pitchFamily="18" charset="0"/>
              </a:rPr>
              <a:t>Но всё же они не сломлены, они такие же, как раньше  - в классе, на сцене, за субботним столом. Им есть чем гордиться, главного они не потеряли».</a:t>
            </a:r>
          </a:p>
        </p:txBody>
      </p:sp>
      <p:sp>
        <p:nvSpPr>
          <p:cNvPr id="23561" name="Rectangle 9"/>
          <p:cNvSpPr>
            <a:spLocks noChangeArrowheads="1"/>
          </p:cNvSpPr>
          <p:nvPr/>
        </p:nvSpPr>
        <p:spPr bwMode="auto">
          <a:xfrm>
            <a:off x="-180528" y="4005064"/>
            <a:ext cx="3600400" cy="1661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effectLst/>
                <a:latin typeface="+mj-lt"/>
                <a:cs typeface="Arial" pitchFamily="34" charset="0"/>
              </a:rPr>
              <a:t>Лоури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effectLst/>
                <a:latin typeface="+mj-lt"/>
                <a:cs typeface="Arial" pitchFamily="34" charset="0"/>
              </a:rPr>
              <a:t>, Лоис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+mj-lt"/>
                <a:cs typeface="Arial" pitchFamily="34" charset="0"/>
              </a:rPr>
              <a:t>. </a:t>
            </a:r>
            <a:r>
              <a:rPr kumimoji="0" lang="ru-RU" sz="1400" i="0" u="none" strike="noStrike" cap="none" normalizeH="0" baseline="0" dirty="0" smtClean="0">
                <a:ln>
                  <a:noFill/>
                </a:ln>
                <a:effectLst/>
                <a:latin typeface="+mj-lt"/>
                <a:cs typeface="Arial" pitchFamily="34" charset="0"/>
              </a:rPr>
              <a:t>Исчисляя звёзды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+mj-lt"/>
                <a:cs typeface="Arial" pitchFamily="34" charset="0"/>
              </a:rPr>
              <a:t> / Лоис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+mj-lt"/>
                <a:cs typeface="Arial" pitchFamily="34" charset="0"/>
              </a:rPr>
              <a:t>Лоури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+mj-lt"/>
                <a:cs typeface="Arial" pitchFamily="34" charset="0"/>
              </a:rPr>
              <a:t> ; перевод с английского Ольги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+mj-lt"/>
                <a:cs typeface="Arial" pitchFamily="34" charset="0"/>
              </a:rPr>
              <a:t>Бухиной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+mj-lt"/>
                <a:cs typeface="Arial" pitchFamily="34" charset="0"/>
              </a:rPr>
              <a:t> и Галины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+mj-lt"/>
                <a:cs typeface="Arial" pitchFamily="34" charset="0"/>
              </a:rPr>
              <a:t>Гимон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+mj-lt"/>
                <a:cs typeface="Arial" pitchFamily="34" charset="0"/>
              </a:rPr>
              <a:t> ; иллюстрации Татьяны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+mj-lt"/>
                <a:cs typeface="Arial" pitchFamily="34" charset="0"/>
              </a:rPr>
              <a:t>Уклейко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+mj-lt"/>
                <a:cs typeface="Arial" pitchFamily="34" charset="0"/>
              </a:rPr>
              <a:t>. - Москва : Волчок, 2022. - 160 с. : ил. - (Вот я). – Текст: непосредственный.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5461274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khln\Desktop\война 2023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211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0150" y="0"/>
            <a:ext cx="8603850" cy="665018"/>
          </a:xfrm>
        </p:spPr>
        <p:txBody>
          <a:bodyPr>
            <a:noAutofit/>
          </a:bodyPr>
          <a:lstStyle/>
          <a:p>
            <a:r>
              <a:rPr lang="ru-RU" sz="2400" dirty="0" smtClean="0">
                <a:latin typeface="Comic Sans MS" pitchFamily="66" charset="0"/>
              </a:rPr>
              <a:t>Юлия </a:t>
            </a:r>
            <a:r>
              <a:rPr lang="ru-RU" sz="2400" dirty="0" err="1" smtClean="0">
                <a:latin typeface="Comic Sans MS" pitchFamily="66" charset="0"/>
              </a:rPr>
              <a:t>Бийе</a:t>
            </a:r>
            <a:r>
              <a:rPr lang="ru-RU" sz="2400" dirty="0" smtClean="0">
                <a:latin typeface="Comic Sans MS" pitchFamily="66" charset="0"/>
              </a:rPr>
              <a:t>, Клер </a:t>
            </a:r>
            <a:r>
              <a:rPr lang="ru-RU" sz="2400" dirty="0" err="1" smtClean="0">
                <a:latin typeface="Comic Sans MS" pitchFamily="66" charset="0"/>
              </a:rPr>
              <a:t>Фовель</a:t>
            </a:r>
            <a:r>
              <a:rPr lang="ru-RU" sz="2400" dirty="0" smtClean="0">
                <a:latin typeface="Comic Sans MS" pitchFamily="66" charset="0"/>
              </a:rPr>
              <a:t> «Война Катрин» 12+</a:t>
            </a:r>
            <a:endParaRPr lang="ru-RU" sz="2400" dirty="0">
              <a:latin typeface="Comic Sans MS" pitchFamily="66" charset="0"/>
            </a:endParaRPr>
          </a:p>
        </p:txBody>
      </p:sp>
      <p:sp>
        <p:nvSpPr>
          <p:cNvPr id="25602" name="AutoShape 2" descr="https://cdn1.ozone.ru/s3/multimedia-z/614254081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5604" name="AutoShape 4" descr="https://cdn1.ozone.ru/s3/multimedia-z/614254081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5606" name="Picture 6" descr="https://avatars.mds.yandex.net/get-mpic/5221929/img_id6841666828989357803.jpeg/ori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836712"/>
            <a:ext cx="3100215" cy="3746402"/>
          </a:xfrm>
          <a:prstGeom prst="rect">
            <a:avLst/>
          </a:prstGeom>
          <a:noFill/>
        </p:spPr>
      </p:pic>
      <p:pic>
        <p:nvPicPr>
          <p:cNvPr id="25608" name="Picture 8" descr="https://avatars.dzeninfra.ru/get-zen_doc/50335/pub_617c5a89ca07226858b5b1ad_617c5e30170b950d01809cea/scale_240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67944" y="3717032"/>
            <a:ext cx="4392488" cy="2876371"/>
          </a:xfrm>
          <a:prstGeom prst="rect">
            <a:avLst/>
          </a:prstGeom>
          <a:noFill/>
        </p:spPr>
      </p:pic>
      <p:pic>
        <p:nvPicPr>
          <p:cNvPr id="25610" name="Picture 10" descr="https://avatars.dzeninfra.ru/get-zen_doc/5233352/pub_617c5a89ca07226858b5b1ad_617c5de88e256c07d111c3be/scale_240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67944" y="764704"/>
            <a:ext cx="4320480" cy="2829218"/>
          </a:xfrm>
          <a:prstGeom prst="rect">
            <a:avLst/>
          </a:prstGeom>
          <a:noFill/>
        </p:spPr>
      </p:pic>
      <p:sp>
        <p:nvSpPr>
          <p:cNvPr id="25611" name="Rectangle 11"/>
          <p:cNvSpPr>
            <a:spLocks noChangeArrowheads="1"/>
          </p:cNvSpPr>
          <p:nvPr/>
        </p:nvSpPr>
        <p:spPr bwMode="auto">
          <a:xfrm>
            <a:off x="179512" y="4725144"/>
            <a:ext cx="3419872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Бийе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, Юлия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. </a:t>
            </a:r>
            <a:r>
              <a:rPr kumimoji="0" lang="ru-RU" sz="140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Война </a:t>
            </a:r>
            <a:r>
              <a:rPr kumimoji="0" lang="ru-RU" sz="140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Катрин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/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Ю.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Бийе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; худ. К.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Фовель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; пер. Е. Кожевникова. - Москва : Самокат, 2022. - 160 с. :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цв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. ил. – Текст: непосредственный.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5461274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khln\Desktop\война 2023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211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647474" y="27678"/>
            <a:ext cx="10729192" cy="778098"/>
          </a:xfrm>
        </p:spPr>
        <p:txBody>
          <a:bodyPr>
            <a:noAutofit/>
          </a:bodyPr>
          <a:lstStyle/>
          <a:p>
            <a:r>
              <a:rPr lang="ru-RU" sz="2400" dirty="0" smtClean="0">
                <a:latin typeface="Comic Sans MS" pitchFamily="66" charset="0"/>
              </a:rPr>
              <a:t>Юлия Яковлева «Глиняные пчёлы» 12+</a:t>
            </a:r>
            <a:endParaRPr lang="ru-RU" sz="2400" dirty="0">
              <a:latin typeface="Comic Sans MS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987824" y="836712"/>
            <a:ext cx="5904656" cy="280831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700" i="1" dirty="0" smtClean="0">
                <a:latin typeface="+mj-lt"/>
                <a:cs typeface="Times New Roman" pitchFamily="18" charset="0"/>
              </a:rPr>
              <a:t>«Из леса Франц вернулся один. Уже вот такой как сейчас: с остекленевшими глазами. Еврейскую девочку, которую он утащил и где-то в лесу оставил, не нашли. Да и не искали: русские наступали слишком быстро. Может, они нашли её. А может, её нашли волки. Этого мы не знаем, не узнаем, и Франц может считать, что он её спас. Так ему легче?</a:t>
            </a:r>
          </a:p>
          <a:p>
            <a:pPr marL="0" indent="0">
              <a:buNone/>
            </a:pPr>
            <a:r>
              <a:rPr lang="ru-RU" sz="1700" i="1" dirty="0" smtClean="0">
                <a:latin typeface="+mj-lt"/>
                <a:cs typeface="Times New Roman" pitchFamily="18" charset="0"/>
              </a:rPr>
              <a:t>Может, если и я – спасу хотя бы одного, то всё ещё можно исправить? Ещё не всё тогда погибло окончательно?».</a:t>
            </a:r>
          </a:p>
        </p:txBody>
      </p:sp>
      <p:pic>
        <p:nvPicPr>
          <p:cNvPr id="26626" name="Picture 2" descr="https://xn--80aaph2avkn4e.xn--p1ai/wa-data/public/shop/products/32/58/105832/images/235310/235310.750x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908720"/>
            <a:ext cx="2016223" cy="3196385"/>
          </a:xfrm>
          <a:prstGeom prst="rect">
            <a:avLst/>
          </a:prstGeom>
          <a:noFill/>
        </p:spPr>
      </p:pic>
      <p:sp>
        <p:nvSpPr>
          <p:cNvPr id="26627" name="Rectangle 3"/>
          <p:cNvSpPr>
            <a:spLocks noChangeArrowheads="1"/>
          </p:cNvSpPr>
          <p:nvPr/>
        </p:nvSpPr>
        <p:spPr bwMode="auto">
          <a:xfrm>
            <a:off x="-180528" y="4334232"/>
            <a:ext cx="2808312" cy="2523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Яковлева, Юлия Юрьевна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. </a:t>
            </a:r>
            <a:r>
              <a:rPr kumimoji="0" lang="ru-RU" sz="140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Глиняные пчёлы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: 1945 год / Юлия Яковлева ; [художник Влада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Мяконькина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]. - Москва : Самокат, 2021. - 240 с. : ил. </a:t>
            </a:r>
            <a:r>
              <a:rPr kumimoji="0" lang="ru-RU" sz="1400" b="0" i="0" u="none" strike="noStrike" cap="none" normalizeH="0" baseline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– (Ленинградские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сказки : в 5 книгах ; книга 5). – 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Текст: непосредственный.</a:t>
            </a:r>
            <a:endParaRPr kumimoji="0" lang="ru-RU" sz="140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4" cstate="print"/>
          <a:srcRect l="21917" t="41912" r="5865" b="27997"/>
          <a:stretch>
            <a:fillRect/>
          </a:stretch>
        </p:blipFill>
        <p:spPr bwMode="auto">
          <a:xfrm>
            <a:off x="2663280" y="4293096"/>
            <a:ext cx="6480720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05461274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khln\Desktop\война 20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1626" y="-459432"/>
            <a:ext cx="11430000" cy="75342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8827"/>
            <a:ext cx="8229600" cy="1143000"/>
          </a:xfrm>
        </p:spPr>
        <p:txBody>
          <a:bodyPr>
            <a:normAutofit/>
          </a:bodyPr>
          <a:lstStyle/>
          <a:p>
            <a:r>
              <a:rPr lang="ru-RU" sz="3600" dirty="0" smtClean="0">
                <a:latin typeface="Comic Sans MS" pitchFamily="66" charset="0"/>
              </a:rPr>
              <a:t>Встречаемся в мае</a:t>
            </a:r>
            <a:endParaRPr lang="ru-RU" sz="3600" dirty="0">
              <a:latin typeface="Comic Sans MS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963587" y="1628800"/>
            <a:ext cx="4320480" cy="4176464"/>
          </a:xfrm>
        </p:spPr>
        <p:txBody>
          <a:bodyPr>
            <a:noAutofit/>
          </a:bodyPr>
          <a:lstStyle/>
          <a:p>
            <a:pPr algn="just"/>
            <a:r>
              <a:rPr lang="ru-RU" sz="2200" u="sng" dirty="0">
                <a:latin typeface="Times New Roman" pitchFamily="18" charset="0"/>
                <a:cs typeface="Times New Roman" pitchFamily="18" charset="0"/>
              </a:rPr>
              <a:t>Время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29 мая, 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11:00 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часов</a:t>
            </a:r>
          </a:p>
          <a:p>
            <a:pPr algn="just"/>
            <a:endParaRPr lang="ru-RU" sz="22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200" u="sng" dirty="0">
                <a:latin typeface="Times New Roman" pitchFamily="18" charset="0"/>
                <a:cs typeface="Times New Roman" pitchFamily="18" charset="0"/>
              </a:rPr>
              <a:t>Место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: YouTube-канал</a:t>
            </a:r>
          </a:p>
          <a:p>
            <a:pPr algn="just"/>
            <a:endParaRPr lang="ru-RU" sz="2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200" u="sng" dirty="0">
                <a:latin typeface="Times New Roman" pitchFamily="18" charset="0"/>
                <a:cs typeface="Times New Roman" pitchFamily="18" charset="0"/>
              </a:rPr>
              <a:t>Тема: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«Книжки с летними историями»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(рекомендации к «Летнему книжному марафону»)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346" b="8802"/>
          <a:stretch/>
        </p:blipFill>
        <p:spPr bwMode="auto">
          <a:xfrm>
            <a:off x="225592" y="1484784"/>
            <a:ext cx="4784935" cy="3312367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33450636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khln\Desktop\война 20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3000" y="-338138"/>
            <a:ext cx="11430000" cy="75342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10267" y="116632"/>
            <a:ext cx="950505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err="1">
                <a:solidFill>
                  <a:prstClr val="black"/>
                </a:solidFill>
                <a:latin typeface="Comic Sans MS" pitchFamily="66" charset="0"/>
                <a:ea typeface="+mj-ea"/>
                <a:cs typeface="+mj-cs"/>
              </a:rPr>
              <a:t>Эльжбета</a:t>
            </a:r>
            <a:r>
              <a:rPr lang="ru-RU" sz="3200" dirty="0">
                <a:solidFill>
                  <a:prstClr val="black"/>
                </a:solidFill>
                <a:latin typeface="Comic Sans MS" pitchFamily="66" charset="0"/>
                <a:ea typeface="+mj-ea"/>
                <a:cs typeface="+mj-cs"/>
              </a:rPr>
              <a:t> «</a:t>
            </a:r>
            <a:r>
              <a:rPr lang="ru-RU" sz="3200" dirty="0" err="1">
                <a:solidFill>
                  <a:prstClr val="black"/>
                </a:solidFill>
                <a:latin typeface="Comic Sans MS" pitchFamily="66" charset="0"/>
                <a:ea typeface="+mj-ea"/>
                <a:cs typeface="+mj-cs"/>
              </a:rPr>
              <a:t>Флон</a:t>
            </a:r>
            <a:r>
              <a:rPr lang="ru-RU" sz="3200" dirty="0">
                <a:solidFill>
                  <a:prstClr val="black"/>
                </a:solidFill>
                <a:latin typeface="Comic Sans MS" pitchFamily="66" charset="0"/>
                <a:ea typeface="+mj-ea"/>
                <a:cs typeface="+mj-cs"/>
              </a:rPr>
              <a:t> – </a:t>
            </a:r>
            <a:r>
              <a:rPr lang="ru-RU" sz="3200" dirty="0" err="1">
                <a:solidFill>
                  <a:prstClr val="black"/>
                </a:solidFill>
                <a:latin typeface="Comic Sans MS" pitchFamily="66" charset="0"/>
                <a:ea typeface="+mj-ea"/>
                <a:cs typeface="+mj-cs"/>
              </a:rPr>
              <a:t>Флон</a:t>
            </a:r>
            <a:r>
              <a:rPr lang="ru-RU" sz="3200" dirty="0">
                <a:solidFill>
                  <a:prstClr val="black"/>
                </a:solidFill>
                <a:latin typeface="Comic Sans MS" pitchFamily="66" charset="0"/>
                <a:ea typeface="+mj-ea"/>
                <a:cs typeface="+mj-cs"/>
              </a:rPr>
              <a:t> и </a:t>
            </a:r>
            <a:r>
              <a:rPr lang="ru-RU" sz="3200" dirty="0" err="1">
                <a:solidFill>
                  <a:prstClr val="black"/>
                </a:solidFill>
                <a:latin typeface="Comic Sans MS" pitchFamily="66" charset="0"/>
                <a:ea typeface="+mj-ea"/>
                <a:cs typeface="+mj-cs"/>
              </a:rPr>
              <a:t>Мюзетт</a:t>
            </a:r>
            <a:r>
              <a:rPr lang="ru-RU" sz="3200" dirty="0" smtClean="0">
                <a:solidFill>
                  <a:prstClr val="black"/>
                </a:solidFill>
                <a:latin typeface="Comic Sans MS" pitchFamily="66" charset="0"/>
                <a:ea typeface="+mj-ea"/>
                <a:cs typeface="+mj-cs"/>
              </a:rPr>
              <a:t>» 6+</a:t>
            </a:r>
            <a:endParaRPr lang="ru-RU" sz="320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638" y="980728"/>
            <a:ext cx="2666051" cy="324036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6789" y="980728"/>
            <a:ext cx="5101225" cy="4175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24" y="4949400"/>
            <a:ext cx="2224100" cy="1747636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5429" y="4976674"/>
            <a:ext cx="2133526" cy="1720362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5045" y="4976674"/>
            <a:ext cx="2268183" cy="1744113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74769" y="4303069"/>
            <a:ext cx="3384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err="1" smtClean="0">
                <a:latin typeface="Times New Roman" pitchFamily="18" charset="0"/>
                <a:cs typeface="Times New Roman" pitchFamily="18" charset="0"/>
              </a:rPr>
              <a:t>Эльжбета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200" b="1" dirty="0" err="1" smtClean="0">
                <a:latin typeface="Times New Roman" pitchFamily="18" charset="0"/>
                <a:cs typeface="Times New Roman" pitchFamily="18" charset="0"/>
              </a:rPr>
              <a:t>Флон-Флон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ru-RU" sz="1200" b="1" dirty="0" err="1" smtClean="0">
                <a:latin typeface="Times New Roman" pitchFamily="18" charset="0"/>
                <a:cs typeface="Times New Roman" pitchFamily="18" charset="0"/>
              </a:rPr>
              <a:t>Мюзетт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/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Эльжбета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. – Москва: Самокат, 2020. – 40 с., ил.- Текст: непосредственный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558" t="24049" b="22879"/>
          <a:stretch/>
        </p:blipFill>
        <p:spPr bwMode="auto">
          <a:xfrm>
            <a:off x="7009871" y="4949400"/>
            <a:ext cx="2214408" cy="173258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89987940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khln\Desktop\война 2023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3000" y="-338138"/>
            <a:ext cx="11430000" cy="75342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792596" y="58614"/>
            <a:ext cx="10729192" cy="778098"/>
          </a:xfrm>
        </p:spPr>
        <p:txBody>
          <a:bodyPr>
            <a:noAutofit/>
          </a:bodyPr>
          <a:lstStyle/>
          <a:p>
            <a:r>
              <a:rPr lang="ru-RU" sz="3200" dirty="0" smtClean="0">
                <a:latin typeface="Comic Sans MS" pitchFamily="66" charset="0"/>
              </a:rPr>
              <a:t>Жозе Жоржи и Андре Летриа  «Война» 6+</a:t>
            </a:r>
            <a:endParaRPr lang="ru-RU" sz="3200" dirty="0">
              <a:latin typeface="Comic Sans MS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16016" y="1038184"/>
            <a:ext cx="5222692" cy="646478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«Война приходит внезапно, как болезнь.</a:t>
            </a:r>
          </a:p>
          <a:p>
            <a:pPr marL="0" indent="0">
              <a:buNone/>
            </a:pP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Война не видит, не слышит, не чувствует.</a:t>
            </a:r>
          </a:p>
          <a:p>
            <a:pPr marL="0" indent="0">
              <a:buNone/>
            </a:pP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Война всегда знает, где её боятся и где её ждут.</a:t>
            </a:r>
          </a:p>
          <a:p>
            <a:pPr marL="0" indent="0">
              <a:buNone/>
            </a:pP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Война притягивает все наши страхи.</a:t>
            </a:r>
          </a:p>
          <a:p>
            <a:pPr marL="0" indent="0">
              <a:buNone/>
            </a:pP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Война питается ненавистью, злобой и жаждой власти.</a:t>
            </a:r>
          </a:p>
          <a:p>
            <a:pPr marL="0" indent="0">
              <a:buNone/>
            </a:pP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Война вползает в тихие сны невинных.</a:t>
            </a:r>
          </a:p>
          <a:p>
            <a:pPr marL="0" indent="0">
              <a:buNone/>
            </a:pP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Война многолика, но все её лица жестоки.</a:t>
            </a:r>
          </a:p>
          <a:p>
            <a:pPr marL="0" indent="0">
              <a:buNone/>
            </a:pP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Война не любит сказок.</a:t>
            </a:r>
          </a:p>
          <a:p>
            <a:pPr marL="0" indent="0">
              <a:buNone/>
            </a:pP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Война давит, гнетёт, заставляет молчать.</a:t>
            </a:r>
          </a:p>
          <a:p>
            <a:pPr marL="0" indent="0">
              <a:buNone/>
            </a:pP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Война – машина гнева, фабрика боли.</a:t>
            </a:r>
          </a:p>
          <a:p>
            <a:pPr marL="0" indent="0">
              <a:buNone/>
            </a:pP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Война штампует существ из стали и мрака.</a:t>
            </a:r>
          </a:p>
          <a:p>
            <a:pPr marL="0" indent="0">
              <a:buNone/>
            </a:pP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Война обещает славу, а приводит на пепелище.</a:t>
            </a:r>
          </a:p>
          <a:p>
            <a:pPr marL="0" indent="0">
              <a:buNone/>
            </a:pP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Война – это скорбь.</a:t>
            </a:r>
          </a:p>
          <a:p>
            <a:pPr marL="0" indent="0">
              <a:buNone/>
            </a:pP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Война – царица руин.</a:t>
            </a:r>
          </a:p>
          <a:p>
            <a:pPr marL="0" indent="0">
              <a:buNone/>
            </a:pP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Война – сосредоточение смерти.</a:t>
            </a:r>
          </a:p>
          <a:p>
            <a:pPr marL="0" indent="0">
              <a:buNone/>
            </a:pP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Война – это грохот и хаос.</a:t>
            </a:r>
          </a:p>
          <a:p>
            <a:pPr marL="0" indent="0">
              <a:buNone/>
            </a:pP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И мёртвая тишина»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326" y="836712"/>
            <a:ext cx="3090320" cy="3830976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 descr="C:\Users\khln\Desktop\ec7901431beddb15f8d07366f2a69ff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5172000"/>
            <a:ext cx="2305362" cy="1458142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C:\Users\khln\Desktop\Летриа-Война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27" y="5175472"/>
            <a:ext cx="2345059" cy="145467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91254" y="4710335"/>
            <a:ext cx="4176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Летриа, Жозе Жоржи. Война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/Жоржи Жозе Летриа.- Москва: Самокат, 2022.- 56 с, ил. – Текст: непосредственный.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3296695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khln\Desktop\война 2023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3000" y="-338138"/>
            <a:ext cx="11430000" cy="75342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864604" y="-171400"/>
            <a:ext cx="10873208" cy="836712"/>
          </a:xfrm>
        </p:spPr>
        <p:txBody>
          <a:bodyPr>
            <a:noAutofit/>
          </a:bodyPr>
          <a:lstStyle/>
          <a:p>
            <a:r>
              <a:rPr lang="ru-RU" sz="2800" dirty="0" smtClean="0">
                <a:latin typeface="Comic Sans MS" pitchFamily="66" charset="0"/>
              </a:rPr>
              <a:t>Калюжная Лариса «Блокадный бегемот и девочка»6+</a:t>
            </a:r>
            <a:endParaRPr lang="ru-RU" sz="2800" dirty="0">
              <a:latin typeface="Comic Sans MS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87899" y="620688"/>
            <a:ext cx="6192688" cy="262088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«Бегемот и в самом деле в блокаду выжил. Только это был не бегемот, а бегемотиха по кличке Красавица. Она была очень тяжёлой, поэтому её не удалось отправить в тыл. Для неё собирали жёлуди, рябину, траву. Однако и этого было мало. Тогда придумали варить ей из опилок что-то вроде клейкой каши…</a:t>
            </a:r>
          </a:p>
          <a:p>
            <a:pPr marL="0" indent="0">
              <a:buNone/>
            </a:pP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Несмотря ни на что, зоопарк во время блокады жил и работал. Туда приходили дети вместе с родителями. Они радовались и надеялись на то, что война скоро закончится. Бегемотиха Красавица жила ещё долго и почти совсем не болела»</a:t>
            </a:r>
            <a:endParaRPr lang="ru-RU" sz="16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979" y="750765"/>
            <a:ext cx="2367155" cy="3182291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 descr="https://zyorna.ru/uploads/catalog/blokadnyj-begemot-i-devochka-102962/blokadnyj-begemot-i-devochka-102962-50986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741782"/>
            <a:ext cx="3209435" cy="2206487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5203" y="3140968"/>
            <a:ext cx="4378081" cy="2918721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722166" y="6549807"/>
            <a:ext cx="301377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hlinkClick r:id="rId6"/>
              </a:rPr>
              <a:t>https://</a:t>
            </a:r>
            <a:r>
              <a:rPr lang="en-US" sz="1400" dirty="0" smtClean="0">
                <a:hlinkClick r:id="rId6"/>
              </a:rPr>
              <a:t>dzen.ru/a/Xy_Xr40W9g1DPg58</a:t>
            </a:r>
            <a:endParaRPr lang="ru-RU" sz="1400" dirty="0" smtClean="0"/>
          </a:p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4070908" y="6172433"/>
            <a:ext cx="4896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Как бегемотиха Красавица пережила блокаду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1563" y="3933056"/>
            <a:ext cx="37444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Калюжная, Лариса. Блокадный бегемот и девочка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: маленькая повесть/Лариса Калюжная; художник Н.В. Фролова – Москва: Вольный Странник, 2022.- 32 с., ил. – Текст: непосредственный.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1763563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khln\Desktop\война 2023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8807" y="-459432"/>
            <a:ext cx="11430000" cy="75342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756592" y="-19067"/>
            <a:ext cx="10616139" cy="836712"/>
          </a:xfrm>
        </p:spPr>
        <p:txBody>
          <a:bodyPr>
            <a:noAutofit/>
          </a:bodyPr>
          <a:lstStyle/>
          <a:p>
            <a:r>
              <a:rPr lang="ru-RU" sz="3200" dirty="0" smtClean="0">
                <a:latin typeface="Comic Sans MS" pitchFamily="66" charset="0"/>
              </a:rPr>
              <a:t>Громова Наталья «Это будет как трамвай…»6+</a:t>
            </a:r>
            <a:endParaRPr lang="ru-RU" sz="3200" dirty="0">
              <a:latin typeface="Comic Sans MS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436193" y="937540"/>
            <a:ext cx="4456287" cy="5299772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1600" i="1" dirty="0" smtClean="0"/>
              <a:t>«У Никиты, Володи, Дмитрия и других мальчиков и девочек, которые ушли на фронт, едва закончив школу, было очень мало шансов остаться в живых. Страшная статистика говорит о том, что больше всего пострадали эти, родившиеся в 1923 – 1925 годах. </a:t>
            </a:r>
          </a:p>
          <a:p>
            <a:pPr marL="0" indent="0" algn="just">
              <a:buNone/>
            </a:pPr>
            <a:endParaRPr lang="ru-RU" sz="1600" i="1" dirty="0" smtClean="0"/>
          </a:p>
          <a:p>
            <a:pPr marL="0" indent="0" algn="just">
              <a:buNone/>
            </a:pPr>
            <a:r>
              <a:rPr lang="ru-RU" sz="1600" i="1" dirty="0" smtClean="0"/>
              <a:t>Заканчивая ускоренные  военные курсы, они попадали на передовую. Иная жизнь похожа на длинный поезд со многими вагонами, цистернами, в котором едут разные грузы, жизненный опыт, умения, впечатления, встречи, разочарования, победы, промежуточные итоги.</a:t>
            </a:r>
          </a:p>
          <a:p>
            <a:pPr marL="0" indent="0" algn="just">
              <a:buNone/>
            </a:pPr>
            <a:endParaRPr lang="ru-RU" sz="1600" i="1" dirty="0" smtClean="0"/>
          </a:p>
          <a:p>
            <a:pPr marL="0" indent="0" algn="just">
              <a:buNone/>
            </a:pPr>
            <a:r>
              <a:rPr lang="ru-RU" sz="1600" i="1" dirty="0" smtClean="0"/>
              <a:t>А чья-то – похожа на новенький блестящий трамвай, но в нём всего два вагона: родился – учился, ушёл на фронт. И если смотришь на эту картинку, зная, что случилось потом, хочется взять карандаш и нарисовать ещё много-много вагонов, чтобы хватило надолго и на всех».</a:t>
            </a:r>
            <a:endParaRPr lang="ru-RU" sz="1600" i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240" y="1124744"/>
            <a:ext cx="4165159" cy="3213751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897" y="5016691"/>
            <a:ext cx="1825925" cy="1581807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2503" t="26077" r="7482" b="25924"/>
          <a:stretch/>
        </p:blipFill>
        <p:spPr bwMode="auto">
          <a:xfrm>
            <a:off x="2206820" y="5028566"/>
            <a:ext cx="2082579" cy="1581807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4346867"/>
            <a:ext cx="43083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Громова, Н.А. Это будет как  трамвай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: история Никиты Шкловского/Н.А. Громова.; Рисунки  Никиты Школвского. – Москва: Август, 2021. – 56 с., ил. – Текст: непосредственный.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1493949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khln\Desktop\война 2023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9434" y="-338138"/>
            <a:ext cx="11430000" cy="75342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-338138"/>
            <a:ext cx="8229600" cy="1143000"/>
          </a:xfrm>
        </p:spPr>
        <p:txBody>
          <a:bodyPr>
            <a:normAutofit/>
          </a:bodyPr>
          <a:lstStyle/>
          <a:p>
            <a:r>
              <a:rPr lang="ru-RU" sz="3200" dirty="0" smtClean="0">
                <a:latin typeface="Comic Sans MS" pitchFamily="66" charset="0"/>
              </a:rPr>
              <a:t>Серия «Короткое детство» 6+</a:t>
            </a:r>
            <a:endParaRPr lang="ru-RU" sz="3200" dirty="0">
              <a:latin typeface="Comic Sans MS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355976" y="908720"/>
            <a:ext cx="4392488" cy="5760639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«За год я насмотрелся всякого: я шагал по трупам и через трупы, я видел искромсанное, растерзанное и поруганное человеческое тело. Но представить себе убитой, мёртвой или даже просто неподвижной эту девочку я не мог и не могу. Пробую представить, и не выходит. Зажмурю глаза и вижу её перед собой – лёгкую, светловолосую, стройную, маленькую и мужественную, всегда устремлённую вперёд и только вперёд»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(Пантелеев Леонид «Новенькая»).</a:t>
            </a:r>
          </a:p>
          <a:p>
            <a:pPr marL="0" indent="0" algn="just"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_________________________________________</a:t>
            </a:r>
          </a:p>
          <a:p>
            <a:pPr marL="0" indent="0" algn="just">
              <a:buNone/>
            </a:pP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«Нет, не родственники они. Случайно, по воле кладбищенской администрации, оказалась тут, в усыпальнице рода Суховцевых, эта убогая детская могилка.</a:t>
            </a:r>
          </a:p>
          <a:p>
            <a:pPr marL="0" indent="0" algn="just">
              <a:buNone/>
            </a:pP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И всё-таки что-то роднит их – уланского ротмистра, погибшего девяносто лет назад на обороне Севастополя, и маленького ленинградского школьника, который погиб «на защите родного города»  и «всей жизни которого» было тринадцать лет» </a:t>
            </a:r>
          </a:p>
          <a:p>
            <a:pPr marL="0" indent="0" algn="just"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(Пантелеев Леонид «На кладбище»)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625" y="827792"/>
            <a:ext cx="1269803" cy="1805009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6120" y="834763"/>
            <a:ext cx="1255168" cy="1798038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0189" y="834763"/>
            <a:ext cx="1272295" cy="1798038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624" y="2780928"/>
            <a:ext cx="1269803" cy="1794515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4545" y="2780928"/>
            <a:ext cx="1250443" cy="1805047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0189" y="2780928"/>
            <a:ext cx="1272295" cy="1805047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625" y="4724305"/>
            <a:ext cx="1298093" cy="1651752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0188" y="4725144"/>
            <a:ext cx="1313381" cy="1669418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4544" y="4742811"/>
            <a:ext cx="1257529" cy="1651752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57400761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khln\Desktop\война 2023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0197" y="-367569"/>
            <a:ext cx="11430000" cy="75342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0003" y="-27162"/>
            <a:ext cx="8229600" cy="1143000"/>
          </a:xfrm>
        </p:spPr>
        <p:txBody>
          <a:bodyPr>
            <a:normAutofit/>
          </a:bodyPr>
          <a:lstStyle/>
          <a:p>
            <a:r>
              <a:rPr lang="ru-RU" sz="3600" dirty="0">
                <a:latin typeface="Comic Sans MS" pitchFamily="66" charset="0"/>
              </a:rPr>
              <a:t>Волкова </a:t>
            </a:r>
            <a:r>
              <a:rPr lang="ru-RU" sz="3600" dirty="0" smtClean="0">
                <a:latin typeface="Comic Sans MS" pitchFamily="66" charset="0"/>
              </a:rPr>
              <a:t>Наталия «Кричащий лес»</a:t>
            </a:r>
            <a:endParaRPr lang="ru-RU" sz="3600" dirty="0">
              <a:latin typeface="Comic Sans MS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635896" y="1052736"/>
            <a:ext cx="5040560" cy="5292588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endParaRPr lang="ru-RU" sz="13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«Что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хочет сказать этот лес? Я подошла к дереву,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провела рукой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по шершавой коре и как будто почувствовала… живое тепло. Я приникла к стволу, прижалась ухом, закрыла глаза. Стоны стали отчётливее, и я изо всех сил вслушивалась в них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Я почти слилась с этим деревом в одно целое, а может, просто погрузилась в сон, в кошмар, только страха совсем не было. И вдруг то ли наяву, то ли во сне мимо меня пронеслись силуэты людей в чёрных кожаных куртках, с винтовками и наганами, наподобие тех, что были в фильме «Белое солнце пустыни», который недавно мне показывал папа. Они гнали перед собой толпу людей: подростков, женщин, стариков, священников… И среди ватной тишины я услышала выстрелы, крики, жуткие стоны. А потом всё опять стихло. И эта тишина была ещё хуже той, что вначале. Я зажмурилась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С того дня Шноркель вскакивает по ночам, выбегает на балкон, и ему кажется, что за окном стонут и кричат деревья. Он пытается забыть, развидеть, но по-прежнему ощущает внутри себя тот ледяной сковывающий ужас, который мы пережили в лесу. Мама даже водила его к психиатру, и ему выписали какие-то успокоительные таблетки, как и его брату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А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я? Я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тоже не могу забыть тот день, тот август и тех людей в Кричащем лесу. Но я не хочу забыть».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-82761" y="5589240"/>
            <a:ext cx="37079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Волкова, 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Наталия. Кричащий лес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// Голос древнего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моря: сборник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рассказов, вып. 4. - Москва: Волчок, 2020.- С.41-52.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- Текст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: непосредственный.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6269" t="3803" r="16390" b="4204"/>
          <a:stretch/>
        </p:blipFill>
        <p:spPr bwMode="auto">
          <a:xfrm>
            <a:off x="232397" y="1323589"/>
            <a:ext cx="3039343" cy="415196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27506582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khln\Desktop\война 2023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211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647474" y="27678"/>
            <a:ext cx="10729192" cy="778098"/>
          </a:xfrm>
        </p:spPr>
        <p:txBody>
          <a:bodyPr>
            <a:noAutofit/>
          </a:bodyPr>
          <a:lstStyle/>
          <a:p>
            <a:r>
              <a:rPr lang="ru-RU" sz="2400" dirty="0" smtClean="0">
                <a:latin typeface="Comic Sans MS" pitchFamily="66" charset="0"/>
              </a:rPr>
              <a:t>Ольга </a:t>
            </a:r>
            <a:r>
              <a:rPr lang="ru-RU" sz="2400" dirty="0" err="1" smtClean="0">
                <a:latin typeface="Comic Sans MS" pitchFamily="66" charset="0"/>
              </a:rPr>
              <a:t>Батлер</a:t>
            </a:r>
            <a:r>
              <a:rPr lang="ru-RU" sz="2400" dirty="0" smtClean="0">
                <a:latin typeface="Comic Sans MS" pitchFamily="66" charset="0"/>
              </a:rPr>
              <a:t> «Последний кот в сапогах» 12+</a:t>
            </a:r>
            <a:endParaRPr lang="ru-RU" sz="2400" dirty="0">
              <a:latin typeface="Comic Sans MS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59832" y="692696"/>
            <a:ext cx="5904656" cy="280831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700" i="1" dirty="0" smtClean="0">
                <a:latin typeface="+mj-lt"/>
                <a:cs typeface="Times New Roman" pitchFamily="18" charset="0"/>
              </a:rPr>
              <a:t>«В эти дни всё вышло наружу. Исчезли «не такие уж плохие» или «почти хорошие люди». И остались просто плохие и хорошие. Притворяться стало невозможно». Плоти становилось меньше, душа оголялась. Тело – это одежда души, без него она не могла находиться в этом мире. Как же быть? Спасать тело любой ценой, не считаясь ни с кем и ни с чем? Но главное-то как раз – душа. Именно она просила не переступать эту черту. В голодном и холодном городе её слышали очень и очень многие. Они называли этот голос совестью или  чувством долга».</a:t>
            </a:r>
          </a:p>
        </p:txBody>
      </p:sp>
      <p:pic>
        <p:nvPicPr>
          <p:cNvPr id="4" name="Picture 2" descr="Последний Кот в сапогах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764704"/>
            <a:ext cx="2595064" cy="3672408"/>
          </a:xfrm>
          <a:prstGeom prst="rect">
            <a:avLst/>
          </a:prstGeom>
          <a:noFill/>
        </p:spPr>
      </p:pic>
      <p:pic>
        <p:nvPicPr>
          <p:cNvPr id="1028" name="Picture 4" descr="https://sun9-17.userapi.com/impg/_2F3fdbBWAj_iEuFlP1qy5P5xyycHKJwB4eKfg/P3-ZuUpKawA.jpg?size=645x778&amp;quality=96&amp;sign=e329964cec12c6d733da9b470db8a775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72200" y="3875896"/>
            <a:ext cx="2244558" cy="2707389"/>
          </a:xfrm>
          <a:prstGeom prst="rect">
            <a:avLst/>
          </a:prstGeom>
          <a:noFill/>
        </p:spPr>
      </p:pic>
      <p:pic>
        <p:nvPicPr>
          <p:cNvPr id="1030" name="Picture 6" descr="https://iknigi.net/books_files/online_html/242929/i_00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07904" y="3878068"/>
            <a:ext cx="2254653" cy="2787572"/>
          </a:xfrm>
          <a:prstGeom prst="rect">
            <a:avLst/>
          </a:prstGeom>
          <a:noFill/>
        </p:spPr>
      </p:pic>
      <p:sp>
        <p:nvSpPr>
          <p:cNvPr id="1033" name="Rectangle 9"/>
          <p:cNvSpPr>
            <a:spLocks noChangeArrowheads="1"/>
          </p:cNvSpPr>
          <p:nvPr/>
        </p:nvSpPr>
        <p:spPr bwMode="auto">
          <a:xfrm>
            <a:off x="-252536" y="4509120"/>
            <a:ext cx="3635896" cy="187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cs typeface="Arial" pitchFamily="34" charset="0"/>
              </a:rPr>
              <a:t>Батлер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cs typeface="Arial" pitchFamily="34" charset="0"/>
              </a:rPr>
              <a:t>, Ольга Владимировна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cs typeface="Arial" pitchFamily="34" charset="0"/>
              </a:rPr>
              <a:t>. Последний кот в сапогах : повесть о дружбе и спасении в блокадном городе / Ольга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cs typeface="Arial" pitchFamily="34" charset="0"/>
              </a:rPr>
              <a:t>Батлер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cs typeface="Arial" pitchFamily="34" charset="0"/>
              </a:rPr>
              <a:t> ; иллюстрации Кати Милославской. - Москва :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cs typeface="Arial" pitchFamily="34" charset="0"/>
              </a:rPr>
              <a:t>VoiceBook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cs typeface="Arial" pitchFamily="34" charset="0"/>
              </a:rPr>
              <a:t>, 2021. - 144 с. :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cs typeface="Arial" pitchFamily="34" charset="0"/>
              </a:rPr>
              <a:t>цв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cs typeface="Arial" pitchFamily="34" charset="0"/>
              </a:rPr>
              <a:t>. ил. – Текст: непосредственный.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5461274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khln\Desktop\война 2023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211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647474" y="27678"/>
            <a:ext cx="10729192" cy="778098"/>
          </a:xfrm>
        </p:spPr>
        <p:txBody>
          <a:bodyPr>
            <a:noAutofit/>
          </a:bodyPr>
          <a:lstStyle/>
          <a:p>
            <a:r>
              <a:rPr lang="ru-RU" sz="2400" dirty="0" smtClean="0">
                <a:latin typeface="Comic Sans MS" pitchFamily="66" charset="0"/>
              </a:rPr>
              <a:t>Саша </a:t>
            </a:r>
            <a:r>
              <a:rPr lang="ru-RU" sz="2400" dirty="0" err="1" smtClean="0">
                <a:latin typeface="Comic Sans MS" pitchFamily="66" charset="0"/>
              </a:rPr>
              <a:t>Кругосветов</a:t>
            </a:r>
            <a:r>
              <a:rPr lang="ru-RU" sz="2400" dirty="0" smtClean="0">
                <a:latin typeface="Comic Sans MS" pitchFamily="66" charset="0"/>
              </a:rPr>
              <a:t> «Мужчина в доме» 12+</a:t>
            </a:r>
            <a:endParaRPr lang="ru-RU" sz="2400" dirty="0">
              <a:latin typeface="Comic Sans MS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987824" y="836712"/>
            <a:ext cx="5904656" cy="280831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700" i="1" dirty="0" smtClean="0">
                <a:latin typeface="+mj-lt"/>
                <a:cs typeface="Times New Roman" pitchFamily="18" charset="0"/>
              </a:rPr>
              <a:t>«Во сне Максим тоже заплакал, а отец сказал: «Я знаю, ты сильный, ты справишься». Мальчику хотелось вернуть это видение, чтобы ещё раз услышать родной голос. Сон оказался послушным, повторялся несколько раз. Отец во сне добавлял: «Останешься мужчиной в доме». То ли «останешься», то ли остаёшься»… Слёзы на щеках мальчика постепенно высохли. Раз отец верит в него, всё будет хорошо!»</a:t>
            </a:r>
          </a:p>
        </p:txBody>
      </p:sp>
      <p:pic>
        <p:nvPicPr>
          <p:cNvPr id="22530" name="Picture 2" descr="https://avatars.dzeninfra.ru/get-zen_doc/5255669/pub_628b61b0eaa26026f33d551b_628b61ce76c323296aa59bba/scale_240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836712"/>
            <a:ext cx="2304256" cy="3521173"/>
          </a:xfrm>
          <a:prstGeom prst="rect">
            <a:avLst/>
          </a:prstGeom>
          <a:noFill/>
        </p:spPr>
      </p:pic>
      <p:pic>
        <p:nvPicPr>
          <p:cNvPr id="22532" name="Picture 4" descr="https://avatars.dzeninfra.ru/get-zen_doc/3956088/pub_628b61b0eaa26026f33d551b_628b61d8b59be87f051d2306/scale_240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31840" y="3140968"/>
            <a:ext cx="5760640" cy="3336370"/>
          </a:xfrm>
          <a:prstGeom prst="rect">
            <a:avLst/>
          </a:prstGeom>
          <a:noFill/>
        </p:spPr>
      </p:pic>
      <p:sp>
        <p:nvSpPr>
          <p:cNvPr id="22533" name="Rectangle 5"/>
          <p:cNvSpPr>
            <a:spLocks noChangeArrowheads="1"/>
          </p:cNvSpPr>
          <p:nvPr/>
        </p:nvSpPr>
        <p:spPr bwMode="auto">
          <a:xfrm>
            <a:off x="0" y="4437112"/>
            <a:ext cx="2987824" cy="2215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cs typeface="Arial" pitchFamily="34" charset="0"/>
              </a:rPr>
              <a:t>Кругосветов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cs typeface="Arial" pitchFamily="34" charset="0"/>
              </a:rPr>
              <a:t>, Александр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cs typeface="Arial" pitchFamily="34" charset="0"/>
              </a:rPr>
              <a:t> . Мужчина в доме. Ленинградская повесть / Саша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cs typeface="Arial" pitchFamily="34" charset="0"/>
              </a:rPr>
              <a:t>Кругосветов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cs typeface="Arial" pitchFamily="34" charset="0"/>
              </a:rPr>
              <a:t> ; [иллюстрации Максима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cs typeface="Arial" pitchFamily="34" charset="0"/>
              </a:rPr>
              <a:t>Свириденкова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cs typeface="Arial" pitchFamily="34" charset="0"/>
              </a:rPr>
              <a:t>]. - Санкт-Петербург : Питер, 2022. 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cs typeface="Arial" pitchFamily="34" charset="0"/>
              </a:rPr>
              <a:t>-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cs typeface="Arial" pitchFamily="34" charset="0"/>
              </a:rPr>
              <a:t> 144 с. : ил. - (Вы и ваш ребёнок). – Текст: непосредственный.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5461274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564</TotalTime>
  <Words>1708</Words>
  <Application>Microsoft Office PowerPoint</Application>
  <PresentationFormat>Экран (4:3)</PresentationFormat>
  <Paragraphs>75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Новые книги о войне</vt:lpstr>
      <vt:lpstr>Слайд 2</vt:lpstr>
      <vt:lpstr>Жозе Жоржи и Андре Летриа  «Война» 6+</vt:lpstr>
      <vt:lpstr>Калюжная Лариса «Блокадный бегемот и девочка»6+</vt:lpstr>
      <vt:lpstr>Громова Наталья «Это будет как трамвай…»6+</vt:lpstr>
      <vt:lpstr>Серия «Короткое детство» 6+</vt:lpstr>
      <vt:lpstr>Волкова Наталия «Кричащий лес»</vt:lpstr>
      <vt:lpstr>Ольга Батлер «Последний кот в сапогах» 12+</vt:lpstr>
      <vt:lpstr>Саша Кругосветов «Мужчина в доме» 12+</vt:lpstr>
      <vt:lpstr>Лоис Лоури «Исчисляя звёзды» 12+</vt:lpstr>
      <vt:lpstr>Юлия Бийе, Клер Фовель «Война Катрин» 12+</vt:lpstr>
      <vt:lpstr>Юлия Яковлева «Глиняные пчёлы» 12+</vt:lpstr>
      <vt:lpstr>Встречаемся в мае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Новые книги о войне</dc:title>
  <dc:creator>Хомицкая Любовь Николаевна</dc:creator>
  <cp:lastModifiedBy>Для сотрудников</cp:lastModifiedBy>
  <cp:revision>66</cp:revision>
  <dcterms:created xsi:type="dcterms:W3CDTF">2023-04-17T07:50:23Z</dcterms:created>
  <dcterms:modified xsi:type="dcterms:W3CDTF">2023-04-24T02:08:26Z</dcterms:modified>
</cp:coreProperties>
</file>