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72" r:id="rId4"/>
    <p:sldId id="273" r:id="rId5"/>
    <p:sldId id="282" r:id="rId6"/>
    <p:sldId id="280" r:id="rId7"/>
    <p:sldId id="275" r:id="rId8"/>
    <p:sldId id="274" r:id="rId9"/>
    <p:sldId id="286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4" r:id="rId18"/>
    <p:sldId id="281" r:id="rId19"/>
    <p:sldId id="283" r:id="rId20"/>
    <p:sldId id="276" r:id="rId21"/>
    <p:sldId id="277" r:id="rId22"/>
    <p:sldId id="278" r:id="rId23"/>
    <p:sldId id="279" r:id="rId2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08" autoAdjust="0"/>
    <p:restoredTop sz="94660"/>
  </p:normalViewPr>
  <p:slideViewPr>
    <p:cSldViewPr>
      <p:cViewPr>
        <p:scale>
          <a:sx n="80" d="100"/>
          <a:sy n="80" d="100"/>
        </p:scale>
        <p:origin x="-192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9C46714-EA01-4BA8-B3F4-1804E1ADD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FFA0AC6-9EBA-40E1-BBC8-87B9F008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BDAAFA1-B9E1-4CF6-9E6D-8761377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847870-C82B-4F62-91CF-02C2A8DE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009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F60D616-074D-47B4-B726-E9928A9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9EA2C6B-320E-404F-B8A0-821D1093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BFE942B-7393-4B73-A8D9-DB6C1218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2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7CEB6D-ED6D-4526-81A8-6B48D450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52732C-DB42-4FF4-B63F-BDB95C23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D427B4B-0BA1-4E32-AC35-3A7656175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8EFE849-CF36-4DF7-B3AA-B5613D2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0B612AF-149D-40FD-81B8-0BEF0CA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186FBBA-6EDD-41C1-83F2-A92D6A1E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4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E0E3E9-2EA0-4F93-ACF3-69B3BFD8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8FF30DC-8368-4617-B796-6D8CD1AA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90E88DC-1E9E-475D-B470-7C75BF6F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7651535-13B0-4736-B6E0-8114A25C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85029B0-26CA-4FD7-8F74-A5910734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CFDCF4F-29F3-434F-93BF-7145496C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03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119624-59D1-41E3-AEA2-748028B5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61F556-4960-4FFB-84B0-6DD9DECF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3852AA-44AB-40DE-ABB5-D989F49F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F99121-21B5-44CE-A3CC-FB750D00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A2C88A-CBD1-4F5D-AFDA-B87C66F4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33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9D2C97F-DA00-4FE0-831A-7C4145CC8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9E203A0-4947-4CC0-B314-D5F901EC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39999C7-CA6F-4918-9A59-E4F9979B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F7D328-60F9-4536-BF6F-A1532912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5CB392-EC5F-4163-9BD2-AD0959FD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44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CF96D8-8510-4EF3-B422-332DC57E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3007763-0BB5-4DD5-BC47-1C50AB65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048DF2C-669A-4DCA-8793-1F7410D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933E309-0F6F-484F-98FA-46AB455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6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9000"/>
            <a:ext cx="9144000" cy="1305000"/>
          </a:xfrm>
        </p:spPr>
        <p:txBody>
          <a:bodyPr anchor="b"/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0464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D4EC29-EC9D-4966-9B2F-5A81BAA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379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9868787-4D25-4920-AC06-C685BEA5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703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78A106-66FA-4DD6-BAB3-B8D8393A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C6B7C11-BF9E-408C-887F-6B9BC186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79E133-BC16-4FB3-9BC0-B6A568D9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95CB5E0-055B-4886-BB25-0C7618D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10B8AC-7215-4E96-8E27-FC440628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0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456F72-33A8-4910-A853-F0EF915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EF7DE8-23CA-4D99-8CC9-4903DDD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8C177F8-D6AF-47A0-B490-1B3CDFEE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B72E65B-AF1C-4F65-9941-D855AC96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08AAEDA-38B0-46A7-BB17-DB378E2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07335DD-857A-49BC-BF94-7878B3D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990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7FFB23-FD3E-408F-A23F-48552154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557B89F-6135-4F2B-893F-E8961000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995CA68-6719-40C1-95A2-F647EA7FA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A4B353A-0A39-4E56-A1C1-2DDA22C5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2A394CB-908A-4E67-874E-EA58FD2B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A4D78FF-9BDC-47EE-AD08-F85FEF05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B64B697-85E0-44B7-99FA-9C7AC685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2D574AC-5168-4E22-8835-2D38CC2B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9317D4-8ACB-498D-8524-42577754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58D9979-8217-47E8-9E8D-B2D0F803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87BFD1B-2793-4D83-B874-8CE6EE8A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293DF3D-5BBD-49D4-B217-881FB138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3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7ACF60-303D-438B-ADDF-FD8A00C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D57D61A-5D1E-48D1-8F9F-72DCC613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FE97FC-8D71-4940-B6BB-6862C7659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017A4A-6BE4-47CB-9CD4-A285E2D43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B2747D-D825-4A66-8A60-C4EE4BC7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chelib.ru/articles/pedagogi-i-nastavniki-v-hudozhestvennoj-literature-spisok-kni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youtube.com/watch?v=UUzG4_xf8yU&amp;list=PLLGu67b6AI0Aah2-Nm0RRNAQSOowWYWxK&amp;index=6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birint.ru/books/786259/" TargetMode="External"/><Relationship Id="rId13" Type="http://schemas.openxmlformats.org/officeDocument/2006/relationships/image" Target="../media/image65.png"/><Relationship Id="rId18" Type="http://schemas.openxmlformats.org/officeDocument/2006/relationships/hyperlink" Target="https://www.labirint.ru/books/641662/" TargetMode="External"/><Relationship Id="rId3" Type="http://schemas.openxmlformats.org/officeDocument/2006/relationships/image" Target="../media/image60.jpeg"/><Relationship Id="rId21" Type="http://schemas.openxmlformats.org/officeDocument/2006/relationships/image" Target="../media/image70.png"/><Relationship Id="rId7" Type="http://schemas.openxmlformats.org/officeDocument/2006/relationships/image" Target="../media/image62.jpeg"/><Relationship Id="rId12" Type="http://schemas.openxmlformats.org/officeDocument/2006/relationships/hyperlink" Target="https://www.labirint.ru/books/848245/" TargetMode="External"/><Relationship Id="rId17" Type="http://schemas.openxmlformats.org/officeDocument/2006/relationships/image" Target="../media/image67.png"/><Relationship Id="rId2" Type="http://schemas.openxmlformats.org/officeDocument/2006/relationships/image" Target="../media/image59.png"/><Relationship Id="rId16" Type="http://schemas.openxmlformats.org/officeDocument/2006/relationships/hyperlink" Target="https://www.labirint.ru/books/764410/" TargetMode="External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labirint.ru/books/761851/" TargetMode="External"/><Relationship Id="rId11" Type="http://schemas.openxmlformats.org/officeDocument/2006/relationships/image" Target="../media/image64.png"/><Relationship Id="rId24" Type="http://schemas.openxmlformats.org/officeDocument/2006/relationships/hyperlink" Target="https://www.labirint.ru/child-now/feniks-pro-shkoly/" TargetMode="External"/><Relationship Id="rId5" Type="http://schemas.openxmlformats.org/officeDocument/2006/relationships/hyperlink" Target="https://www.labirint.ru/child-now/shkola-mechty/" TargetMode="External"/><Relationship Id="rId15" Type="http://schemas.openxmlformats.org/officeDocument/2006/relationships/image" Target="../media/image66.png"/><Relationship Id="rId23" Type="http://schemas.openxmlformats.org/officeDocument/2006/relationships/image" Target="../media/image72.png"/><Relationship Id="rId10" Type="http://schemas.openxmlformats.org/officeDocument/2006/relationships/hyperlink" Target="https://www.labirint.ru/books/546568/" TargetMode="External"/><Relationship Id="rId19" Type="http://schemas.openxmlformats.org/officeDocument/2006/relationships/image" Target="../media/image68.png"/><Relationship Id="rId4" Type="http://schemas.openxmlformats.org/officeDocument/2006/relationships/image" Target="../media/image61.jpeg"/><Relationship Id="rId9" Type="http://schemas.openxmlformats.org/officeDocument/2006/relationships/image" Target="../media/image63.png"/><Relationship Id="rId14" Type="http://schemas.openxmlformats.org/officeDocument/2006/relationships/hyperlink" Target="https://www.labirint.ru/books/853492/" TargetMode="External"/><Relationship Id="rId22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rgdb.ru/professionalam/14695-ekspertnyj-sovet-po-detskoj-literature-podgotovil-tretij-rekomendatelnyj-spisok-kni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hyperlink" Target="https://www.labirint.ru/books/764783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labirint.ru/books/895813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labirint.ru/books/877550/" TargetMode="Externa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books/838045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s://www.labirint.ru/books/829929/?point=yd10&amp;utm_source=yandex&amp;utm_medium=cpc&amp;utm_campaign=shopping_y&amp;added=no&amp;block=premium&amp;key=&amp;retargeting=2803665&amp;ad=12593946818&amp;phrase=2803665&amp;gbid=5002657071&amp;device=desktop&amp;region=62&amp;region_name=&#1050;&#1088;&#1072;&#1089;&#1085;&#1086;&#1103;&#1088;&#1089;&#1082;&amp;_openstat=ZGlyZWN0LnlhbmRleC5ydTs3NzU5OTQ3NTsxMjU5Mzk0NjgxODt5YW5kZXgucnU6cHJlbWl1bQ&amp;yclid=9150863646523654143" TargetMode="External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876000" y="1764000"/>
            <a:ext cx="11205000" cy="2115000"/>
            <a:chOff x="1146000" y="2259000"/>
            <a:chExt cx="10935000" cy="1620000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98688" y="2299437"/>
              <a:ext cx="10882312" cy="157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4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6000" y="2259000"/>
              <a:ext cx="10882312" cy="157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2586000" y="3969000"/>
            <a:ext cx="66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ПОНЕДЕЛЬНИК НАЧИНАЕТСЯ С КНИГ</a:t>
            </a:r>
            <a:endParaRPr lang="ru-RU" sz="2800" b="1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44" name="Picture 4" descr="https://cdn1.flamp.ru/b7c6bdc164db128f74cc53d17795692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500" y="292585"/>
            <a:ext cx="1101000" cy="146414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161000" y="5007899"/>
            <a:ext cx="382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Красноярск, 2023, 30 января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16000" y="189000"/>
            <a:ext cx="2700000" cy="10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https://shkola7gnomov.ru/upload/iblock/205/20578036c7f198e89adf69cf2407acc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000" y="324000"/>
            <a:ext cx="2295000" cy="740414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2959" t="7364" r="68383" b="48124"/>
          <a:stretch>
            <a:fillRect/>
          </a:stretch>
        </p:blipFill>
        <p:spPr bwMode="auto">
          <a:xfrm>
            <a:off x="516000" y="4059000"/>
            <a:ext cx="2655000" cy="231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78A402B-EC8F-4913-9E37-C2F778C4F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1000" y="1953000"/>
            <a:ext cx="7425000" cy="4905000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Издательский дом «Нигма» создан в 2010 году в составе Издательской группы «ГЭОТАР-Медиа». 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Цель издательства — создавать книги, которые помогут детям всесторонне развиваться, получать важные знания и навыки. </a:t>
            </a:r>
          </a:p>
          <a:p>
            <a:pPr lvl="0" algn="just">
              <a:defRPr/>
            </a:pPr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Издательство выпускает познавательную, обучающую, художественную литературу, литературу для досуга и развлечения. </a:t>
            </a:r>
          </a:p>
          <a:p>
            <a:pPr lvl="0" algn="just">
              <a:defRPr/>
            </a:pPr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«Нигма» ставит акцент на выпуске серий книг, объединённых общими темами и схожим оформлением. </a:t>
            </a:r>
          </a:p>
          <a:p>
            <a:pPr lvl="0" algn="just">
              <a:defRPr/>
            </a:pPr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Книги предназначены для всех возрастных групп маленьких читателей: от дошкольников до старших школьников.</a:t>
            </a:r>
            <a:endParaRPr lang="en-US" sz="20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  <a:p>
            <a:pPr marL="0" indent="0" algn="just">
              <a:buNone/>
            </a:pPr>
            <a:endParaRPr lang="ru-RU" sz="2000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6000" y="-216000"/>
            <a:ext cx="10358438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1000" y="-216000"/>
            <a:ext cx="10358438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 descr="https://avatars.dzeninfra.ru/get-zen_doc/1710047/pub_625453f9497433129a3b4e9c_625460e5380c8d7a1c5551ae/scale_1200"/>
          <p:cNvPicPr>
            <a:picLocks noChangeAspect="1" noChangeArrowheads="1"/>
          </p:cNvPicPr>
          <p:nvPr/>
        </p:nvPicPr>
        <p:blipFill>
          <a:blip r:embed="rId6" cstate="print"/>
          <a:srcRect l="30236" t="26997" r="28189" b="33183"/>
          <a:stretch>
            <a:fillRect/>
          </a:stretch>
        </p:blipFill>
        <p:spPr bwMode="auto">
          <a:xfrm>
            <a:off x="9831000" y="144000"/>
            <a:ext cx="1745085" cy="117000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2959" t="53587" r="68151" b="5325"/>
          <a:stretch>
            <a:fillRect/>
          </a:stretch>
        </p:blipFill>
        <p:spPr bwMode="auto">
          <a:xfrm>
            <a:off x="516000" y="1764000"/>
            <a:ext cx="2655000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 l="33125" t="7364" r="52546" b="48124"/>
          <a:stretch>
            <a:fillRect/>
          </a:stretch>
        </p:blipFill>
        <p:spPr bwMode="auto">
          <a:xfrm>
            <a:off x="11181000" y="1530000"/>
            <a:ext cx="855000" cy="14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 l="48670" t="7364" r="37001" b="48124"/>
          <a:stretch>
            <a:fillRect/>
          </a:stretch>
        </p:blipFill>
        <p:spPr bwMode="auto">
          <a:xfrm>
            <a:off x="11181000" y="2745000"/>
            <a:ext cx="855000" cy="14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 l="64045" t="7364" r="21626" b="48124"/>
          <a:stretch>
            <a:fillRect/>
          </a:stretch>
        </p:blipFill>
        <p:spPr bwMode="auto">
          <a:xfrm>
            <a:off x="11181000" y="3960000"/>
            <a:ext cx="855000" cy="14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79882" t="7364" r="5917" b="48124"/>
          <a:stretch>
            <a:fillRect/>
          </a:stretch>
        </p:blipFill>
        <p:spPr bwMode="auto">
          <a:xfrm>
            <a:off x="11181000" y="5130000"/>
            <a:ext cx="847386" cy="14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89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801000" y="1764000"/>
            <a:ext cx="7785000" cy="189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78A402B-EC8F-4913-9E37-C2F778C4F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1000" y="1809000"/>
            <a:ext cx="7605000" cy="2339999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Александр Константинович Киселёв - российский писатель, автор детских книг, рассказов и притч, кандидат педагогических наук, директор школы г. Калуга.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Автор школьных учебников, книг по истории живописи, художественных и познавательных произведений для детей и подростков. </a:t>
            </a:r>
            <a:endParaRPr lang="ru-RU" sz="2000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46000" y="3699000"/>
            <a:ext cx="7695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mtClean="0">
                <a:latin typeface="Cambria" pitchFamily="18" charset="0"/>
                <a:ea typeface="Cambria" pitchFamily="18" charset="0"/>
              </a:rPr>
              <a:t>Номинант:</a:t>
            </a:r>
          </a:p>
          <a:p>
            <a:pPr algn="just">
              <a:buFont typeface="Arial" pitchFamily="34" charset="0"/>
              <a:buChar char="•"/>
            </a:pPr>
            <a:r>
              <a:rPr lang="ru-RU" smtClean="0">
                <a:latin typeface="Cambria" pitchFamily="18" charset="0"/>
                <a:ea typeface="Cambria" pitchFamily="18" charset="0"/>
              </a:rPr>
              <a:t> 2023 г. — Премия Правительства Москвы имени Корнея Чуковского в области детской литературы (Лучшее произведение в прозе для детей в возрасте от 8 до 12 лет, Жили-плыли пираты. Диктант с продолжением.) </a:t>
            </a:r>
          </a:p>
          <a:p>
            <a:pPr algn="just">
              <a:buFont typeface="Arial" pitchFamily="34" charset="0"/>
              <a:buChar char="•"/>
            </a:pPr>
            <a:r>
              <a:rPr lang="ru-RU" smtClean="0">
                <a:latin typeface="Cambria" pitchFamily="18" charset="0"/>
                <a:ea typeface="Cambria" pitchFamily="18" charset="0"/>
              </a:rPr>
              <a:t> 2020 г. — Премия имени В. П. Крапивина (Вайнахт и Рождество) </a:t>
            </a:r>
          </a:p>
          <a:p>
            <a:pPr algn="just">
              <a:buFont typeface="Arial" pitchFamily="34" charset="0"/>
              <a:buChar char="•"/>
            </a:pPr>
            <a:r>
              <a:rPr lang="ru-RU" smtClean="0">
                <a:latin typeface="Cambria" pitchFamily="18" charset="0"/>
                <a:ea typeface="Cambria" pitchFamily="18" charset="0"/>
              </a:rPr>
              <a:t> 2019 г. — Книгуру (Лучшее художественное произведение, Вайнахт и Рождество) </a:t>
            </a:r>
          </a:p>
          <a:p>
            <a:pPr algn="just">
              <a:buFont typeface="Arial" pitchFamily="34" charset="0"/>
              <a:buChar char="•"/>
            </a:pPr>
            <a:r>
              <a:rPr lang="ru-RU" smtClean="0">
                <a:latin typeface="Cambria" pitchFamily="18" charset="0"/>
                <a:ea typeface="Cambria" pitchFamily="18" charset="0"/>
              </a:rPr>
              <a:t> 2017 г. — Книгуру (Лучшее художественное произведение, Сделайте добрые зверские лица!)</a:t>
            </a:r>
          </a:p>
        </p:txBody>
      </p:sp>
      <p:sp>
        <p:nvSpPr>
          <p:cNvPr id="26626" name="AutoShape 2" descr="https://u.livelib.ru/author/1001171122/r/x1fzrjx0/o-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 l="37563" t="29780" r="40102" b="26904"/>
          <a:stretch>
            <a:fillRect/>
          </a:stretch>
        </p:blipFill>
        <p:spPr bwMode="auto">
          <a:xfrm>
            <a:off x="381000" y="1764000"/>
            <a:ext cx="297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Группа 17"/>
          <p:cNvGrpSpPr/>
          <p:nvPr/>
        </p:nvGrpSpPr>
        <p:grpSpPr>
          <a:xfrm>
            <a:off x="831000" y="0"/>
            <a:ext cx="10395000" cy="1449000"/>
            <a:chOff x="831000" y="0"/>
            <a:chExt cx="10395000" cy="1449000"/>
          </a:xfrm>
        </p:grpSpPr>
        <p:pic>
          <p:nvPicPr>
            <p:cNvPr id="2663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7562" y="0"/>
              <a:ext cx="10358438" cy="143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631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1000" y="10725"/>
              <a:ext cx="10358438" cy="143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989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431000" y="3069000"/>
            <a:ext cx="6819000" cy="3375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26" name="AutoShape 2" descr="https://u.livelib.ru/author/1001171122/r/x1fzrjx0/o-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126000" y="1764000"/>
            <a:ext cx="8100000" cy="1485000"/>
          </a:xfrm>
        </p:spPr>
        <p:txBody>
          <a:bodyPr>
            <a:normAutofit/>
          </a:bodyPr>
          <a:lstStyle/>
          <a:p>
            <a:pPr indent="306388" algn="just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Киселёв, Александр Константинович</a:t>
            </a:r>
            <a:r>
              <a:rPr lang="ru-RU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. </a:t>
            </a:r>
            <a:r>
              <a:rPr lang="ru-RU" sz="18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Жили-плыли пираты. Диктант с продолжением</a:t>
            </a:r>
            <a:r>
              <a:rPr lang="ru-RU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 / Александр Киселёв; [иллюстрации Фёдора Владимирова]. - Москва: НИГМА, 2022. - 160 с. : ил. - (Всякое такое). – Текст: непосредственный.</a:t>
            </a:r>
            <a:endParaRPr lang="ru-RU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7650" name="Picture 2" descr="https://www.belykrolik.ru/media/catalog/product_images/22396311_4_zhili_plyli_piraty_diktant_s_prodolzheni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000" y="4419000"/>
            <a:ext cx="3060000" cy="209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831000" y="0"/>
            <a:ext cx="10395000" cy="1449000"/>
            <a:chOff x="831000" y="0"/>
            <a:chExt cx="10395000" cy="1449000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7562" y="0"/>
              <a:ext cx="10358438" cy="143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1000" y="10725"/>
              <a:ext cx="10358438" cy="143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6629" name="Picture 5" descr="https://want2read.ru/wp-content/uploads/2022/09/zhili-plyli_piraty.jpg"/>
          <p:cNvPicPr>
            <a:picLocks noChangeAspect="1" noChangeArrowheads="1"/>
          </p:cNvPicPr>
          <p:nvPr/>
        </p:nvPicPr>
        <p:blipFill>
          <a:blip r:embed="rId5" cstate="print"/>
          <a:srcRect l="33926" t="10307" r="34325" b="7975"/>
          <a:stretch>
            <a:fillRect/>
          </a:stretch>
        </p:blipFill>
        <p:spPr bwMode="auto">
          <a:xfrm>
            <a:off x="426000" y="1719000"/>
            <a:ext cx="1958108" cy="283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656000" y="3159000"/>
            <a:ext cx="6390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mtClean="0">
                <a:latin typeface="Cambria" pitchFamily="18" charset="0"/>
                <a:ea typeface="Cambria" pitchFamily="18" charset="0"/>
              </a:rPr>
              <a:t>«– Татьяна Викторовна! А у вас есть суперспособности?</a:t>
            </a:r>
          </a:p>
          <a:p>
            <a:pPr algn="just"/>
            <a:r>
              <a:rPr lang="ru-RU" smtClean="0">
                <a:latin typeface="Cambria" pitchFamily="18" charset="0"/>
                <a:ea typeface="Cambria" pitchFamily="18" charset="0"/>
              </a:rPr>
              <a:t>– Какие ещё суперсособности?</a:t>
            </a:r>
          </a:p>
          <a:p>
            <a:pPr algn="just"/>
            <a:r>
              <a:rPr lang="ru-RU" smtClean="0">
                <a:latin typeface="Cambria" pitchFamily="18" charset="0"/>
                <a:ea typeface="Cambria" pitchFamily="18" charset="0"/>
              </a:rPr>
              <a:t>– Ну, будущее предсказывать, например…</a:t>
            </a:r>
          </a:p>
          <a:p>
            <a:pPr algn="just"/>
            <a:r>
              <a:rPr lang="ru-RU" smtClean="0">
                <a:latin typeface="Cambria" pitchFamily="18" charset="0"/>
                <a:ea typeface="Cambria" pitchFamily="18" charset="0"/>
              </a:rPr>
              <a:t>Татьяна Викторовна посмотрела на детей пронзительным взором, тряхнула головой и сказала:</a:t>
            </a:r>
          </a:p>
          <a:p>
            <a:pPr algn="just"/>
            <a:r>
              <a:rPr lang="ru-RU" smtClean="0">
                <a:latin typeface="Cambria" pitchFamily="18" charset="0"/>
                <a:ea typeface="Cambria" pitchFamily="18" charset="0"/>
              </a:rPr>
              <a:t>– Есть! Есть у меня суперспособность! Я абсолютно точно могу предсказать, какие оценки будут у вас в конце четверти!</a:t>
            </a:r>
          </a:p>
          <a:p>
            <a:pPr algn="just"/>
            <a:r>
              <a:rPr lang="ru-RU" smtClean="0">
                <a:latin typeface="Cambria" pitchFamily="18" charset="0"/>
                <a:ea typeface="Cambria" pitchFamily="18" charset="0"/>
              </a:rPr>
              <a:t>– Вау! – закричал 3 «В». Им было чему радоваться и чем гордиться. Ни у кого, ни у одного класса в школе, кроме 3 «В», не было учительницы с такими суперспособностями!»</a:t>
            </a:r>
            <a:endParaRPr lang="ru-RU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9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3936000" y="1764000"/>
            <a:ext cx="7605000" cy="855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938" y="144000"/>
            <a:ext cx="1027906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6" name="AutoShape 2" descr="https://u.livelib.ru/author/1001171122/r/x1fzrjx0/o-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1000" y="144000"/>
            <a:ext cx="1027906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4026000" y="1854000"/>
            <a:ext cx="738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smtClean="0">
                <a:latin typeface="Cambria" pitchFamily="18" charset="0"/>
                <a:ea typeface="Cambria" pitchFamily="18" charset="0"/>
              </a:rPr>
              <a:t>Марина</a:t>
            </a:r>
            <a:r>
              <a:rPr lang="ru-RU" smtClean="0">
                <a:latin typeface="Cambria" pitchFamily="18" charset="0"/>
                <a:ea typeface="Cambria" pitchFamily="18" charset="0"/>
              </a:rPr>
              <a:t> </a:t>
            </a:r>
            <a:r>
              <a:rPr lang="ru-RU" b="1" smtClean="0">
                <a:latin typeface="Cambria" pitchFamily="18" charset="0"/>
                <a:ea typeface="Cambria" pitchFamily="18" charset="0"/>
              </a:rPr>
              <a:t>Тараненко</a:t>
            </a:r>
            <a:r>
              <a:rPr lang="ru-RU" smtClean="0">
                <a:latin typeface="Cambria" pitchFamily="18" charset="0"/>
                <a:ea typeface="Cambria" pitchFamily="18" charset="0"/>
              </a:rPr>
              <a:t> – российская писательница, автор познавательной и развивающей литературы для детей.</a:t>
            </a:r>
            <a:endParaRPr lang="ru-RU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9" name="Содержимое 18"/>
          <p:cNvSpPr>
            <a:spLocks noGrp="1"/>
          </p:cNvSpPr>
          <p:nvPr>
            <p:ph idx="1"/>
          </p:nvPr>
        </p:nvSpPr>
        <p:spPr>
          <a:xfrm>
            <a:off x="3801000" y="2799000"/>
            <a:ext cx="8010000" cy="3780000"/>
          </a:xfrm>
        </p:spPr>
        <p:txBody>
          <a:bodyPr>
            <a:noAutofit/>
          </a:bodyPr>
          <a:lstStyle/>
          <a:p>
            <a:pPr algn="just"/>
            <a:r>
              <a:rPr lang="ru-RU" sz="160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С 2010 года член Международного творческого объединения детских авторов и Товарищества детских и юношеских писателей России. </a:t>
            </a:r>
          </a:p>
          <a:p>
            <a:pPr algn="just"/>
            <a:r>
              <a:rPr lang="ru-RU" sz="160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В 2011 году стала серебряным лауреатом конкурса Национальная литературная премия «Золотое перо Руси» в номинации стихи для детей, в 2012 году - лауреатом международного конкурса детских поэтов «От 7 до 12», в 2014 году награждена дипломом лауреата I степени IV Всероссийского фестиваля-конкурса «Хрустальный родник», стала победительницей конкурса «Новые сказки-2014» и золотым лауреатом конкурса Национальная литературная премия «Золотое перо Руси». </a:t>
            </a:r>
          </a:p>
          <a:p>
            <a:pPr algn="just"/>
            <a:r>
              <a:rPr lang="ru-RU" sz="160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В 2014 году вступила в Союз писателей России.</a:t>
            </a:r>
          </a:p>
          <a:p>
            <a:pPr algn="just"/>
            <a:r>
              <a:rPr lang="ru-RU" sz="160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 В 2014 году участвовала в семинаре молодых писателей, пишущих для детей и форуме молодых писателей, по результатом которого рекомендована на соискание Государственной стипендии Министерства культуры Российской Федерации.</a:t>
            </a:r>
            <a:endParaRPr lang="ru-RU" sz="160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8677" name="Picture 5" descr="https://smedvedkovo.mos.ru/photo_2019-11-26_09-38-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000" y="1854000"/>
            <a:ext cx="2745000" cy="3878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9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Королева флешмоб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000" y="4104000"/>
            <a:ext cx="3150000" cy="2280876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4521000" y="2889000"/>
            <a:ext cx="6909000" cy="2745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6938" y="144000"/>
            <a:ext cx="1027906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6" name="AutoShape 2" descr="https://u.livelib.ru/author/1001171122/r/x1fzrjx0/o-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351000" y="1809000"/>
            <a:ext cx="8100000" cy="1485000"/>
          </a:xfrm>
          <a:noFill/>
        </p:spPr>
        <p:txBody>
          <a:bodyPr>
            <a:normAutofit/>
          </a:bodyPr>
          <a:lstStyle/>
          <a:p>
            <a:pPr indent="306388" algn="just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Тараненко, Марина Викторовна</a:t>
            </a:r>
            <a:r>
              <a:rPr lang="ru-RU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. </a:t>
            </a:r>
            <a:r>
              <a:rPr lang="ru-RU" sz="18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Королева флешмобов</a:t>
            </a:r>
            <a:r>
              <a:rPr lang="ru-RU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: [повесть] / Марина Тараненко; [иллюстрации Анны </a:t>
            </a:r>
            <a:r>
              <a:rPr lang="ru-RU" sz="1800" dirty="0" err="1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Блинцовой</a:t>
            </a:r>
            <a:r>
              <a:rPr lang="ru-RU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]. - Москва: НИГМА, 2022. - 128 с.: ил. - (Всякое такое). – Текст: непосредственный</a:t>
            </a:r>
            <a:endParaRPr lang="ru-RU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000" y="144000"/>
            <a:ext cx="1027906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656000" y="3069000"/>
            <a:ext cx="643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mtClean="0">
                <a:latin typeface="Cambria" pitchFamily="18" charset="0"/>
                <a:ea typeface="Cambria" pitchFamily="18" charset="0"/>
              </a:rPr>
              <a:t>«Алёну Алексеевну обожает весь 4 «А», повезло им с учительницей. Во-первых, она молодая, выглядит как старшеклассница. Во-вторых, у неё всегда есть время на всех: на тихих учеников и на бойких, на отличников и на тех, кому учёба даётся с трудом. Алёна Алексеевна каждому уделяет внимание, не поймёшь, есть ли у неё любимчик. В-третьих, с ней интересно – она столько всего придумывает, что скучать не приходится.»</a:t>
            </a:r>
            <a:endParaRPr lang="ru-RU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9702" name="Picture 6" descr="https://img4.labirint.ru/rc/a56337d421a0b7e97f4c9cff17878180/363x561q80/books86/854692/cover.jpg?16512387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000" y="1674000"/>
            <a:ext cx="2315052" cy="3373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9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3846000" y="1899000"/>
            <a:ext cx="7605000" cy="1665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26" name="AutoShape 2" descr="https://u.livelib.ru/author/1001171122/r/x1fzrjx0/o-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81000" y="1951672"/>
            <a:ext cx="7245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smtClean="0">
                <a:latin typeface="Cambria" pitchFamily="18" charset="0"/>
                <a:ea typeface="Cambria" pitchFamily="18" charset="0"/>
              </a:rPr>
              <a:t>Ая Крестьева</a:t>
            </a:r>
            <a:r>
              <a:rPr lang="ru-RU" smtClean="0">
                <a:latin typeface="Cambria" pitchFamily="18" charset="0"/>
                <a:ea typeface="Cambria" pitchFamily="18" charset="0"/>
              </a:rPr>
              <a:t> (псевдоним Ая эН) — детский писатель, сценарист, редактор, физик, писатель. В настоящее время работает главным редактором ряда популярных детских журналов, а также является экспертом по детской и подростковой литературе от Федерального агентства по печати и массовым коммуникациям.</a:t>
            </a:r>
            <a:endParaRPr lang="ru-RU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9" name="Содержимое 18"/>
          <p:cNvSpPr>
            <a:spLocks noGrp="1"/>
          </p:cNvSpPr>
          <p:nvPr>
            <p:ph idx="1"/>
          </p:nvPr>
        </p:nvSpPr>
        <p:spPr>
          <a:xfrm>
            <a:off x="3846000" y="3789000"/>
            <a:ext cx="7605000" cy="3474000"/>
          </a:xfrm>
        </p:spPr>
        <p:txBody>
          <a:bodyPr>
            <a:noAutofit/>
          </a:bodyPr>
          <a:lstStyle/>
          <a:p>
            <a:pPr indent="4445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Лауреат нескольких литературных премий и конкурсов: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«Лучшая детская проза года» за книгу «Сказки Синего Сумрака», 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«Лучший сценарий детской телепередачи» за серию сценариев к передаче «Советы профессора </a:t>
            </a:r>
            <a:r>
              <a:rPr lang="ru-RU" sz="1800" dirty="0" err="1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Чайникова</a:t>
            </a:r>
            <a:r>
              <a:rPr lang="ru-RU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», 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Второе место в конкурсе «</a:t>
            </a:r>
            <a:r>
              <a:rPr lang="ru-RU" sz="1800" dirty="0" err="1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КнигуРу</a:t>
            </a:r>
            <a:r>
              <a:rPr lang="ru-RU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» за роман для подростков «Библия в </a:t>
            </a:r>
            <a:r>
              <a:rPr lang="ru-RU" sz="1800" dirty="0" err="1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SMSках</a:t>
            </a:r>
            <a:r>
              <a:rPr lang="ru-RU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»).</a:t>
            </a:r>
            <a:endParaRPr lang="ru-RU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000" y="144000"/>
            <a:ext cx="11144250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750" y="142300"/>
            <a:ext cx="1114425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 descr="https://ngonb.ru/upload/medialibrary/318/_A9A9901.JPG"/>
          <p:cNvPicPr>
            <a:picLocks noChangeAspect="1" noChangeArrowheads="1"/>
          </p:cNvPicPr>
          <p:nvPr/>
        </p:nvPicPr>
        <p:blipFill>
          <a:blip r:embed="rId4" cstate="print"/>
          <a:srcRect l="14800" r="30035"/>
          <a:stretch>
            <a:fillRect/>
          </a:stretch>
        </p:blipFill>
        <p:spPr bwMode="auto">
          <a:xfrm>
            <a:off x="426000" y="1809000"/>
            <a:ext cx="2970000" cy="3585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9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5061000" y="2889000"/>
            <a:ext cx="5940000" cy="3645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26" name="AutoShape 2" descr="https://u.livelib.ru/author/1001171122/r/x1fzrjx0/o-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000" y="144000"/>
            <a:ext cx="11144250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750" y="142300"/>
            <a:ext cx="1114425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8" name="AutoShape 4" descr="https://u.livelib.ru/reader/UmiGame/o/hmutf2aw/o-o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0" name="AutoShape 6" descr="https://u.livelib.ru/reader/UmiGame/o/hmutf2aw/o-o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2" name="AutoShape 8" descr="https://u.livelib.ru/reader/UmiGame/o/hmutf2aw/o-o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4" cstate="print"/>
          <a:srcRect l="11653" t="14698" r="27520" b="12861"/>
          <a:stretch>
            <a:fillRect/>
          </a:stretch>
        </p:blipFill>
        <p:spPr bwMode="auto">
          <a:xfrm>
            <a:off x="921000" y="3834000"/>
            <a:ext cx="3425870" cy="229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6" name="Picture 2" descr="https://img-gorod.ru/29/249/2924915_deta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000" y="1809000"/>
            <a:ext cx="2297700" cy="333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3666000" y="1625501"/>
            <a:ext cx="7245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1" indent="2555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Эн, Ая.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Азот и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Селёдочкина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. П.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Ушкин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и пиксели </a:t>
            </a:r>
            <a:r>
              <a:rPr kumimoji="0" lang="ru-RU" sz="18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/ [автор текста и иллюстраций] Ая </a:t>
            </a:r>
            <a:r>
              <a:rPr kumimoji="0" lang="ru-RU" sz="180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эН</a:t>
            </a:r>
            <a:r>
              <a:rPr kumimoji="0" lang="ru-RU" sz="18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; [иллюстратор Василий Лысаков]. - Москва: НИГМА, 2022. - 192 с.: ил. - (Всякое такое). – Текст: непосредственный.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41000" y="2979000"/>
            <a:ext cx="5805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>
                <a:latin typeface="Cambria" pitchFamily="18" charset="0"/>
                <a:ea typeface="Cambria" pitchFamily="18" charset="0"/>
              </a:rPr>
              <a:t>«– Азот!</a:t>
            </a:r>
          </a:p>
          <a:p>
            <a:r>
              <a:rPr lang="ru-RU" smtClean="0">
                <a:latin typeface="Cambria" pitchFamily="18" charset="0"/>
                <a:ea typeface="Cambria" pitchFamily="18" charset="0"/>
              </a:rPr>
              <a:t>– Я!</a:t>
            </a:r>
          </a:p>
          <a:p>
            <a:r>
              <a:rPr lang="ru-RU" smtClean="0">
                <a:latin typeface="Cambria" pitchFamily="18" charset="0"/>
                <a:ea typeface="Cambria" pitchFamily="18" charset="0"/>
              </a:rPr>
              <a:t>– Водород!</a:t>
            </a:r>
          </a:p>
          <a:p>
            <a:r>
              <a:rPr lang="ru-RU" smtClean="0">
                <a:latin typeface="Cambria" pitchFamily="18" charset="0"/>
                <a:ea typeface="Cambria" pitchFamily="18" charset="0"/>
              </a:rPr>
              <a:t>– Тут!</a:t>
            </a:r>
          </a:p>
          <a:p>
            <a:r>
              <a:rPr lang="ru-RU" smtClean="0">
                <a:latin typeface="Cambria" pitchFamily="18" charset="0"/>
                <a:ea typeface="Cambria" pitchFamily="18" charset="0"/>
              </a:rPr>
              <a:t>– Кислород!</a:t>
            </a:r>
          </a:p>
          <a:p>
            <a:r>
              <a:rPr lang="ru-RU" smtClean="0">
                <a:latin typeface="Cambria" pitchFamily="18" charset="0"/>
                <a:ea typeface="Cambria" pitchFamily="18" charset="0"/>
              </a:rPr>
              <a:t>– На месте…</a:t>
            </a:r>
          </a:p>
          <a:p>
            <a:r>
              <a:rPr lang="ru-RU" smtClean="0">
                <a:latin typeface="Cambria" pitchFamily="18" charset="0"/>
                <a:ea typeface="Cambria" pitchFamily="18" charset="0"/>
              </a:rPr>
              <a:t>– Углерод!</a:t>
            </a:r>
          </a:p>
          <a:p>
            <a:r>
              <a:rPr lang="ru-RU" smtClean="0">
                <a:latin typeface="Cambria" pitchFamily="18" charset="0"/>
                <a:ea typeface="Cambria" pitchFamily="18" charset="0"/>
              </a:rPr>
              <a:t>– Я!</a:t>
            </a:r>
          </a:p>
          <a:p>
            <a:r>
              <a:rPr lang="ru-RU" smtClean="0">
                <a:latin typeface="Cambria" pitchFamily="18" charset="0"/>
                <a:ea typeface="Cambria" pitchFamily="18" charset="0"/>
              </a:rPr>
              <a:t>– Стоп! Стоп, стопусик, – шепчет-хмурится Светлана Евгеньевна, молоденькая и неопытная, проницательная и подозрительная. – Давайте-ка ещё раз. А то что-то голоса Азота и Углерода похожи.»</a:t>
            </a:r>
            <a:endParaRPr lang="ru-RU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9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1000" y="1809000"/>
            <a:ext cx="10515600" cy="40979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«Помню, сидел я и думал: шестой класс. Мы будем шестиклассниками. И мистер Террапт будет моим учителем. Нашим учителем. Я вспомнил о слове, которое использовала миссис Уильямс, 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волшебство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Я взглянул на мистера  Террапта и на своих одноклассников. И я подумал: она права. Здесь творится волшебство. Он – мой учитель…».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Роб Буйе «Всё из-за мистера Террапта»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6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000" y="149899"/>
            <a:ext cx="11925000" cy="1325563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Ещё раз про списки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700" dirty="0">
                <a:latin typeface="Times New Roman" pitchFamily="18" charset="0"/>
                <a:cs typeface="Times New Roman" pitchFamily="18" charset="0"/>
                <a:hlinkClick r:id="rId2"/>
              </a:rPr>
              <a:t>http://chelib.ru/articles/pedagogi-i-nastavniki-v-hudozhestvennoj-literature-spisok-knig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  <a:hlinkClick r:id="rId2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  <a:hlinkClick r:id="rId2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8904" r="1082" b="7339"/>
          <a:stretch/>
        </p:blipFill>
        <p:spPr bwMode="auto">
          <a:xfrm>
            <a:off x="156000" y="1314000"/>
            <a:ext cx="6525000" cy="46245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16246" b="7088"/>
          <a:stretch/>
        </p:blipFill>
        <p:spPr bwMode="auto">
          <a:xfrm>
            <a:off x="6096000" y="2934000"/>
            <a:ext cx="5845112" cy="370348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0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000" y="32141"/>
            <a:ext cx="11925000" cy="1565745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Книги о школе на любой вкус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(цикл обзоров «Понедельник начинается с книг»)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www.youtube.com/watch?v=UUzG4_xf8yU&amp;list=PLLGu67b6AI0Aah2-Nm0RRNAQSOowWYWxK&amp;index=6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19" y="1674000"/>
            <a:ext cx="5850000" cy="468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00" y="2208086"/>
            <a:ext cx="5622000" cy="4497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22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1000" y="1809000"/>
            <a:ext cx="10515600" cy="40979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«Нам не повезло: на свете существуют учителя. Деться от них некуда, так что остаётся только надеяться, что тебе достанется не злобный хрыч, а какой-нибудь практикант. Новички жизни не знают, так что с рук могут сойти такие фокусы, за которые старики бы тебя по стенке размазали. Вот такая у меня была теория. Поэтому в пятый класс я шёл в неплохом настроении. Нам дали нового учителя, какого-то Террапта, и я прямо с порога устроил ему экзамен».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Роб Буйе «Всё из-за мистера Террапта»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688" y="-152712"/>
            <a:ext cx="11809312" cy="83671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Ищем книги по теме на «Лабиринте»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8819" r="28954" b="5222"/>
          <a:stretch/>
        </p:blipFill>
        <p:spPr bwMode="auto">
          <a:xfrm>
            <a:off x="7198616" y="3659832"/>
            <a:ext cx="3793891" cy="296733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t="8489" r="1785" b="19163"/>
          <a:stretch/>
        </p:blipFill>
        <p:spPr bwMode="auto">
          <a:xfrm>
            <a:off x="455035" y="3777836"/>
            <a:ext cx="5505965" cy="28493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 b="18493"/>
          <a:stretch/>
        </p:blipFill>
        <p:spPr bwMode="auto">
          <a:xfrm>
            <a:off x="431371" y="684000"/>
            <a:ext cx="5529629" cy="282119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7381" y="342900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5"/>
              </a:rPr>
              <a:t>https://www.labirint.ru/child-now/shkola-mechty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8" descr="Николай Носов - Витя Малеев в школе и дома обложка книги">
            <a:hlinkClick r:id="rId6" tooltip="Николай Носов - Витя Малеев в школе и дома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-24360188"/>
            <a:ext cx="461010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Наталья Вишнякова - Виолетта Фиолетовна обложка книги">
            <a:hlinkClick r:id="rId8" tooltip="Наталья Вишнякова - Виолетта Фиолетовна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-18386425"/>
            <a:ext cx="46101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Ян Бжехва - Академия пана Кляксы обложка книги">
            <a:hlinkClick r:id="rId10" tooltip="Ян Бжехва - Академия пана Кляксы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-11710988"/>
            <a:ext cx="461010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Юз Алешковский - Кыш, Двапортфеля и целая неделя обложка книги">
            <a:hlinkClick r:id="rId12" tooltip="Юз Алешковский - Кыш, Двапортфеля и целая неделя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204" y="2118049"/>
            <a:ext cx="1125791" cy="13871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Мария Коноплястая - Проделки Саши П. и его друзей обложка книги">
            <a:hlinkClick r:id="rId14" tooltip="Мария Коноплястая - Проделки Саши П. и его друзей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91" y="540468"/>
            <a:ext cx="1152128" cy="14612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Анна Анисимова - Гутя обложка книги">
            <a:hlinkClick r:id="rId16" tooltip="Анна Анисимова - Гутя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440" y="2118049"/>
            <a:ext cx="1133300" cy="13871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Борис Алмазов - Пирожное для Пушкина обложка книги">
            <a:hlinkClick r:id="rId18" tooltip="Борис Алмазов - Пирожное для Пушкина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12734925"/>
            <a:ext cx="46101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Иан Уайброу - Школа привидений Малютки Волка обложка книги">
            <a:hlinkClick r:id="rId5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" y="19135726"/>
            <a:ext cx="46101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67" y="540468"/>
            <a:ext cx="1156473" cy="14917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348" y="549000"/>
            <a:ext cx="1152169" cy="145276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91" y="2118048"/>
            <a:ext cx="1092226" cy="13871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0392" y="662716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24"/>
              </a:rPr>
              <a:t>https://www.labirint.ru/child-now/feniks-pro-shkoly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4"/>
              </a:rPr>
              <a:t>/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83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39" y="99000"/>
            <a:ext cx="12048661" cy="1374455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Списки Экспертного  совета  по детской литературе (РГДБ)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rgdb.ru/professionalam/14695-ekspertnyj-sovet-po-detskoj-literature-podgotovil-tretij-rekomendatelnyj-spisok-knig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t="7941" r="2107" b="8991"/>
          <a:stretch/>
        </p:blipFill>
        <p:spPr bwMode="auto">
          <a:xfrm>
            <a:off x="143341" y="1584000"/>
            <a:ext cx="6177660" cy="444622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8471" r="3675" b="5349"/>
          <a:stretch/>
        </p:blipFill>
        <p:spPr bwMode="auto">
          <a:xfrm>
            <a:off x="5411947" y="2079000"/>
            <a:ext cx="6631692" cy="46045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0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000" y="0"/>
            <a:ext cx="10180192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Встречаемся в феврале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1000" y="1809000"/>
            <a:ext cx="5586651" cy="4525963"/>
          </a:xfrm>
        </p:spPr>
        <p:txBody>
          <a:bodyPr/>
          <a:lstStyle/>
          <a:p>
            <a:r>
              <a:rPr lang="ru-RU" u="sng" dirty="0" smtClean="0"/>
              <a:t>Время:</a:t>
            </a:r>
            <a:r>
              <a:rPr lang="ru-RU" dirty="0" smtClean="0"/>
              <a:t> 27 февраля, в 11-00 часов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u="sng" dirty="0" smtClean="0"/>
              <a:t>Место:</a:t>
            </a:r>
            <a:r>
              <a:rPr lang="ru-RU" dirty="0" smtClean="0"/>
              <a:t> </a:t>
            </a:r>
            <a:r>
              <a:rPr lang="en-US" dirty="0" smtClean="0"/>
              <a:t>YouTube</a:t>
            </a:r>
            <a:r>
              <a:rPr lang="ru-RU" dirty="0" smtClean="0"/>
              <a:t>-канал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u="sng" dirty="0" smtClean="0"/>
              <a:t>Тема: </a:t>
            </a:r>
            <a:r>
              <a:rPr lang="ru-RU" dirty="0" smtClean="0"/>
              <a:t>Обзор книг-лауреатов Литературных премий в области детской литературы 2022 года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8" b="13767"/>
          <a:stretch/>
        </p:blipFill>
        <p:spPr bwMode="auto">
          <a:xfrm>
            <a:off x="201000" y="1809000"/>
            <a:ext cx="5895000" cy="360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62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146000" y="2259000"/>
            <a:ext cx="10935000" cy="1620000"/>
            <a:chOff x="1146000" y="2259000"/>
            <a:chExt cx="10935000" cy="1620000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98688" y="2299437"/>
              <a:ext cx="10882312" cy="157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4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6000" y="2259000"/>
              <a:ext cx="10882312" cy="157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2586000" y="3969000"/>
            <a:ext cx="66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ПОНЕДЕЛЬНИК НАЧИНАЕТСЯ С КНИГ</a:t>
            </a:r>
            <a:endParaRPr lang="ru-RU" sz="2800" b="1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44" name="Picture 4" descr="https://cdn1.flamp.ru/b7c6bdc164db128f74cc53d17795692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000" y="119855"/>
            <a:ext cx="1101000" cy="1464145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000" y="5184000"/>
            <a:ext cx="38766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2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Такие  разные, разные  учителя!..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000" y="1224000"/>
            <a:ext cx="10515600" cy="5302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Учитель! Кто он? Мугаллим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педагог, гуру, наставник,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воспитатель, преподаватель, друг…</a:t>
            </a:r>
          </a:p>
          <a:p>
            <a:pPr marL="0" indent="0">
              <a:buNone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Учитель -  это тот, о котором вспоминать не хочется, а если вспоминаешь, то с горечью и досадой? Думают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одни.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Учитель — человек, перед которым, хотя бы мысленно, хочется, как в хрестоматийных некрасовских стихах, «смиренно преклонить колени»?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Считают другие.</a:t>
            </a:r>
          </a:p>
          <a:p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Детско-подростковая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литература, как зеркало школьной жизни,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отражает разные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учительские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типажи и образы.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14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662" y="-162271"/>
            <a:ext cx="109728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Серия 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Школьноприкольно»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6126" r="4957" b="5895"/>
          <a:stretch/>
        </p:blipFill>
        <p:spPr bwMode="auto">
          <a:xfrm>
            <a:off x="6313434" y="2967143"/>
            <a:ext cx="4547404" cy="276683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39136" y="729000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 smtClean="0">
                <a:latin typeface="Cambria" pitchFamily="18" charset="0"/>
                <a:cs typeface="Times New Roman" pitchFamily="18" charset="0"/>
              </a:rPr>
              <a:t>«Серия </a:t>
            </a:r>
            <a:r>
              <a:rPr lang="ru-RU" sz="1400" dirty="0">
                <a:latin typeface="Cambria" pitchFamily="18" charset="0"/>
                <a:cs typeface="Times New Roman" pitchFamily="18" charset="0"/>
              </a:rPr>
              <a:t>ШКОЛЬНОПРИКОЛЬНО — это истории о школьниках всех времён и народов. Читатели узнают, чем отличается школьник ХIX века от школьника ХХ и кто такой ученик века ХХI. Кто из них сообразительнее, умнее и веселее. О школьном детстве, его радостях и невзгодах вспоминают классики М. Зощенко, А. Аверченко, К. Чуковский, Г. Остер, Э. Успенский... А также А. Цыпкин, Н. Абгарян и многие другие современные, молодые, остроумные писатели. В серии представлены книги, которые помогут детям не бояться школьных трудностей, с оптимизмом встречать невзгоды и тренировать чувство юмора в любых самых безвыходных </a:t>
            </a:r>
            <a:r>
              <a:rPr lang="ru-RU" sz="1400" dirty="0" smtClean="0">
                <a:latin typeface="Cambria" pitchFamily="18" charset="0"/>
                <a:cs typeface="Times New Roman" pitchFamily="18" charset="0"/>
              </a:rPr>
              <a:t>ситуациях» (Лабиринт).</a:t>
            </a:r>
            <a:endParaRPr lang="ru-RU" sz="1400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553" y="980728"/>
            <a:ext cx="1262205" cy="152070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31" y="2612946"/>
            <a:ext cx="1296405" cy="162605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000" y="971676"/>
            <a:ext cx="1305000" cy="153881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9" y="980729"/>
            <a:ext cx="1201822" cy="15388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79" y="2612946"/>
            <a:ext cx="1291621" cy="162605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553" y="2612946"/>
            <a:ext cx="1262205" cy="162605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49025" y="5888503"/>
            <a:ext cx="4032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Звонок для учителя, или Лес рук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/Наринэ Абгарян и др.- Москва: АСТ, 2022.- 160 с., ил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.- (#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Школьноприкольно).- Текст: непосредственный.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0453" y="438216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Пять причин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читать книгу: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Смешно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современно и легко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 школе и ее обитателях.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Рассказы весёлых известных авторов.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 Книга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заражает оптимизмом и позитивным взглядом на школьную жизнь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Есть возможность сравнивать книжное и настоящее.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Цветные и ироничные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рисунки современных художников.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 Небольшие тексты. Идеально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для самостоятельного чтения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04903" y="6365557"/>
            <a:ext cx="43792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Полистать книгу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9"/>
              </a:rPr>
              <a:t>https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9"/>
              </a:rPr>
              <a:t>://www.labirint.ru/books/764783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9"/>
              </a:rPr>
              <a:t>/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8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000" y="0"/>
            <a:ext cx="6198343" cy="1325563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«А голову мы дома не забыли!»: Самые смешные рассказы о школе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0" y="1268999"/>
            <a:ext cx="2295000" cy="34255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96449" y="3013401"/>
            <a:ext cx="45000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Пять причин читать книгу:</a:t>
            </a: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1.Это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сборник — настоящий камеди-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баттл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между классными классиками детского смешного рассказа и не менее классными современниками!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Аверченко или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Цыпкин? Драгунский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Егоров? Пивоварова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Абгарян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Благодаря этой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книге можно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научиться премудростям школьной жизни, например: 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чём нужно думать во время решения экзаменационной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задачи? Как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правильно отвлечь учителя, когда весь класс не готов 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уроку? Как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ответить на любовную записку так, чтобы не получить портфелем по голове?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 Каждая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история в этой книге — самая смешная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Яркий и удобный шрифт.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 Иллюстрации черно-белые, очень выразительные, словно нарисованы самими героями.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000" y="116120"/>
            <a:ext cx="1722105" cy="230575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" y="4817943"/>
            <a:ext cx="321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Полистать книгу: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  <a:hlinkClick r:id="rId4"/>
              </a:rPr>
              <a:t>https://www.labirint.ru/books/895813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255" y="1901665"/>
            <a:ext cx="1667605" cy="222347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4343" y="1412963"/>
            <a:ext cx="4275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«А голову вы дома не забыли»: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Самые смешные истории о школе, рассказанные классными классиками и классными современниками. Сборник/Аркадий Аверченко, Виктор Драгунский, Наринэ Абгарян, Александр Цыпкин и др. – Москва: АСТ, 2022.- 256 с., ил.- (Камеди Класс!).- Текст: непосредственный.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0" y="4393989"/>
            <a:ext cx="1685790" cy="226367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762" y="4393988"/>
            <a:ext cx="1667606" cy="22636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210" y="1948736"/>
            <a:ext cx="1633485" cy="219032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31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807" y="0"/>
            <a:ext cx="7761000" cy="1019563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Евгения Русинова «Третье сентября»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4" y="1010841"/>
            <a:ext cx="2398593" cy="33302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999" y="1263189"/>
            <a:ext cx="4050001" cy="282558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000" y="4235352"/>
            <a:ext cx="3630760" cy="253308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36648" y="2863442"/>
            <a:ext cx="371377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Пять причин читать книгу: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книга для тех, кто частенько попадает в истории, но знает, что чувство юмора и находчивость помогут справиться с любыми неприятностями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Книги Евгении Русиновой есть в нашей библиотеке. Их с удовольствием читают дети и взрослые. 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Обложка яркая, оформление внутри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книги интересное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текст удобный для чтения и восприятия детям младшего школьного возраста.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Книжная история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весёлая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поучительная.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Герои книги очень похожи на современных ребят, им веришь, на них надеешься.</a:t>
            </a:r>
          </a:p>
          <a:p>
            <a:pPr marL="342900" indent="-342900"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0999" y="1674000"/>
            <a:ext cx="3492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Русинова, Евгения. Третье сентября /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Евгения Русинова.- Москва: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Феникс-Премьер,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2023.- 80 с., ил.- (Первоклассные истории).- Текст: непосредственный.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6469" y="4459866"/>
            <a:ext cx="2641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«Сегодня был лучший день в моей жизни! Волнительный, непривычный, временами несправедливый, но очень интересный и весёлый! А уж какие приключения ждут меня четвёртого сентября! Всё только начинается».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999" y="6275748"/>
            <a:ext cx="3440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Полистать книгу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5"/>
              </a:rPr>
              <a:t>://www.labirint.ru/books/877550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1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Кристина Стрельникова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«Англичанка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была неправа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!»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3" y="1089000"/>
            <a:ext cx="2449838" cy="330976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6404" y="4445932"/>
            <a:ext cx="293497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Полистать книгу</a:t>
            </a:r>
            <a:endParaRPr lang="ru-RU" sz="1400" b="1" dirty="0" smtClean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3"/>
              </a:rPr>
              <a:t>://www.labirint.ru/books/838045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9117" y="1432309"/>
            <a:ext cx="31718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Стрельникова, Кристина. Англичанка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была неправа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Кристина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Стрельникова;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художник Алексей Вайнер.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Санкт-Петербург: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Качели, 2022. - 144 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цв. ил. - (Вот так история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).- Текст: непосредственный.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451" y="377934"/>
            <a:ext cx="4768088" cy="28787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91000" y="3343719"/>
            <a:ext cx="55049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«Больше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всего покорила АНГЛИЧАНКА! Англичанка - это нечто. Это монстр, который может убить в ребенке желание учиться и вообще ходить в школу. Но у детей и не возникает такой мысли. Они любят ходить в школу, общаться, любят свою учительницу Барашка, певичку Русалочку и даже строгого завуча по имени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Тощка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(он там всегда говорит вместо ч - щ.) Поэтому у детей возникает мысль о том, как бы эта проблема в виде Монстра исчезла. Ведь это, конечно, Монстр, по-другому быть не может. Это чудовище только притворяется учителем и обманывает детей ("Мы же видели других англичанок. У других классов англичанки молодые, на шпильках и хохочут"). Дети наказывают мучителя по-своему, как могут только дети.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конце монстр повинился (а ведь далеко не каждый взрослый способен на такой подвиг!). И монстр улыбнулся "по-человечески". И этим он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заслужил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радость детей и песенку про 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ауса» (из отзыва на «Лабиринте»).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9794" y="2885813"/>
            <a:ext cx="2542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Cambria" pitchFamily="18" charset="0"/>
              </a:rPr>
              <a:t>Пять причин читать книгу:</a:t>
            </a:r>
            <a:endParaRPr lang="ru-RU" sz="1400" b="1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195" y="3193590"/>
            <a:ext cx="36958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Это книга известного и уже полюбившегося многим автора – Кристины Стрельниковой. Ожидания читателей от нового текста автора  с лихвой оправдаются.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Название книги интригует. Хочется узнать в чём  же была неправа англичанка.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Очень выразительные цветные и комичные иллюстрации, удачно дополняют текст книги.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Книга полна юмора, насмешит ребят и взрослых до слёз.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Отличный язык повествования. Можно читать вслух отдельные  короткие истории в семье и школе (на переменке).</a:t>
            </a:r>
          </a:p>
          <a:p>
            <a:pPr marL="342900" indent="-342900"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1240">
            <a:off x="1449605" y="5154798"/>
            <a:ext cx="1282530" cy="136025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09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39" y="-126000"/>
            <a:ext cx="12048661" cy="83671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Сара Пеннипакер. Серия книг о Клементине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00" y="711263"/>
            <a:ext cx="2430001" cy="36134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41000" y="4395787"/>
            <a:ext cx="67116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Пять причин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читать книгу: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1.Вместе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Клементиной юные читатели смогут ответить на вопрос: что нужно делать, что быть хорошим другом.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Это весёлая история про обычных детей,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живущих обычной жизнью и сталкивающихся с обычными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школьными и бытовыми проблемами.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3.Увлекательный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сюжет: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Клементину выбрали лучшим другом недели! Узнайте, что это значит!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4.«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Клементина» принесла Саре Пеннипакер несколько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премий.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5.Можно собрать целую коллекцию книг о Клементине!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Эта книга четвертая в серии, а впереди еще две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5" y="4869000"/>
            <a:ext cx="489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Полистать книгу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hlinkClick r:id="rId3"/>
              </a:rPr>
              <a:t>://www.labirint.ru/books/829929/?point=yd10&amp;utm_source=yandex&amp;utm_medium=cpc&amp;utm_campaign=shopping_y&amp;added=no&amp;block=premium&amp;key=&amp;retargeting=2803665&amp;ad=12593946818&amp;phrase=2803665&amp;gbid=5002657071&amp;device=desktop&amp;region=62&amp;region_name=</a:t>
            </a:r>
            <a:r>
              <a:rPr lang="ru-RU" sz="1200" dirty="0">
                <a:latin typeface="Times New Roman" pitchFamily="18" charset="0"/>
                <a:cs typeface="Times New Roman" pitchFamily="18" charset="0"/>
                <a:hlinkClick r:id="rId3"/>
              </a:rPr>
              <a:t>Красноярск&amp;_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openstat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3"/>
              </a:rPr>
              <a:t>=ZGlyZWN0LnlhbmRleC5ydTs3NzU5OTQ3NTsxMjU5Mzk0NjgxODt5YW5kZXgucnU6cHJlbWl1bQ&amp;yclid=9150863646523654143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970" y="852990"/>
            <a:ext cx="1440160" cy="17281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14" y="809409"/>
            <a:ext cx="1405986" cy="18153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9" y="852990"/>
            <a:ext cx="1467740" cy="18153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112223" y="924766"/>
            <a:ext cx="38404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Cambria" pitchFamily="18" charset="0"/>
                <a:cs typeface="Times New Roman" pitchFamily="18" charset="0"/>
              </a:rPr>
              <a:t>Пеннипакер, </a:t>
            </a:r>
            <a:r>
              <a:rPr lang="ru-RU" sz="1400" b="1" dirty="0" smtClean="0">
                <a:latin typeface="Cambria" pitchFamily="18" charset="0"/>
                <a:cs typeface="Times New Roman" pitchFamily="18" charset="0"/>
              </a:rPr>
              <a:t>Сара. </a:t>
            </a:r>
            <a:endParaRPr lang="ru-RU" sz="1400" b="1" dirty="0">
              <a:latin typeface="Cambria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latin typeface="Cambria" pitchFamily="18" charset="0"/>
                <a:cs typeface="Times New Roman" pitchFamily="18" charset="0"/>
              </a:rPr>
              <a:t>Клементина лучший друг недели </a:t>
            </a:r>
            <a:r>
              <a:rPr lang="ru-RU" sz="1400" dirty="0">
                <a:latin typeface="Cambria" pitchFamily="18" charset="0"/>
                <a:cs typeface="Times New Roman" pitchFamily="18" charset="0"/>
              </a:rPr>
              <a:t>/ Сара </a:t>
            </a:r>
            <a:r>
              <a:rPr lang="ru-RU" sz="1400" dirty="0" smtClean="0">
                <a:latin typeface="Cambria" pitchFamily="18" charset="0"/>
                <a:cs typeface="Times New Roman" pitchFamily="18" charset="0"/>
              </a:rPr>
              <a:t>Пеннипакер; </a:t>
            </a:r>
            <a:r>
              <a:rPr lang="ru-RU" sz="1400" dirty="0">
                <a:latin typeface="Cambria" pitchFamily="18" charset="0"/>
                <a:cs typeface="Times New Roman" pitchFamily="18" charset="0"/>
              </a:rPr>
              <a:t>перевод Веры </a:t>
            </a:r>
            <a:r>
              <a:rPr lang="ru-RU" sz="1400" dirty="0" smtClean="0">
                <a:latin typeface="Cambria" pitchFamily="18" charset="0"/>
                <a:cs typeface="Times New Roman" pitchFamily="18" charset="0"/>
              </a:rPr>
              <a:t>Полищук; </a:t>
            </a:r>
            <a:r>
              <a:rPr lang="ru-RU" sz="1400" dirty="0">
                <a:latin typeface="Cambria" pitchFamily="18" charset="0"/>
                <a:cs typeface="Times New Roman" pitchFamily="18" charset="0"/>
              </a:rPr>
              <a:t>иллюстрации </a:t>
            </a:r>
            <a:r>
              <a:rPr lang="ru-RU" sz="1400" dirty="0" err="1">
                <a:latin typeface="Cambria" pitchFamily="18" charset="0"/>
                <a:cs typeface="Times New Roman" pitchFamily="18" charset="0"/>
              </a:rPr>
              <a:t>Марлы</a:t>
            </a:r>
            <a:r>
              <a:rPr lang="ru-RU" sz="14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Cambria" pitchFamily="18" charset="0"/>
                <a:cs typeface="Times New Roman" pitchFamily="18" charset="0"/>
              </a:rPr>
              <a:t>Фрейзи</a:t>
            </a:r>
            <a:r>
              <a:rPr lang="ru-RU" sz="1400" dirty="0">
                <a:latin typeface="Cambria" pitchFamily="18" charset="0"/>
                <a:cs typeface="Times New Roman" pitchFamily="18" charset="0"/>
              </a:rPr>
              <a:t>. - </a:t>
            </a:r>
            <a:r>
              <a:rPr lang="ru-RU" sz="1400" dirty="0" smtClean="0">
                <a:latin typeface="Cambria" pitchFamily="18" charset="0"/>
                <a:cs typeface="Times New Roman" pitchFamily="18" charset="0"/>
              </a:rPr>
              <a:t>Санкт-Петербург: </a:t>
            </a:r>
            <a:r>
              <a:rPr lang="ru-RU" sz="1400" dirty="0">
                <a:latin typeface="Cambria" pitchFamily="18" charset="0"/>
                <a:cs typeface="Times New Roman" pitchFamily="18" charset="0"/>
              </a:rPr>
              <a:t>Качели, 2022. - 128 с</a:t>
            </a:r>
            <a:r>
              <a:rPr lang="ru-RU" sz="1400" dirty="0" smtClean="0">
                <a:latin typeface="Cambria" pitchFamily="18" charset="0"/>
                <a:cs typeface="Times New Roman" pitchFamily="18" charset="0"/>
              </a:rPr>
              <a:t>.: </a:t>
            </a:r>
            <a:r>
              <a:rPr lang="ru-RU" sz="1400" dirty="0">
                <a:latin typeface="Cambria" pitchFamily="18" charset="0"/>
                <a:cs typeface="Times New Roman" pitchFamily="18" charset="0"/>
              </a:rPr>
              <a:t>ил. - (Клементина). </a:t>
            </a:r>
            <a:r>
              <a:rPr lang="ru-RU" sz="1400" dirty="0" smtClean="0">
                <a:latin typeface="Cambria" pitchFamily="18" charset="0"/>
                <a:cs typeface="Times New Roman" pitchFamily="18" charset="0"/>
              </a:rPr>
              <a:t>– Текст: непосредственный.</a:t>
            </a:r>
            <a:endParaRPr lang="ru-RU" sz="1400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44382" y="2668342"/>
            <a:ext cx="38221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Клементина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главная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героиня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серии книг Сары Пеннипакер. Ей чуть больше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8 лет.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Она совсем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 робкая,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 неё есть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страсть к рисованию, творческий подход к решению задач и трудных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ситуаций. Всего вышло 6 книг про Клементину.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C:\Users\khln\Desktop\boocov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00" y="2897404"/>
            <a:ext cx="1348887" cy="185117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khln\Desktop\boocover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698" y="2897403"/>
            <a:ext cx="1338301" cy="185117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1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000" y="-71252"/>
            <a:ext cx="10342800" cy="1160745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Дарья Герасимова «Учитель с другой планеты»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590" y="3161586"/>
            <a:ext cx="2204971" cy="35649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3" y="862823"/>
            <a:ext cx="2475000" cy="37177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6" r="18515"/>
          <a:stretch/>
        </p:blipFill>
        <p:spPr bwMode="auto">
          <a:xfrm>
            <a:off x="7446000" y="1537229"/>
            <a:ext cx="2270269" cy="354790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31000" y="1569933"/>
            <a:ext cx="369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Герасимова, Дарья. Учитель с другой планеты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/Дарья Герасимова; иллюстрации автора.- Москва: Октопус, 2023.- 112 с., ил. – Текст: непосредственный.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1000" y="2721678"/>
            <a:ext cx="391711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Цитаты: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«Ботанику у нас преподаёт Синий. Ну хорошо, Синелетов Линь Борисович, дядька весёлый, но строгий. Сегодня он говорил всякое бла-бла-бла про любовь к науке, про то, что ботаника на нашей планете – одна из важнейших дисциплин».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«Линь Борисович – это наш любимый учитель. В зоопарке при школе есть колония мышей, и мою мышь можно будет попробовать выпустить к ним, иначе она просто погибнет. Это его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отец, тоже учитель, создал когда-то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зоопарк».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«Учитель нам много тогда рассказывал о том, как важно беречь мир вокруг, про то, что все звери, все растения, все насекомые в нём – ценность».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0" y="4961182"/>
            <a:ext cx="1244559" cy="17921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1775" y="4727098"/>
            <a:ext cx="20807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Фильм «Безымянная звезда». Гл. герой-учитель Марин Мирою, влюблённый в своё дело. Некоторые считают , что  он не от мира сего, странный, а он просто одержим своей мечтой.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06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2254</Words>
  <Application>Microsoft Office PowerPoint</Application>
  <PresentationFormat>Произвольный</PresentationFormat>
  <Paragraphs>134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Такие  разные, разные  учителя!.. </vt:lpstr>
      <vt:lpstr>Серия «#Школьноприкольно»</vt:lpstr>
      <vt:lpstr>«А голову мы дома не забыли!»: Самые смешные рассказы о школе</vt:lpstr>
      <vt:lpstr>Евгения Русинова «Третье сентября»</vt:lpstr>
      <vt:lpstr>Кристина Стрельникова  «Англичанка была неправа!» </vt:lpstr>
      <vt:lpstr>Сара Пеннипакер. Серия книг о Клементине</vt:lpstr>
      <vt:lpstr>Дарья Герасимова «Учитель с другой планеты»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Ещё раз про списки http://chelib.ru/articles/pedagogi-i-nastavniki-v-hudozhestvennoj-literature-spisok-knig/ </vt:lpstr>
      <vt:lpstr>Книги о школе на любой вкус  (цикл обзоров «Понедельник начинается с книг») https://www.youtube.com/watch?v=UUzG4_xf8yU&amp;list=PLLGu67b6AI0Aah2-Nm0RRNAQSOowWYWxK&amp;index=6 </vt:lpstr>
      <vt:lpstr>Ищем книги по теме на «Лабиринте»</vt:lpstr>
      <vt:lpstr>Списки Экспертного  совета  по детской литературе (РГДБ) https://rgdb.ru/professionalam/14695-ekspertnyj-sovet-po-detskoj-literature-podgotovil-tretij-rekomendatelnyj-spisok-knig </vt:lpstr>
      <vt:lpstr>Встречаемся в феврале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Хомицкая Любовь Николаевна</cp:lastModifiedBy>
  <cp:revision>61</cp:revision>
  <cp:lastPrinted>2023-01-26T03:01:59Z</cp:lastPrinted>
  <dcterms:created xsi:type="dcterms:W3CDTF">2020-07-05T17:04:43Z</dcterms:created>
  <dcterms:modified xsi:type="dcterms:W3CDTF">2023-01-30T03:18:47Z</dcterms:modified>
</cp:coreProperties>
</file>