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42"/>
  </p:notesMasterIdLst>
  <p:handoutMasterIdLst>
    <p:handoutMasterId r:id="rId43"/>
  </p:handoutMasterIdLst>
  <p:sldIdLst>
    <p:sldId id="256" r:id="rId2"/>
    <p:sldId id="274" r:id="rId3"/>
    <p:sldId id="275" r:id="rId4"/>
    <p:sldId id="277" r:id="rId5"/>
    <p:sldId id="363" r:id="rId6"/>
    <p:sldId id="288" r:id="rId7"/>
    <p:sldId id="348" r:id="rId8"/>
    <p:sldId id="362" r:id="rId9"/>
    <p:sldId id="289" r:id="rId10"/>
    <p:sldId id="364" r:id="rId11"/>
    <p:sldId id="291" r:id="rId12"/>
    <p:sldId id="290" r:id="rId13"/>
    <p:sldId id="365" r:id="rId14"/>
    <p:sldId id="281" r:id="rId15"/>
    <p:sldId id="367" r:id="rId16"/>
    <p:sldId id="376" r:id="rId17"/>
    <p:sldId id="339" r:id="rId18"/>
    <p:sldId id="369" r:id="rId19"/>
    <p:sldId id="356" r:id="rId20"/>
    <p:sldId id="357" r:id="rId21"/>
    <p:sldId id="334" r:id="rId22"/>
    <p:sldId id="284" r:id="rId23"/>
    <p:sldId id="368" r:id="rId24"/>
    <p:sldId id="354" r:id="rId25"/>
    <p:sldId id="371" r:id="rId26"/>
    <p:sldId id="372" r:id="rId27"/>
    <p:sldId id="373" r:id="rId28"/>
    <p:sldId id="296" r:id="rId29"/>
    <p:sldId id="321" r:id="rId30"/>
    <p:sldId id="344" r:id="rId31"/>
    <p:sldId id="361" r:id="rId32"/>
    <p:sldId id="374" r:id="rId33"/>
    <p:sldId id="375" r:id="rId34"/>
    <p:sldId id="377" r:id="rId35"/>
    <p:sldId id="345" r:id="rId36"/>
    <p:sldId id="338" r:id="rId37"/>
    <p:sldId id="378" r:id="rId38"/>
    <p:sldId id="286" r:id="rId39"/>
    <p:sldId id="379" r:id="rId40"/>
    <p:sldId id="271" r:id="rId4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35758FB7-9AC5-4552-8A53-C91805E547FA}" styleName="Стиль из темы 1 - акцент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07" autoAdjust="0"/>
    <p:restoredTop sz="94660"/>
  </p:normalViewPr>
  <p:slideViewPr>
    <p:cSldViewPr>
      <p:cViewPr>
        <p:scale>
          <a:sx n="100" d="100"/>
          <a:sy n="100" d="100"/>
        </p:scale>
        <p:origin x="-348" y="-16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4" y="0"/>
            <a:ext cx="2971800" cy="457200"/>
          </a:xfrm>
          <a:prstGeom prst="rect">
            <a:avLst/>
          </a:prstGeom>
        </p:spPr>
        <p:txBody>
          <a:bodyPr vert="horz" lIns="91440" tIns="45720" rIns="91440" bIns="45720" rtlCol="0"/>
          <a:lstStyle>
            <a:lvl1pPr algn="r">
              <a:defRPr sz="1200"/>
            </a:lvl1pPr>
          </a:lstStyle>
          <a:p>
            <a:fld id="{4DA5FC39-0136-49D3-B0F5-EBE63CFB8774}" type="datetimeFigureOut">
              <a:rPr lang="ru-RU" smtClean="0"/>
              <a:t>27.02.2023</a:t>
            </a:fld>
            <a:endParaRPr lang="ru-RU"/>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4" y="8685213"/>
            <a:ext cx="2971800" cy="457200"/>
          </a:xfrm>
          <a:prstGeom prst="rect">
            <a:avLst/>
          </a:prstGeom>
        </p:spPr>
        <p:txBody>
          <a:bodyPr vert="horz" lIns="91440" tIns="45720" rIns="91440" bIns="45720" rtlCol="0" anchor="b"/>
          <a:lstStyle>
            <a:lvl1pPr algn="r">
              <a:defRPr sz="1200"/>
            </a:lvl1pPr>
          </a:lstStyle>
          <a:p>
            <a:fld id="{B01D0F27-7A30-4870-AC4F-29C0366F6603}" type="slidenum">
              <a:rPr lang="ru-RU" smtClean="0"/>
              <a:t>‹#›</a:t>
            </a:fld>
            <a:endParaRPr lang="ru-RU"/>
          </a:p>
        </p:txBody>
      </p:sp>
    </p:spTree>
    <p:extLst>
      <p:ext uri="{BB962C8B-B14F-4D97-AF65-F5344CB8AC3E}">
        <p14:creationId xmlns:p14="http://schemas.microsoft.com/office/powerpoint/2010/main" val="3298409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84614" y="0"/>
            <a:ext cx="2971800" cy="457200"/>
          </a:xfrm>
          <a:prstGeom prst="rect">
            <a:avLst/>
          </a:prstGeom>
        </p:spPr>
        <p:txBody>
          <a:bodyPr vert="horz" lIns="91440" tIns="45720" rIns="91440" bIns="45720" rtlCol="0"/>
          <a:lstStyle>
            <a:lvl1pPr algn="r">
              <a:defRPr sz="1200"/>
            </a:lvl1pPr>
          </a:lstStyle>
          <a:p>
            <a:fld id="{25E62FDF-070B-41E4-94DF-46B96DE3AEB6}" type="datetimeFigureOut">
              <a:rPr lang="ru-RU" smtClean="0"/>
              <a:pPr/>
              <a:t>27.02.2023</a:t>
            </a:fld>
            <a:endParaRPr lang="ru-RU" dirty="0"/>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1"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84614" y="8685213"/>
            <a:ext cx="2971800" cy="457200"/>
          </a:xfrm>
          <a:prstGeom prst="rect">
            <a:avLst/>
          </a:prstGeom>
        </p:spPr>
        <p:txBody>
          <a:bodyPr vert="horz" lIns="91440" tIns="45720" rIns="91440" bIns="45720" rtlCol="0" anchor="b"/>
          <a:lstStyle>
            <a:lvl1pPr algn="r">
              <a:defRPr sz="1200"/>
            </a:lvl1pPr>
          </a:lstStyle>
          <a:p>
            <a:fld id="{1DBC5F88-CC90-4F21-82AF-B8E57C2C9204}" type="slidenum">
              <a:rPr lang="ru-RU" smtClean="0"/>
              <a:pPr/>
              <a:t>‹#›</a:t>
            </a:fld>
            <a:endParaRPr lang="ru-RU" dirty="0"/>
          </a:p>
        </p:txBody>
      </p:sp>
    </p:spTree>
    <p:extLst>
      <p:ext uri="{BB962C8B-B14F-4D97-AF65-F5344CB8AC3E}">
        <p14:creationId xmlns:p14="http://schemas.microsoft.com/office/powerpoint/2010/main" val="2650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2">
        <a:schemeClr val="bg2"/>
      </p:bgRef>
    </p:bg>
    <p:spTree>
      <p:nvGrpSpPr>
        <p:cNvPr id="1" name=""/>
        <p:cNvGrpSpPr/>
        <p:nvPr/>
      </p:nvGrpSpPr>
      <p:grpSpPr>
        <a:xfrm>
          <a:off x="0" y="0"/>
          <a:ext cx="0" cy="0"/>
          <a:chOff x="0" y="0"/>
          <a:chExt cx="0" cy="0"/>
        </a:xfrm>
      </p:grpSpPr>
      <p:sp>
        <p:nvSpPr>
          <p:cNvPr id="10" name="Rectangle 9"/>
          <p:cNvSpPr/>
          <p:nvPr/>
        </p:nvSpPr>
        <p:spPr>
          <a:xfrm>
            <a:off x="-1" y="2545080"/>
            <a:ext cx="9144000" cy="3255264"/>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1" y="2667000"/>
            <a:ext cx="9144000" cy="2739571"/>
          </a:xfrm>
          <a:prstGeom prst="rect">
            <a:avLst/>
          </a:pr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 y="5479143"/>
            <a:ext cx="9144000" cy="235857"/>
          </a:xfrm>
          <a:prstGeom prst="rect">
            <a:avLst/>
          </a:pr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28599" y="2819400"/>
            <a:ext cx="8686800" cy="1470025"/>
          </a:xfrm>
        </p:spPr>
        <p:txBody>
          <a:bodyPr anchor="b">
            <a:noAutofit/>
          </a:bodyPr>
          <a:lstStyle>
            <a:lvl1pPr>
              <a:defRPr sz="7200" b="0" cap="none" spc="0">
                <a:ln w="13970" cmpd="sng">
                  <a:solidFill>
                    <a:srgbClr val="FFFFFF"/>
                  </a:solidFill>
                  <a:prstDash val="solid"/>
                </a:ln>
                <a:solidFill>
                  <a:srgbClr val="FFFFFF"/>
                </a:solidFill>
                <a:effectLst>
                  <a:outerShdw blurRad="63500" dir="3600000" algn="tl" rotWithShape="0">
                    <a:srgbClr val="000000">
                      <a:alpha val="70000"/>
                    </a:srgbClr>
                  </a:outerShdw>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571499" y="4800600"/>
            <a:ext cx="8001000" cy="5334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pPr/>
              <a:t>27.02.2023</a:t>
            </a:fld>
            <a:endParaRPr lang="ru-RU" dirty="0"/>
          </a:p>
        </p:txBody>
      </p:sp>
      <p:sp>
        <p:nvSpPr>
          <p:cNvPr id="5" name="Footer Placeholder 4"/>
          <p:cNvSpPr>
            <a:spLocks noGrp="1"/>
          </p:cNvSpPr>
          <p:nvPr>
            <p:ph type="ftr" sz="quarter" idx="11"/>
          </p:nvPr>
        </p:nvSpPr>
        <p:spPr>
          <a:xfrm>
            <a:off x="5791200" y="6356350"/>
            <a:ext cx="2895600" cy="365125"/>
          </a:xfrm>
        </p:spPr>
        <p:txBody>
          <a:bodyPr/>
          <a:lstStyle>
            <a:lvl1pPr algn="r">
              <a:defRPr/>
            </a:lvl1pPr>
          </a:lstStyle>
          <a:p>
            <a:endParaRPr lang="ru-RU" dirty="0"/>
          </a:p>
        </p:txBody>
      </p:sp>
      <p:sp>
        <p:nvSpPr>
          <p:cNvPr id="11" name="TextBox 10"/>
          <p:cNvSpPr txBox="1"/>
          <p:nvPr/>
        </p:nvSpPr>
        <p:spPr>
          <a:xfrm>
            <a:off x="3148584" y="4261104"/>
            <a:ext cx="1219200" cy="584775"/>
          </a:xfrm>
          <a:prstGeom prst="rect">
            <a:avLst/>
          </a:prstGeom>
          <a:noFill/>
        </p:spPr>
        <p:txBody>
          <a:bodyPr wrap="square" rtlCol="0">
            <a:spAutoFit/>
          </a:bodyPr>
          <a:lstStyle/>
          <a:p>
            <a:pPr algn="r"/>
            <a:r>
              <a:rPr lang="en-US" sz="3200" spc="150" dirty="0" smtClean="0">
                <a:solidFill>
                  <a:schemeClr val="accent1"/>
                </a:solidFill>
                <a:sym typeface="Wingdings"/>
              </a:rPr>
              <a:t></a:t>
            </a:r>
            <a:endParaRPr lang="en-US" sz="3200" spc="150" dirty="0">
              <a:solidFill>
                <a:schemeClr val="accent1"/>
              </a:solidFill>
            </a:endParaRPr>
          </a:p>
        </p:txBody>
      </p:sp>
      <p:sp>
        <p:nvSpPr>
          <p:cNvPr id="6" name="Slide Number Placeholder 5"/>
          <p:cNvSpPr>
            <a:spLocks noGrp="1"/>
          </p:cNvSpPr>
          <p:nvPr>
            <p:ph type="sldNum" sz="quarter" idx="12"/>
          </p:nvPr>
        </p:nvSpPr>
        <p:spPr>
          <a:xfrm>
            <a:off x="3962399" y="4392168"/>
            <a:ext cx="1219200" cy="365125"/>
          </a:xfrm>
        </p:spPr>
        <p:txBody>
          <a:bodyPr/>
          <a:lstStyle>
            <a:lvl1pPr algn="ctr">
              <a:defRPr sz="2400">
                <a:latin typeface="+mj-lt"/>
              </a:defRPr>
            </a:lvl1pPr>
          </a:lstStyle>
          <a:p>
            <a:fld id="{B19B0651-EE4F-4900-A07F-96A6BFA9D0F0}" type="slidenum">
              <a:rPr lang="ru-RU" smtClean="0"/>
              <a:pPr/>
              <a:t>‹#›</a:t>
            </a:fld>
            <a:endParaRPr lang="ru-RU" dirty="0"/>
          </a:p>
        </p:txBody>
      </p:sp>
      <p:sp>
        <p:nvSpPr>
          <p:cNvPr id="15" name="TextBox 14"/>
          <p:cNvSpPr txBox="1"/>
          <p:nvPr/>
        </p:nvSpPr>
        <p:spPr>
          <a:xfrm>
            <a:off x="4818888" y="4261104"/>
            <a:ext cx="1219200" cy="584775"/>
          </a:xfrm>
          <a:prstGeom prst="rect">
            <a:avLst/>
          </a:prstGeom>
          <a:noFill/>
        </p:spPr>
        <p:txBody>
          <a:bodyPr wrap="square" rtlCol="0">
            <a:spAutoFit/>
          </a:bodyPr>
          <a:lstStyle/>
          <a:p>
            <a:pPr algn="l"/>
            <a:r>
              <a:rPr lang="en-US" sz="3200" spc="150" dirty="0" smtClean="0">
                <a:solidFill>
                  <a:schemeClr val="accent1"/>
                </a:solidFill>
                <a:sym typeface="Wingdings"/>
              </a:rPr>
              <a:t></a:t>
            </a:r>
            <a:endParaRPr lang="en-US" sz="3200" spc="150" dirty="0">
              <a:solidFill>
                <a:schemeClr val="accent1"/>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pPr/>
              <a:t>27.02.2023</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bg>
      <p:bgRef idx="1001">
        <a:schemeClr val="bg1"/>
      </p:bgRef>
    </p:bg>
    <p:spTree>
      <p:nvGrpSpPr>
        <p:cNvPr id="1" name=""/>
        <p:cNvGrpSpPr/>
        <p:nvPr/>
      </p:nvGrpSpPr>
      <p:grpSpPr>
        <a:xfrm>
          <a:off x="0" y="0"/>
          <a:ext cx="0" cy="0"/>
          <a:chOff x="0" y="0"/>
          <a:chExt cx="0" cy="0"/>
        </a:xfrm>
      </p:grpSpPr>
      <p:sp>
        <p:nvSpPr>
          <p:cNvPr id="7" name="Rectangle 6"/>
          <p:cNvSpPr/>
          <p:nvPr/>
        </p:nvSpPr>
        <p:spPr>
          <a:xfrm rot="5400000">
            <a:off x="4591050" y="2409824"/>
            <a:ext cx="6858000" cy="2038351"/>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rot="5400000">
            <a:off x="4668203" y="2570797"/>
            <a:ext cx="6858000" cy="1716405"/>
          </a:xfrm>
          <a:prstGeom prst="rect">
            <a:avLst/>
          </a:pr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Vertical Title 1"/>
          <p:cNvSpPr>
            <a:spLocks noGrp="1"/>
          </p:cNvSpPr>
          <p:nvPr>
            <p:ph type="title" orient="vert"/>
          </p:nvPr>
        </p:nvSpPr>
        <p:spPr>
          <a:xfrm>
            <a:off x="7315200" y="274638"/>
            <a:ext cx="1447800" cy="5851525"/>
          </a:xfrm>
        </p:spPr>
        <p:txBody>
          <a:bodyPr vert="eaVert" anchor="b"/>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199" y="274638"/>
            <a:ext cx="6353175"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pPr/>
              <a:t>27.02.2023</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a:xfrm>
            <a:off x="6096000" y="6356350"/>
            <a:ext cx="762000" cy="365125"/>
          </a:xfrm>
        </p:spPr>
        <p:txBody>
          <a:bodyPr/>
          <a:lstStyle/>
          <a:p>
            <a:fld id="{B19B0651-EE4F-4900-A07F-96A6BFA9D0F0}" type="slidenum">
              <a:rPr lang="ru-RU" smtClean="0"/>
              <a:pPr/>
              <a:t>‹#›</a:t>
            </a:fld>
            <a:endParaRPr lang="ru-RU" dirty="0"/>
          </a:p>
        </p:txBody>
      </p:sp>
      <p:sp>
        <p:nvSpPr>
          <p:cNvPr id="9" name="Rectangle 8"/>
          <p:cNvSpPr/>
          <p:nvPr/>
        </p:nvSpPr>
        <p:spPr>
          <a:xfrm rot="5400000">
            <a:off x="3681476" y="3354324"/>
            <a:ext cx="6858000" cy="149352"/>
          </a:xfrm>
          <a:prstGeom prst="rect">
            <a:avLst/>
          </a:pr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pPr/>
              <a:t>27.02.2023</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2">
        <a:schemeClr val="bg2"/>
      </p:bgRef>
    </p:bg>
    <p:spTree>
      <p:nvGrpSpPr>
        <p:cNvPr id="1" name=""/>
        <p:cNvGrpSpPr/>
        <p:nvPr/>
      </p:nvGrpSpPr>
      <p:grpSpPr>
        <a:xfrm>
          <a:off x="0" y="0"/>
          <a:ext cx="0" cy="0"/>
          <a:chOff x="0" y="0"/>
          <a:chExt cx="0" cy="0"/>
        </a:xfrm>
      </p:grpSpPr>
      <p:sp>
        <p:nvSpPr>
          <p:cNvPr id="7" name="Rectangle 6"/>
          <p:cNvSpPr/>
          <p:nvPr/>
        </p:nvSpPr>
        <p:spPr>
          <a:xfrm>
            <a:off x="-1" y="2545080"/>
            <a:ext cx="9144000" cy="3255264"/>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 y="2667000"/>
            <a:ext cx="9144000" cy="2739571"/>
          </a:xfrm>
          <a:prstGeom prst="rect">
            <a:avLst/>
          </a:pr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1" y="5479143"/>
            <a:ext cx="9144000" cy="235857"/>
          </a:xfrm>
          <a:prstGeom prst="rect">
            <a:avLst/>
          </a:pr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8599" y="2819400"/>
            <a:ext cx="8686800" cy="1463040"/>
          </a:xfrm>
        </p:spPr>
        <p:txBody>
          <a:bodyPr anchor="b" anchorCtr="0">
            <a:noAutofit/>
          </a:bodyPr>
          <a:lstStyle>
            <a:lvl1pPr algn="ctr">
              <a:defRPr sz="7200" b="0"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571499" y="4800600"/>
            <a:ext cx="8001000" cy="548640"/>
          </a:xfrm>
        </p:spPr>
        <p:txBody>
          <a:bodyPr anchor="b"/>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pPr/>
              <a:t>27.02.2023</a:t>
            </a:fld>
            <a:endParaRPr lang="ru-RU" dirty="0"/>
          </a:p>
        </p:txBody>
      </p:sp>
      <p:sp>
        <p:nvSpPr>
          <p:cNvPr id="5" name="Footer Placeholder 4"/>
          <p:cNvSpPr>
            <a:spLocks noGrp="1"/>
          </p:cNvSpPr>
          <p:nvPr>
            <p:ph type="ftr" sz="quarter" idx="11"/>
          </p:nvPr>
        </p:nvSpPr>
        <p:spPr>
          <a:xfrm>
            <a:off x="5791200" y="6356350"/>
            <a:ext cx="2895600" cy="365125"/>
          </a:xfrm>
        </p:spPr>
        <p:txBody>
          <a:bodyPr/>
          <a:lstStyle/>
          <a:p>
            <a:endParaRPr lang="ru-RU" dirty="0"/>
          </a:p>
        </p:txBody>
      </p:sp>
      <p:sp>
        <p:nvSpPr>
          <p:cNvPr id="6" name="Slide Number Placeholder 5"/>
          <p:cNvSpPr>
            <a:spLocks noGrp="1"/>
          </p:cNvSpPr>
          <p:nvPr>
            <p:ph type="sldNum" sz="quarter" idx="12"/>
          </p:nvPr>
        </p:nvSpPr>
        <p:spPr>
          <a:xfrm>
            <a:off x="3959352" y="4389120"/>
            <a:ext cx="1216152" cy="365125"/>
          </a:xfrm>
        </p:spPr>
        <p:txBody>
          <a:bodyPr/>
          <a:lstStyle>
            <a:lvl1pPr algn="ctr">
              <a:defRPr sz="2400">
                <a:solidFill>
                  <a:srgbClr val="FFFFFF"/>
                </a:solidFill>
              </a:defRPr>
            </a:lvl1pPr>
          </a:lstStyle>
          <a:p>
            <a:fld id="{B19B0651-EE4F-4900-A07F-96A6BFA9D0F0}" type="slidenum">
              <a:rPr lang="ru-RU" smtClean="0"/>
              <a:pPr/>
              <a:t>‹#›</a:t>
            </a:fld>
            <a:endParaRPr lang="ru-RU" dirty="0"/>
          </a:p>
        </p:txBody>
      </p:sp>
      <p:sp>
        <p:nvSpPr>
          <p:cNvPr id="11" name="TextBox 10"/>
          <p:cNvSpPr txBox="1"/>
          <p:nvPr/>
        </p:nvSpPr>
        <p:spPr>
          <a:xfrm>
            <a:off x="4818888" y="4261104"/>
            <a:ext cx="1219200" cy="584775"/>
          </a:xfrm>
          <a:prstGeom prst="rect">
            <a:avLst/>
          </a:prstGeom>
          <a:noFill/>
        </p:spPr>
        <p:txBody>
          <a:bodyPr wrap="square" rtlCol="0">
            <a:spAutoFit/>
          </a:bodyPr>
          <a:lstStyle/>
          <a:p>
            <a:pPr algn="l"/>
            <a:r>
              <a:rPr lang="en-US" sz="3200" spc="150" dirty="0" smtClean="0">
                <a:solidFill>
                  <a:srgbClr val="FFFFFF"/>
                </a:solidFill>
                <a:sym typeface="Wingdings"/>
              </a:rPr>
              <a:t></a:t>
            </a:r>
            <a:endParaRPr lang="en-US" sz="3200" spc="150" dirty="0">
              <a:solidFill>
                <a:srgbClr val="FFFFFF"/>
              </a:solidFill>
            </a:endParaRPr>
          </a:p>
        </p:txBody>
      </p:sp>
      <p:sp>
        <p:nvSpPr>
          <p:cNvPr id="12" name="TextBox 11"/>
          <p:cNvSpPr txBox="1"/>
          <p:nvPr/>
        </p:nvSpPr>
        <p:spPr>
          <a:xfrm>
            <a:off x="3148584" y="4261104"/>
            <a:ext cx="1219200" cy="584775"/>
          </a:xfrm>
          <a:prstGeom prst="rect">
            <a:avLst/>
          </a:prstGeom>
          <a:noFill/>
        </p:spPr>
        <p:txBody>
          <a:bodyPr wrap="square" rtlCol="0">
            <a:spAutoFit/>
          </a:bodyPr>
          <a:lstStyle/>
          <a:p>
            <a:pPr algn="r"/>
            <a:r>
              <a:rPr lang="en-US" sz="3200" spc="150" dirty="0" smtClean="0">
                <a:solidFill>
                  <a:srgbClr val="FFFFFF"/>
                </a:solidFill>
                <a:sym typeface="Wingdings"/>
              </a:rPr>
              <a:t></a:t>
            </a:r>
            <a:endParaRPr lang="en-US" sz="3200" spc="150" dirty="0">
              <a:solidFill>
                <a:srgbClr val="FFFFFF"/>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Date Placeholder 4"/>
          <p:cNvSpPr>
            <a:spLocks noGrp="1"/>
          </p:cNvSpPr>
          <p:nvPr>
            <p:ph type="dt" sz="half" idx="10"/>
          </p:nvPr>
        </p:nvSpPr>
        <p:spPr/>
        <p:txBody>
          <a:bodyPr/>
          <a:lstStyle/>
          <a:p>
            <a:fld id="{B4C71EC6-210F-42DE-9C53-41977AD35B3D}" type="datetimeFigureOut">
              <a:rPr lang="ru-RU" smtClean="0"/>
              <a:pPr/>
              <a:t>27.02.2023</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Date Placeholder 6"/>
          <p:cNvSpPr>
            <a:spLocks noGrp="1"/>
          </p:cNvSpPr>
          <p:nvPr>
            <p:ph type="dt" sz="half" idx="10"/>
          </p:nvPr>
        </p:nvSpPr>
        <p:spPr/>
        <p:txBody>
          <a:bodyPr/>
          <a:lstStyle/>
          <a:p>
            <a:fld id="{B4C71EC6-210F-42DE-9C53-41977AD35B3D}" type="datetimeFigureOut">
              <a:rPr lang="ru-RU" smtClean="0"/>
              <a:pPr/>
              <a:t>27.02.2023</a:t>
            </a:fld>
            <a:endParaRPr lang="ru-RU" dirty="0"/>
          </a:p>
        </p:txBody>
      </p:sp>
      <p:sp>
        <p:nvSpPr>
          <p:cNvPr id="8" name="Footer Placeholder 7"/>
          <p:cNvSpPr>
            <a:spLocks noGrp="1"/>
          </p:cNvSpPr>
          <p:nvPr>
            <p:ph type="ftr" sz="quarter" idx="11"/>
          </p:nvPr>
        </p:nvSpPr>
        <p:spPr/>
        <p:txBody>
          <a:bodyPr/>
          <a:lstStyle/>
          <a:p>
            <a:endParaRPr lang="ru-RU" dirty="0"/>
          </a:p>
        </p:txBody>
      </p:sp>
      <p:sp>
        <p:nvSpPr>
          <p:cNvPr id="9" name="Slide Number Placeholder 8"/>
          <p:cNvSpPr>
            <a:spLocks noGrp="1"/>
          </p:cNvSpPr>
          <p:nvPr>
            <p:ph type="sldNum" sz="quarter" idx="12"/>
          </p:nvPr>
        </p:nvSpPr>
        <p:spPr/>
        <p:txBody>
          <a:bodyPr/>
          <a:lstStyle/>
          <a:p>
            <a:fld id="{B19B0651-EE4F-4900-A07F-96A6BFA9D0F0}" type="slidenum">
              <a:rPr lang="ru-RU" smtClean="0"/>
              <a:pPr/>
              <a:t>‹#›</a:t>
            </a:fld>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B4C71EC6-210F-42DE-9C53-41977AD35B3D}" type="datetimeFigureOut">
              <a:rPr lang="ru-RU" smtClean="0"/>
              <a:pPr/>
              <a:t>27.02.2023</a:t>
            </a:fld>
            <a:endParaRPr lang="ru-RU" dirty="0"/>
          </a:p>
        </p:txBody>
      </p:sp>
      <p:sp>
        <p:nvSpPr>
          <p:cNvPr id="4" name="Footer Placeholder 3"/>
          <p:cNvSpPr>
            <a:spLocks noGrp="1"/>
          </p:cNvSpPr>
          <p:nvPr>
            <p:ph type="ftr" sz="quarter" idx="11"/>
          </p:nvPr>
        </p:nvSpPr>
        <p:spPr/>
        <p:txBody>
          <a:bodyPr/>
          <a:lstStyle/>
          <a:p>
            <a:endParaRPr lang="ru-RU" dirty="0"/>
          </a:p>
        </p:txBody>
      </p:sp>
      <p:sp>
        <p:nvSpPr>
          <p:cNvPr id="5" name="Slide Number Placeholder 4"/>
          <p:cNvSpPr>
            <a:spLocks noGrp="1"/>
          </p:cNvSpPr>
          <p:nvPr>
            <p:ph type="sldNum" sz="quarter" idx="12"/>
          </p:nvPr>
        </p:nvSpPr>
        <p:spPr/>
        <p:txBody>
          <a:bodyPr/>
          <a:lstStyle/>
          <a:p>
            <a:fld id="{B19B0651-EE4F-4900-A07F-96A6BFA9D0F0}" type="slidenum">
              <a:rPr lang="ru-RU" smtClean="0"/>
              <a:pPr/>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pPr/>
              <a:t>27.02.2023</a:t>
            </a:fld>
            <a:endParaRPr lang="ru-RU" dirty="0"/>
          </a:p>
        </p:txBody>
      </p:sp>
      <p:sp>
        <p:nvSpPr>
          <p:cNvPr id="3" name="Footer Placeholder 2"/>
          <p:cNvSpPr>
            <a:spLocks noGrp="1"/>
          </p:cNvSpPr>
          <p:nvPr>
            <p:ph type="ftr" sz="quarter" idx="11"/>
          </p:nvPr>
        </p:nvSpPr>
        <p:spPr/>
        <p:txBody>
          <a:bodyPr/>
          <a:lstStyle/>
          <a:p>
            <a:endParaRPr lang="ru-RU" dirty="0"/>
          </a:p>
        </p:txBody>
      </p:sp>
      <p:sp>
        <p:nvSpPr>
          <p:cNvPr id="4" name="Slide Number Placeholder 3"/>
          <p:cNvSpPr>
            <a:spLocks noGrp="1"/>
          </p:cNvSpPr>
          <p:nvPr>
            <p:ph type="sldNum" sz="quarter" idx="12"/>
          </p:nvPr>
        </p:nvSpPr>
        <p:spPr/>
        <p:txBody>
          <a:bodyPr/>
          <a:lstStyle/>
          <a:p>
            <a:fld id="{B19B0651-EE4F-4900-A07F-96A6BFA9D0F0}" type="slidenum">
              <a:rPr lang="ru-RU" smtClean="0"/>
              <a:pPr/>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5638800" cy="946150"/>
          </a:xfrm>
        </p:spPr>
        <p:txBody>
          <a:bodyPr anchor="ctr">
            <a:noAutofit/>
          </a:bodyPr>
          <a:lstStyle>
            <a:lvl1pPr algn="l">
              <a:defRPr sz="4000" b="0"/>
            </a:lvl1pPr>
          </a:lstStyle>
          <a:p>
            <a:r>
              <a:rPr lang="ru-RU" smtClean="0"/>
              <a:t>Образец заголовка</a:t>
            </a:r>
            <a:endParaRPr lang="en-US" dirty="0"/>
          </a:p>
        </p:txBody>
      </p:sp>
      <p:sp>
        <p:nvSpPr>
          <p:cNvPr id="3" name="Content Placeholder 2"/>
          <p:cNvSpPr>
            <a:spLocks noGrp="1"/>
          </p:cNvSpPr>
          <p:nvPr>
            <p:ph idx="1"/>
          </p:nvPr>
        </p:nvSpPr>
        <p:spPr>
          <a:xfrm>
            <a:off x="438912" y="1719072"/>
            <a:ext cx="8247888" cy="45354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B4C71EC6-210F-42DE-9C53-41977AD35B3D}" type="datetimeFigureOut">
              <a:rPr lang="ru-RU" smtClean="0"/>
              <a:pPr/>
              <a:t>27.02.2023</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dirty="0"/>
          </a:p>
        </p:txBody>
      </p:sp>
      <p:sp>
        <p:nvSpPr>
          <p:cNvPr id="8" name="Rectangle 7"/>
          <p:cNvSpPr/>
          <p:nvPr/>
        </p:nvSpPr>
        <p:spPr>
          <a:xfrm>
            <a:off x="6172200" y="161544"/>
            <a:ext cx="2971800" cy="11521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6248400" y="274320"/>
            <a:ext cx="2743200" cy="944880"/>
          </a:xfrm>
        </p:spPr>
        <p:txBody>
          <a:bodyPr anchor="ctr">
            <a:normAutofit/>
          </a:bodyPr>
          <a:lstStyle>
            <a:lvl1pPr marL="0" indent="0">
              <a:buNone/>
              <a:defRPr sz="16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Rectangle 8"/>
          <p:cNvSpPr/>
          <p:nvPr/>
        </p:nvSpPr>
        <p:spPr>
          <a:xfrm>
            <a:off x="6144768" y="134112"/>
            <a:ext cx="762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144768" y="134112"/>
            <a:ext cx="762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36880" y="1717040"/>
            <a:ext cx="8249920" cy="4531360"/>
          </a:xfrm>
          <a:solidFill>
            <a:schemeClr val="bg2">
              <a:lumMod val="60000"/>
              <a:lumOff val="40000"/>
            </a:schemeClr>
          </a:solidFill>
          <a:effectLst>
            <a:outerShdw blurRad="76200" dist="38100" dir="3600000" algn="ctr" rotWithShape="0">
              <a:srgbClr val="000000">
                <a:alpha val="50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5" name="Date Placeholder 4"/>
          <p:cNvSpPr>
            <a:spLocks noGrp="1"/>
          </p:cNvSpPr>
          <p:nvPr>
            <p:ph type="dt" sz="half" idx="10"/>
          </p:nvPr>
        </p:nvSpPr>
        <p:spPr/>
        <p:txBody>
          <a:bodyPr/>
          <a:lstStyle/>
          <a:p>
            <a:fld id="{B4C71EC6-210F-42DE-9C53-41977AD35B3D}" type="datetimeFigureOut">
              <a:rPr lang="ru-RU" smtClean="0"/>
              <a:pPr/>
              <a:t>27.02.2023</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dirty="0"/>
          </a:p>
        </p:txBody>
      </p:sp>
      <p:sp>
        <p:nvSpPr>
          <p:cNvPr id="8" name="Rectangle 7"/>
          <p:cNvSpPr/>
          <p:nvPr/>
        </p:nvSpPr>
        <p:spPr>
          <a:xfrm>
            <a:off x="6172200" y="161544"/>
            <a:ext cx="2971800" cy="11521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 name="Rectangle 8"/>
          <p:cNvSpPr/>
          <p:nvPr/>
        </p:nvSpPr>
        <p:spPr>
          <a:xfrm>
            <a:off x="6144768" y="134112"/>
            <a:ext cx="762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1000" y="228600"/>
            <a:ext cx="5638800" cy="1005840"/>
          </a:xfrm>
        </p:spPr>
        <p:txBody>
          <a:bodyPr anchor="ctr">
            <a:noAutofit/>
          </a:bodyPr>
          <a:lstStyle>
            <a:lvl1pPr algn="l">
              <a:defRPr sz="4000" b="0"/>
            </a:lvl1pPr>
          </a:lstStyle>
          <a:p>
            <a:r>
              <a:rPr lang="ru-RU" smtClean="0"/>
              <a:t>Образец заголовка</a:t>
            </a:r>
            <a:endParaRPr lang="en-US" dirty="0"/>
          </a:p>
        </p:txBody>
      </p:sp>
      <p:sp>
        <p:nvSpPr>
          <p:cNvPr id="4" name="Text Placeholder 3"/>
          <p:cNvSpPr>
            <a:spLocks noGrp="1"/>
          </p:cNvSpPr>
          <p:nvPr>
            <p:ph type="body" sz="half" idx="2"/>
          </p:nvPr>
        </p:nvSpPr>
        <p:spPr>
          <a:xfrm>
            <a:off x="6248400" y="228600"/>
            <a:ext cx="2819400" cy="1005840"/>
          </a:xfrm>
        </p:spPr>
        <p:txBody>
          <a:bodyPr anchor="ctr">
            <a:normAutofit/>
          </a:bodyPr>
          <a:lstStyle>
            <a:lvl1pPr marL="0" indent="0">
              <a:buNone/>
              <a:defRPr sz="16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1" name="Rectangle 10"/>
          <p:cNvSpPr/>
          <p:nvPr/>
        </p:nvSpPr>
        <p:spPr>
          <a:xfrm>
            <a:off x="6144768" y="134112"/>
            <a:ext cx="762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100584"/>
            <a:ext cx="9144000" cy="1453896"/>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167641"/>
            <a:ext cx="9144000" cy="1154314"/>
          </a:xfrm>
          <a:prstGeom prst="rect">
            <a:avLst/>
          </a:pr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182880"/>
            <a:ext cx="8229600" cy="1111664"/>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fld id="{B4C71EC6-210F-42DE-9C53-41977AD35B3D}" type="datetimeFigureOut">
              <a:rPr lang="ru-RU" smtClean="0"/>
              <a:pPr/>
              <a:t>27.02.2023</a:t>
            </a:fld>
            <a:endParaRPr lang="ru-RU"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ru-RU"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fld id="{B19B0651-EE4F-4900-A07F-96A6BFA9D0F0}" type="slidenum">
              <a:rPr lang="ru-RU" smtClean="0"/>
              <a:pPr/>
              <a:t>‹#›</a:t>
            </a:fld>
            <a:endParaRPr lang="ru-RU" dirty="0"/>
          </a:p>
        </p:txBody>
      </p:sp>
      <p:sp>
        <p:nvSpPr>
          <p:cNvPr id="9" name="Rectangle 8"/>
          <p:cNvSpPr/>
          <p:nvPr/>
        </p:nvSpPr>
        <p:spPr>
          <a:xfrm>
            <a:off x="0" y="1368552"/>
            <a:ext cx="9144000" cy="149352"/>
          </a:xfrm>
          <a:prstGeom prst="rect">
            <a:avLst/>
          </a:pr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5400" b="0" kern="1200" cap="none" spc="0">
          <a:ln w="13970"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j-ea"/>
          <a:cs typeface="+mj-cs"/>
        </a:defRPr>
      </a:lvl1pPr>
    </p:titleStyle>
    <p:bodyStyle>
      <a:lvl1pPr marL="342900" indent="-342900" algn="l" defTabSz="914400" rtl="0" eaLnBrk="1" latinLnBrk="0" hangingPunct="1">
        <a:spcBef>
          <a:spcPct val="20000"/>
        </a:spcBef>
        <a:buClr>
          <a:schemeClr val="accent1"/>
        </a:buClr>
        <a:buSzPct val="75000"/>
        <a:buFont typeface="Wingdings" pitchFamily="2" charset="2"/>
        <a:buChar char=""/>
        <a:defRPr sz="2400" kern="1200">
          <a:solidFill>
            <a:schemeClr val="tx2"/>
          </a:solidFill>
          <a:latin typeface="+mn-lt"/>
          <a:ea typeface="+mn-ea"/>
          <a:cs typeface="+mn-cs"/>
        </a:defRPr>
      </a:lvl1pPr>
      <a:lvl2pPr marL="742950" indent="-285750" algn="l" defTabSz="914400" rtl="0" eaLnBrk="1" latinLnBrk="0" hangingPunct="1">
        <a:spcBef>
          <a:spcPct val="20000"/>
        </a:spcBef>
        <a:buClr>
          <a:schemeClr val="accent2"/>
        </a:buClr>
        <a:buSzPct val="85000"/>
        <a:buFont typeface="Courier New" pitchFamily="49" charset="0"/>
        <a:buChar char="o"/>
        <a:defRPr sz="2000" kern="1200">
          <a:solidFill>
            <a:schemeClr val="tx2"/>
          </a:solidFill>
          <a:latin typeface="+mn-lt"/>
          <a:ea typeface="+mn-ea"/>
          <a:cs typeface="+mn-cs"/>
        </a:defRPr>
      </a:lvl2pPr>
      <a:lvl3pPr marL="11430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60020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2057400" indent="-228600" algn="l" defTabSz="914400" rtl="0" eaLnBrk="1" latinLnBrk="0" hangingPunct="1">
        <a:spcBef>
          <a:spcPct val="20000"/>
        </a:spcBef>
        <a:buClr>
          <a:schemeClr val="accent5"/>
        </a:buClr>
        <a:buFont typeface="Arial" pitchFamily="34" charset="0"/>
        <a:buChar char="•"/>
        <a:defRPr sz="1400" kern="1200" baseline="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flibusta.su/book/120309-nesusvetnyie-iz-kayvokselyi/read/" TargetMode="External"/><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hyperlink" Target="https://litvek.com/book-read/495923-kniga-anna-chayka-v-pautine-pod-lestnitsey-chitat-online?p=1" TargetMode="External"/><Relationship Id="rId7" Type="http://schemas.openxmlformats.org/officeDocument/2006/relationships/image" Target="../media/image26.png"/><Relationship Id="rId2" Type="http://schemas.openxmlformats.org/officeDocument/2006/relationships/hyperlink" Target="https://www.rulit.me/books/seraya-nevesta-lillehejma-read-732022-1.html" TargetMode="Externa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kniguru.info/"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kniguru.info/korotkii-spisok-trinadtsatogo-sezona/whiteowl-rudashevski" TargetMode="Externa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hyperlink" Target="https://ddkspb.ru/marshak/pobediteli/2022-2/" TargetMode="External"/><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jpeg"/><Relationship Id="rId4" Type="http://schemas.openxmlformats.org/officeDocument/2006/relationships/image" Target="../media/image34.png"/><Relationship Id="rId9"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jpeg"/><Relationship Id="rId2" Type="http://schemas.openxmlformats.org/officeDocument/2006/relationships/hyperlink" Target="https://rgdb.ru/projects/premiya-bolshaya-skazka/5874-polozhenie-o-premii-bol-shaya-skazka-im-e-n-uspenskogo" TargetMode="Externa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hyperlink" Target="https://muzei.gymn-green.ru/pisately/naumova-elena-stanislavovna" TargetMode="External"/><Relationship Id="rId7" Type="http://schemas.openxmlformats.org/officeDocument/2006/relationships/image" Target="../media/image55.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lit-parus.ru/"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hyperlink" Target="http://lit-parus.ru/" TargetMode="External"/><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3" Type="http://schemas.openxmlformats.org/officeDocument/2006/relationships/hyperlink" Target="https://ndbmarshak.ru/news/4745/" TargetMode="External"/><Relationship Id="rId7" Type="http://schemas.openxmlformats.org/officeDocument/2006/relationships/image" Target="../media/image68.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hyperlink" Target="http://www.ibby.org/index.php?id=273" TargetMode="Externa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hyperlink" Target="https://www.papmambook.ru/articles/2618/" TargetMode="External"/><Relationship Id="rId7" Type="http://schemas.openxmlformats.org/officeDocument/2006/relationships/image" Target="../media/image77.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10" Type="http://schemas.openxmlformats.org/officeDocument/2006/relationships/image" Target="../media/image79.png"/><Relationship Id="rId4" Type="http://schemas.openxmlformats.org/officeDocument/2006/relationships/image" Target="../media/image74.png"/><Relationship Id="rId9" Type="http://schemas.openxmlformats.org/officeDocument/2006/relationships/hyperlink" Target="https://www.ibby.org/archive-storage/12_HCAA_Dossiers/2022_Authors/Dossier_France_Murail_01.pdf"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rgdb.ru/home/news/13996-intervyu-s-laureatom-premii-imeni-kh-k-andersena-khudozhnikom-illyustratorom-syuzi-li" TargetMode="External"/><Relationship Id="rId3" Type="http://schemas.openxmlformats.org/officeDocument/2006/relationships/image" Target="../media/image80.png"/><Relationship Id="rId7" Type="http://schemas.openxmlformats.org/officeDocument/2006/relationships/image" Target="../media/image83.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png"/><Relationship Id="rId4" Type="http://schemas.openxmlformats.org/officeDocument/2006/relationships/hyperlink" Target="https://www.ibby.org/archive-storage/12_HCAA_Dossiers/2022_Illus/Dossier_Korea_Lee.pdf" TargetMode="External"/><Relationship Id="rId9" Type="http://schemas.openxmlformats.org/officeDocument/2006/relationships/image" Target="../media/image84.png"/></Relationships>
</file>

<file path=ppt/slides/_rels/slide28.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5.png"/><Relationship Id="rId7" Type="http://schemas.openxmlformats.org/officeDocument/2006/relationships/image" Target="../media/image88.png"/><Relationship Id="rId2" Type="http://schemas.openxmlformats.org/officeDocument/2006/relationships/hyperlink" Target="http://www.alma.se/en" TargetMode="Externa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hyperlink" Target="https://alma.se/en/laureates/eva-lindstrom/" TargetMode="External"/><Relationship Id="rId4" Type="http://schemas.openxmlformats.org/officeDocument/2006/relationships/image" Target="../media/image86.gif"/></Relationships>
</file>

<file path=ppt/slides/_rels/slide29.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2.png"/><Relationship Id="rId2" Type="http://schemas.openxmlformats.org/officeDocument/2006/relationships/hyperlink" Target="http://www.ijb.de/en/reference-library/white-ravens-online.html" TargetMode="Externa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hyperlink" Target="https://www.youtube.com/watch?v=5fd2oWRUY_Q" TargetMode="External"/><Relationship Id="rId4" Type="http://schemas.openxmlformats.org/officeDocument/2006/relationships/hyperlink" Target="https://www.youtube.com/watch?v=9sKFtX-4pf4"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fapmc.ru/rospechat/newsandevents/newsagency/2017/08/item16.html" TargetMode="Externa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hyperlink" Target="http://korafest.ru/wp-content/uploads/2022/03/%D0%90%D0%BD%D1%82%D0%BE%D0%BD%D0%B8%D0%BD%D0%B0-%D0%9C%D0%B0%D0%BB%D1%8B%D1%88%D0%B5%D0%B2%D0%B0-%D0%9A%D1%83%D0%BA%D0%BB%D0%B0-%D0%B8-%D0%B6%D0%B5%D0%BB%D1%82%D1%8B%D0%B8%CC%86-%D0%B7%D0%B0%D1%8F%D1%86.pdf" TargetMode="External"/><Relationship Id="rId3" Type="http://schemas.openxmlformats.org/officeDocument/2006/relationships/image" Target="../media/image94.png"/><Relationship Id="rId7" Type="http://schemas.openxmlformats.org/officeDocument/2006/relationships/hyperlink" Target="http://korafest.ru/wp-content/uploads/2022/03/%D0%9C%D0%B0%D1%80%D1%8C%D1%8F-%D0%9C%D0%B0%D0%BB%D0%BC%D0%B8-%D0%9A%D1%80%D0%B5%D0%BF%D1%87%D0%B5-%D0%BA%D1%80%D0%B5%D0%BF%D0%BA%D0%BE%D0%B3%D0%BE.pdf" TargetMode="External"/><Relationship Id="rId2" Type="http://schemas.openxmlformats.org/officeDocument/2006/relationships/hyperlink" Target="http://korafest.ru/" TargetMode="External"/><Relationship Id="rId1" Type="http://schemas.openxmlformats.org/officeDocument/2006/relationships/slideLayout" Target="../slideLayouts/slideLayout2.xml"/><Relationship Id="rId6" Type="http://schemas.openxmlformats.org/officeDocument/2006/relationships/hyperlink" Target="http://korafest.ru/wp-content/uploads/2022/03/%D0%90%D0%BB%D0%B5%D0%BA%D1%81%D0%B0%D0%BD%D0%B4%D1%80%D0%B0-%D0%97%D0%B0%D0%B8%CC%86%D1%86%D0%B5%D0%B2%D0%B0-%D0%94%D0%B0%D0%BB%D0%B5%CC%88%D0%BA%D0%B8%D0%B5-%D0%B4%D0%BE%D0%BB%D0%B3%D0%B8%D0%B5-%D1%81%D1%83%D0%BC%D0%B5%D1%80%D0%BA%D0%B8.pdf" TargetMode="External"/><Relationship Id="rId5" Type="http://schemas.openxmlformats.org/officeDocument/2006/relationships/hyperlink" Target="http://korafest.ru/wp-content/uploads/2022/03/%D0%9A%D1%81%D0%B5%D0%BD%D0%B8%D1%8F-%D0%9A%D0%BE%D0%BC%D0%B0%D1%80%D0%BE%D0%B2%D0%B0-%D0%93%D0%B0%D0%B4%D0%B0%D1%82%D0%B5%D0%BB%D1%8C%D0%BD%D0%B0%D1%8F-%D0%BA%D0%BD%D0%B8%D0%B3%D0%B0-%D0%BE%D0%B1%D0%BB%D0%B0%D0%BA%D0%BE%D0%B2.pdf" TargetMode="External"/><Relationship Id="rId10" Type="http://schemas.openxmlformats.org/officeDocument/2006/relationships/image" Target="../media/image95.png"/><Relationship Id="rId4" Type="http://schemas.openxmlformats.org/officeDocument/2006/relationships/hyperlink" Target="http://korafest.ru/wp-content/uploads/2022/03/%D0%90%D0%B3%D0%B0%D0%BF%D0%B8%D0%BD%D0%B0-%D0%9C%D0%B0%D1%80%D0%B8%D1%8F-%D0%A0%D0%B0%D0%B2%D0%B5%D0%BD%D1%81%D1%82%D0%B2%D0%BE_%D1%82%D0%BE%D0%B6%D0%B4%D0%B5%D1%81%D1%82%D0%B2%D0%BE-2.pdf" TargetMode="External"/><Relationship Id="rId9" Type="http://schemas.openxmlformats.org/officeDocument/2006/relationships/hyperlink" Target="http://korafest.ru/wp-content/uploads/2022/03/%D0%90%D0%BD%D1%82%D0%BE%D0%BD%D0%B8%D0%BD%D0%B0-%D0%9C%D0%B0%D0%BB%D1%8B%D1%88%D0%B5%D0%B2%D0%B0-%D0%97%D0%B2%D0%B5%D0%B7%D0%B4%D0%B0-%D0%B8-%D0%B1%D0%BE%D1%80%D0%BE%D0%B4%D0%B0.pdf"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hyperlink" Target="https://rgdb.ru/professionalam/14762-ekspertnyj-sovet-po-detskoj-literature-podgotovil-itogovyj-rekomendatelnyj-spisok-knig-za-2022-god" TargetMode="Externa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3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hyperlink" Target="https://prodetlit.ru/index.php/&#1050;&#1072;&#1090;&#1077;&#1075;&#1086;&#1088;&#1080;&#1103;:&#1051;&#1080;&#1090;&#1077;&#1088;&#1072;&#1090;&#1091;&#1088;&#1085;&#1099;&#1077;_&#1087;&#1088;&#1077;&#1084;&#1080;&#1080;_&#1080;_&#1085;&#1072;&#1075;&#1088;&#1072;&#1076;&#1099;"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hyperlink" Target="https://rgdb.ru/professionalam/sektor-nauchnoj-bibliografii" TargetMode="Externa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38.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5.png"/><Relationship Id="rId7" Type="http://schemas.openxmlformats.org/officeDocument/2006/relationships/hyperlink" Target="http://www.gaidarovka.ru/kollegam/vokrug-detskoj-knigi-sobytiya-i-analitika" TargetMode="External"/><Relationship Id="rId2"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hyperlink" Target="http://www.gaidarovka.ru/knigi/100-luchshikh-knig"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s://magazines.gorky.media/ural/2018/5/pechnoj-volk.html" TargetMode="External"/><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hyperlink" Target="https://www.pushkinmuseum.art/education/publishing/index.php?lang=ru&amp;category=13809" TargetMode="External"/><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hyperlink" Target="http://www.kkdb.ru/" TargetMode="External"/><Relationship Id="rId2" Type="http://schemas.openxmlformats.org/officeDocument/2006/relationships/hyperlink" Target="mailto:kkdb@mail.ru" TargetMode="External"/><Relationship Id="rId1" Type="http://schemas.openxmlformats.org/officeDocument/2006/relationships/slideLayout" Target="../slideLayouts/slideLayout1.xml"/><Relationship Id="rId4" Type="http://schemas.openxmlformats.org/officeDocument/2006/relationships/hyperlink" Target="https://vk.com/bibde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hyperlink" Target="https://www.litres.ru/evgeniy-rudashevskiy/istuka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hyperlink" Target="https://www.litres.ru/audiobook/master-i-margarita-audiospektakl-67552434/" TargetMode="External"/><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newbook-awards.ru/"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1331640" y="164629"/>
            <a:ext cx="6553236" cy="4431983"/>
          </a:xfrm>
          <a:prstGeom prst="rect">
            <a:avLst/>
          </a:prstGeom>
          <a:noFill/>
          <a:effectLst>
            <a:glow rad="228600">
              <a:srgbClr val="0070C0">
                <a:alpha val="40000"/>
              </a:srgbClr>
            </a:glow>
          </a:effectLst>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cap="none" spc="50" dirty="0" smtClean="0">
                <a:ln w="11430"/>
                <a:solidFill>
                  <a:schemeClr val="accent1">
                    <a:lumMod val="60000"/>
                    <a:lumOff val="40000"/>
                  </a:schemeClr>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ЛИТЕРАТУРНЫЕ ПРЕМИИ</a:t>
            </a:r>
          </a:p>
          <a:p>
            <a:pPr algn="ctr"/>
            <a:endParaRPr lang="ru-RU" sz="5400" b="1" cap="none" spc="50" dirty="0" smtClean="0">
              <a:ln w="11430"/>
              <a:solidFill>
                <a:schemeClr val="accent1"/>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endParaRPr>
          </a:p>
          <a:p>
            <a:pPr algn="ctr"/>
            <a:r>
              <a:rPr lang="ru-RU" sz="4000" b="1" cap="none" spc="50" dirty="0" smtClean="0">
                <a:ln w="11430"/>
                <a:solidFill>
                  <a:schemeClr val="tx1">
                    <a:lumMod val="50000"/>
                    <a:lumOff val="50000"/>
                  </a:schemeClr>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ЛАУРЕАТЫ 2022 ГОДА </a:t>
            </a:r>
          </a:p>
          <a:p>
            <a:pPr algn="ctr"/>
            <a:r>
              <a:rPr lang="ru-RU" sz="4000" b="1" cap="none" spc="50" dirty="0" smtClean="0">
                <a:ln w="11430"/>
                <a:solidFill>
                  <a:schemeClr val="tx1">
                    <a:lumMod val="50000"/>
                    <a:lumOff val="50000"/>
                  </a:schemeClr>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в области детской литературы </a:t>
            </a:r>
            <a:endParaRPr lang="ru-RU" sz="4000" b="1" cap="none" spc="50" dirty="0">
              <a:ln w="11430"/>
              <a:solidFill>
                <a:schemeClr val="tx1">
                  <a:lumMod val="50000"/>
                  <a:lumOff val="50000"/>
                </a:schemeClr>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endParaRPr>
          </a:p>
        </p:txBody>
      </p:sp>
      <p:sp>
        <p:nvSpPr>
          <p:cNvPr id="8" name="Прямоугольник 7"/>
          <p:cNvSpPr/>
          <p:nvPr/>
        </p:nvSpPr>
        <p:spPr>
          <a:xfrm>
            <a:off x="1440668" y="4725144"/>
            <a:ext cx="6444208" cy="584775"/>
          </a:xfrm>
          <a:prstGeom prst="rect">
            <a:avLst/>
          </a:prstGeom>
          <a:noFill/>
          <a:effectLst>
            <a:glow rad="101600">
              <a:schemeClr val="tx2">
                <a:lumMod val="75000"/>
                <a:alpha val="60000"/>
              </a:schemeClr>
            </a:glow>
          </a:effectLst>
        </p:spPr>
        <p:txBody>
          <a:bodyPr wrap="square" lIns="91440" tIns="45720" rIns="91440" bIns="45720">
            <a:spAutoFit/>
          </a:bodyPr>
          <a:lstStyle/>
          <a:p>
            <a:pPr algn="ctr"/>
            <a:r>
              <a:rPr lang="ru-RU" sz="3200" b="1" cap="none" spc="0" dirty="0" smtClean="0">
                <a:ln w="18415" cmpd="sng">
                  <a:solidFill>
                    <a:srgbClr val="FFFFFF"/>
                  </a:solidFill>
                  <a:prstDash val="solid"/>
                </a:ln>
                <a:latin typeface="Arial" panose="020B0604020202020204" pitchFamily="34" charset="0"/>
                <a:cs typeface="Arial" panose="020B0604020202020204" pitchFamily="34" charset="0"/>
              </a:rPr>
              <a:t>электронный путеводитель</a:t>
            </a:r>
            <a:endParaRPr lang="ru-RU" sz="3200" b="1" cap="none" spc="0" dirty="0">
              <a:ln w="18415" cmpd="sng">
                <a:solidFill>
                  <a:srgbClr val="FFFFFF"/>
                </a:solidFill>
                <a:prstDash val="solid"/>
              </a:ln>
              <a:latin typeface="Arial" panose="020B0604020202020204" pitchFamily="34" charset="0"/>
              <a:cs typeface="Arial" panose="020B0604020202020204" pitchFamily="34" charset="0"/>
            </a:endParaRPr>
          </a:p>
        </p:txBody>
      </p:sp>
      <p:sp>
        <p:nvSpPr>
          <p:cNvPr id="2" name="TextBox 1"/>
          <p:cNvSpPr txBox="1"/>
          <p:nvPr/>
        </p:nvSpPr>
        <p:spPr>
          <a:xfrm>
            <a:off x="3464533" y="6030580"/>
            <a:ext cx="4896544" cy="369332"/>
          </a:xfrm>
          <a:prstGeom prst="rect">
            <a:avLst/>
          </a:prstGeom>
          <a:noFill/>
        </p:spPr>
        <p:txBody>
          <a:bodyPr wrap="square" rtlCol="0">
            <a:spAutoFit/>
          </a:bodyPr>
          <a:lstStyle/>
          <a:p>
            <a:r>
              <a:rPr lang="ru-RU" dirty="0"/>
              <a:t>г</a:t>
            </a:r>
            <a:r>
              <a:rPr lang="ru-RU" dirty="0" smtClean="0"/>
              <a:t>. Красноярск, 2023</a:t>
            </a:r>
            <a:endParaRPr lang="ru-RU" dirty="0"/>
          </a:p>
        </p:txBody>
      </p:sp>
    </p:spTree>
    <p:extLst>
      <p:ext uri="{BB962C8B-B14F-4D97-AF65-F5344CB8AC3E}">
        <p14:creationId xmlns:p14="http://schemas.microsoft.com/office/powerpoint/2010/main" val="21812225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3349563" y="545160"/>
            <a:ext cx="5794437" cy="1015663"/>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000" spc="50" dirty="0" smtClean="0">
                <a:ln w="11430"/>
                <a:solidFill>
                  <a:schemeClr val="tx2"/>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Номинация </a:t>
            </a:r>
          </a:p>
          <a:p>
            <a:pPr algn="ctr"/>
            <a:r>
              <a:rPr lang="ru-RU" sz="2000" spc="50" dirty="0" smtClean="0">
                <a:ln w="11430"/>
                <a:solidFill>
                  <a:schemeClr val="tx2"/>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«От семи и старше»</a:t>
            </a:r>
          </a:p>
          <a:p>
            <a:pPr algn="ctr"/>
            <a:r>
              <a:rPr lang="ru-RU" sz="2000" spc="50" dirty="0" smtClean="0">
                <a:ln w="11430"/>
                <a:solidFill>
                  <a:schemeClr val="tx2"/>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 </a:t>
            </a:r>
            <a:endParaRPr lang="ru-RU" sz="2000" dirty="0" smtClean="0">
              <a:solidFill>
                <a:schemeClr val="tx2"/>
              </a:solidFill>
            </a:endParaRPr>
          </a:p>
        </p:txBody>
      </p:sp>
      <p:sp>
        <p:nvSpPr>
          <p:cNvPr id="2" name="Прямоугольник 1"/>
          <p:cNvSpPr/>
          <p:nvPr/>
        </p:nvSpPr>
        <p:spPr>
          <a:xfrm>
            <a:off x="4183435" y="188640"/>
            <a:ext cx="3959082" cy="677108"/>
          </a:xfrm>
          <a:prstGeom prst="rect">
            <a:avLst/>
          </a:prstGeom>
        </p:spPr>
        <p:txBody>
          <a:bodyPr wrap="square">
            <a:spAutoFit/>
          </a:bodyPr>
          <a:lstStyle/>
          <a:p>
            <a:r>
              <a:rPr lang="ru-RU" sz="2000" b="1" spc="50" dirty="0" smtClean="0">
                <a:ln w="11430"/>
                <a:solidFill>
                  <a:srgbClr val="7030A0"/>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«НОВАЯ </a:t>
            </a:r>
            <a:r>
              <a:rPr lang="ru-RU" sz="2000" b="1" spc="50" dirty="0">
                <a:ln w="11430"/>
                <a:solidFill>
                  <a:srgbClr val="7030A0"/>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ДЕТСКАЯ </a:t>
            </a:r>
            <a:r>
              <a:rPr lang="ru-RU" sz="2000" b="1" spc="50" dirty="0" smtClean="0">
                <a:ln w="11430"/>
                <a:solidFill>
                  <a:srgbClr val="7030A0"/>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КНИГА» </a:t>
            </a:r>
            <a:r>
              <a:rPr lang="ru-RU" sz="2000" b="1" spc="50" dirty="0">
                <a:ln w="11430"/>
                <a:solidFill>
                  <a:srgbClr val="7030A0"/>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
            </a:r>
            <a:br>
              <a:rPr lang="ru-RU" sz="2000" b="1" spc="50" dirty="0">
                <a:ln w="11430"/>
                <a:solidFill>
                  <a:srgbClr val="7030A0"/>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br>
            <a:endParaRPr lang="ru-RU" dirty="0">
              <a:solidFill>
                <a:srgbClr val="7030A0"/>
              </a:solidFill>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95" y="56519"/>
            <a:ext cx="2859087" cy="190817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 name="Таблица 4"/>
          <p:cNvGraphicFramePr>
            <a:graphicFrameLocks noGrp="1"/>
          </p:cNvGraphicFramePr>
          <p:nvPr>
            <p:extLst>
              <p:ext uri="{D42A27DB-BD31-4B8C-83A1-F6EECF244321}">
                <p14:modId xmlns:p14="http://schemas.microsoft.com/office/powerpoint/2010/main" val="2119289993"/>
              </p:ext>
            </p:extLst>
          </p:nvPr>
        </p:nvGraphicFramePr>
        <p:xfrm>
          <a:off x="179511" y="2072640"/>
          <a:ext cx="8784978" cy="4724400"/>
        </p:xfrm>
        <a:graphic>
          <a:graphicData uri="http://schemas.openxmlformats.org/drawingml/2006/table">
            <a:tbl>
              <a:tblPr firstRow="1" bandRow="1">
                <a:tableStyleId>{5C22544A-7EE6-4342-B048-85BDC9FD1C3A}</a:tableStyleId>
              </a:tblPr>
              <a:tblGrid>
                <a:gridCol w="2928326"/>
                <a:gridCol w="2928326"/>
                <a:gridCol w="2928326"/>
              </a:tblGrid>
              <a:tr h="4596720">
                <a:tc>
                  <a:txBody>
                    <a:bodyPr/>
                    <a:lstStyle/>
                    <a:p>
                      <a:pPr algn="ctr"/>
                      <a:r>
                        <a:rPr lang="ru-RU" sz="1400" i="1" u="sng" dirty="0" smtClean="0">
                          <a:solidFill>
                            <a:schemeClr val="bg1"/>
                          </a:solidFill>
                          <a:latin typeface="+mj-lt"/>
                        </a:rPr>
                        <a:t>1 место: </a:t>
                      </a:r>
                    </a:p>
                    <a:p>
                      <a:pPr algn="ctr"/>
                      <a:r>
                        <a:rPr lang="ru-RU" sz="1400" dirty="0" smtClean="0">
                          <a:solidFill>
                            <a:schemeClr val="bg1"/>
                          </a:solidFill>
                          <a:latin typeface="+mj-lt"/>
                        </a:rPr>
                        <a:t>Маръа Малми (Финляндия, Вантаа) «Несусветные из Кайвокселы»</a:t>
                      </a:r>
                    </a:p>
                    <a:p>
                      <a:endParaRPr lang="ru-RU" sz="1400" dirty="0" smtClean="0">
                        <a:solidFill>
                          <a:schemeClr val="bg1"/>
                        </a:solidFill>
                        <a:latin typeface="+mj-lt"/>
                      </a:endParaRPr>
                    </a:p>
                    <a:p>
                      <a:endParaRPr lang="ru-RU" sz="1400" dirty="0" smtClean="0">
                        <a:solidFill>
                          <a:schemeClr val="bg1"/>
                        </a:solidFill>
                        <a:latin typeface="+mj-lt"/>
                      </a:endParaRPr>
                    </a:p>
                    <a:p>
                      <a:endParaRPr lang="ru-RU" sz="1400" dirty="0" smtClean="0">
                        <a:solidFill>
                          <a:schemeClr val="bg1"/>
                        </a:solidFill>
                        <a:latin typeface="+mj-lt"/>
                      </a:endParaRPr>
                    </a:p>
                    <a:p>
                      <a:endParaRPr lang="ru-RU" sz="1400" dirty="0" smtClean="0">
                        <a:solidFill>
                          <a:schemeClr val="bg1"/>
                        </a:solidFill>
                        <a:latin typeface="+mj-lt"/>
                      </a:endParaRPr>
                    </a:p>
                    <a:p>
                      <a:endParaRPr lang="ru-RU" sz="1400" dirty="0" smtClean="0">
                        <a:solidFill>
                          <a:schemeClr val="bg1"/>
                        </a:solidFill>
                        <a:latin typeface="+mj-lt"/>
                      </a:endParaRPr>
                    </a:p>
                    <a:p>
                      <a:endParaRPr lang="ru-RU" sz="1400" dirty="0" smtClean="0">
                        <a:solidFill>
                          <a:schemeClr val="bg1"/>
                        </a:solidFill>
                        <a:latin typeface="+mj-lt"/>
                      </a:endParaRPr>
                    </a:p>
                    <a:p>
                      <a:endParaRPr lang="ru-RU" sz="1400" dirty="0" smtClean="0">
                        <a:solidFill>
                          <a:schemeClr val="bg1"/>
                        </a:solidFill>
                        <a:latin typeface="+mj-lt"/>
                      </a:endParaRPr>
                    </a:p>
                    <a:p>
                      <a:pPr algn="just"/>
                      <a:r>
                        <a:rPr lang="ru-RU" sz="1200" b="1" i="1" dirty="0" smtClean="0">
                          <a:solidFill>
                            <a:schemeClr val="tx1"/>
                          </a:solidFill>
                          <a:latin typeface="+mj-lt"/>
                        </a:rPr>
                        <a:t>«</a:t>
                      </a:r>
                      <a:r>
                        <a:rPr lang="ru-RU" sz="1200" b="0" i="1" dirty="0" smtClean="0">
                          <a:solidFill>
                            <a:schemeClr val="tx1"/>
                          </a:solidFill>
                          <a:latin typeface="+mj-lt"/>
                        </a:rPr>
                        <a:t>Трое друзей обнаружили на детской горке дверь. Из нее вышел маленький чертик </a:t>
                      </a:r>
                      <a:r>
                        <a:rPr lang="ru-RU" sz="1200" b="0" i="1" dirty="0" err="1" smtClean="0">
                          <a:solidFill>
                            <a:schemeClr val="tx1"/>
                          </a:solidFill>
                          <a:latin typeface="+mj-lt"/>
                        </a:rPr>
                        <a:t>Малю</a:t>
                      </a:r>
                      <a:r>
                        <a:rPr lang="ru-RU" sz="1200" b="0" i="1" dirty="0" smtClean="0">
                          <a:solidFill>
                            <a:schemeClr val="tx1"/>
                          </a:solidFill>
                          <a:latin typeface="+mj-lt"/>
                        </a:rPr>
                        <a:t>. Ребята подружились сразу. Но им придется пройти через испытания. </a:t>
                      </a:r>
                      <a:r>
                        <a:rPr lang="ru-RU" sz="1200" b="0" i="1" dirty="0" err="1" smtClean="0">
                          <a:solidFill>
                            <a:schemeClr val="tx1"/>
                          </a:solidFill>
                          <a:latin typeface="+mj-lt"/>
                        </a:rPr>
                        <a:t>Малю</a:t>
                      </a:r>
                      <a:r>
                        <a:rPr lang="ru-RU" sz="1200" b="0" i="1" dirty="0" smtClean="0">
                          <a:solidFill>
                            <a:schemeClr val="tx1"/>
                          </a:solidFill>
                          <a:latin typeface="+mj-lt"/>
                        </a:rPr>
                        <a:t> благодаря друзьям поймет, что он не самый плохой в мире, хоть и из пекла. А ребята узнают, что даже во имя добра нельзя врать и совершать подлости» </a:t>
                      </a:r>
                      <a:r>
                        <a:rPr lang="ru-RU" sz="1200" b="0" dirty="0" smtClean="0">
                          <a:solidFill>
                            <a:schemeClr val="tx1"/>
                          </a:solidFill>
                          <a:latin typeface="+mj-lt"/>
                        </a:rPr>
                        <a:t>(Литрес).</a:t>
                      </a:r>
                      <a:endParaRPr lang="ru-RU" sz="1400" b="0" dirty="0" smtClean="0">
                        <a:solidFill>
                          <a:schemeClr val="tx1"/>
                        </a:solidFill>
                        <a:latin typeface="+mj-lt"/>
                      </a:endParaRPr>
                    </a:p>
                    <a:p>
                      <a:r>
                        <a:rPr lang="ru-RU" sz="1200" b="0" dirty="0" smtClean="0">
                          <a:solidFill>
                            <a:schemeClr val="tx1"/>
                          </a:solidFill>
                          <a:latin typeface="+mj-lt"/>
                        </a:rPr>
                        <a:t>Читать текст книги:</a:t>
                      </a:r>
                    </a:p>
                    <a:p>
                      <a:r>
                        <a:rPr lang="en-US" sz="1200" dirty="0" smtClean="0">
                          <a:solidFill>
                            <a:schemeClr val="bg1"/>
                          </a:solidFill>
                          <a:latin typeface="+mj-lt"/>
                          <a:hlinkClick r:id="rId3"/>
                        </a:rPr>
                        <a:t>https://flibusta.su/book/120309-nesusvetnyie-iz-kayvokselyi/read/</a:t>
                      </a:r>
                      <a:endParaRPr lang="ru-RU" sz="1200" dirty="0" smtClean="0">
                        <a:solidFill>
                          <a:schemeClr val="bg1"/>
                        </a:solidFill>
                        <a:latin typeface="+mj-lt"/>
                      </a:endParaRPr>
                    </a:p>
                  </a:txBody>
                  <a:tcPr>
                    <a:solidFill>
                      <a:schemeClr val="accent2"/>
                    </a:solidFill>
                  </a:tcPr>
                </a:tc>
                <a:tc>
                  <a:txBody>
                    <a:bodyPr/>
                    <a:lstStyle/>
                    <a:p>
                      <a:pPr algn="ctr"/>
                      <a:r>
                        <a:rPr lang="ru-RU" sz="1400" i="1" u="sng" dirty="0" smtClean="0">
                          <a:solidFill>
                            <a:schemeClr val="bg1"/>
                          </a:solidFill>
                          <a:latin typeface="+mj-lt"/>
                        </a:rPr>
                        <a:t>2 место:  </a:t>
                      </a:r>
                    </a:p>
                    <a:p>
                      <a:pPr algn="ctr"/>
                      <a:r>
                        <a:rPr lang="ru-RU" sz="1400" dirty="0" smtClean="0">
                          <a:solidFill>
                            <a:schemeClr val="bg1"/>
                          </a:solidFill>
                          <a:latin typeface="+mj-lt"/>
                        </a:rPr>
                        <a:t>Евсеева Мария (Россия Воронежская область) </a:t>
                      </a:r>
                    </a:p>
                    <a:p>
                      <a:pPr algn="ctr"/>
                      <a:r>
                        <a:rPr lang="ru-RU" sz="1400" dirty="0" smtClean="0">
                          <a:solidFill>
                            <a:schemeClr val="bg1"/>
                          </a:solidFill>
                          <a:latin typeface="+mj-lt"/>
                        </a:rPr>
                        <a:t>«Мы все не из картона»</a:t>
                      </a:r>
                    </a:p>
                    <a:p>
                      <a:endParaRPr lang="ru-RU" sz="1400" dirty="0" smtClean="0">
                        <a:solidFill>
                          <a:schemeClr val="bg1"/>
                        </a:solidFill>
                        <a:latin typeface="+mj-lt"/>
                      </a:endParaRPr>
                    </a:p>
                    <a:p>
                      <a:endParaRPr lang="ru-RU" sz="1400" dirty="0" smtClean="0">
                        <a:solidFill>
                          <a:schemeClr val="bg1"/>
                        </a:solidFill>
                        <a:latin typeface="+mj-lt"/>
                      </a:endParaRPr>
                    </a:p>
                    <a:p>
                      <a:endParaRPr lang="ru-RU" sz="1400" dirty="0" smtClean="0">
                        <a:solidFill>
                          <a:schemeClr val="bg1"/>
                        </a:solidFill>
                        <a:latin typeface="+mj-lt"/>
                      </a:endParaRPr>
                    </a:p>
                    <a:p>
                      <a:endParaRPr lang="ru-RU" sz="1400" dirty="0" smtClean="0">
                        <a:solidFill>
                          <a:schemeClr val="bg1"/>
                        </a:solidFill>
                        <a:latin typeface="+mj-lt"/>
                      </a:endParaRPr>
                    </a:p>
                    <a:p>
                      <a:endParaRPr lang="ru-RU" sz="1400" dirty="0" smtClean="0">
                        <a:solidFill>
                          <a:schemeClr val="bg1"/>
                        </a:solidFill>
                        <a:latin typeface="+mj-lt"/>
                      </a:endParaRPr>
                    </a:p>
                    <a:p>
                      <a:endParaRPr lang="ru-RU" sz="1400" dirty="0" smtClean="0">
                        <a:solidFill>
                          <a:schemeClr val="bg1"/>
                        </a:solidFill>
                        <a:latin typeface="+mj-lt"/>
                      </a:endParaRPr>
                    </a:p>
                    <a:p>
                      <a:endParaRPr lang="ru-RU" sz="1400" dirty="0" smtClean="0">
                        <a:solidFill>
                          <a:schemeClr val="bg1"/>
                        </a:solidFill>
                        <a:latin typeface="+mj-lt"/>
                      </a:endParaRPr>
                    </a:p>
                    <a:p>
                      <a:pPr algn="just"/>
                      <a:r>
                        <a:rPr lang="ru-RU" sz="1200" b="0" i="1" dirty="0" smtClean="0">
                          <a:solidFill>
                            <a:schemeClr val="tx1"/>
                          </a:solidFill>
                          <a:latin typeface="+mj-lt"/>
                        </a:rPr>
                        <a:t>«Лиза обожает каноэ, которое они соорудили с </a:t>
                      </a:r>
                      <a:r>
                        <a:rPr lang="ru-RU" sz="1200" b="0" i="1" dirty="0" err="1" smtClean="0">
                          <a:solidFill>
                            <a:schemeClr val="tx1"/>
                          </a:solidFill>
                          <a:latin typeface="+mj-lt"/>
                        </a:rPr>
                        <a:t>Сантой</a:t>
                      </a:r>
                      <a:r>
                        <a:rPr lang="ru-RU" sz="1200" b="0" i="1" dirty="0" smtClean="0">
                          <a:solidFill>
                            <a:schemeClr val="tx1"/>
                          </a:solidFill>
                          <a:latin typeface="+mj-lt"/>
                        </a:rPr>
                        <a:t>, и, хоть ей запрещают общаться со стариком, считает </a:t>
                      </a:r>
                      <a:r>
                        <a:rPr lang="ru-RU" sz="1200" b="0" i="1" dirty="0" err="1" smtClean="0">
                          <a:solidFill>
                            <a:schemeClr val="tx1"/>
                          </a:solidFill>
                          <a:latin typeface="+mj-lt"/>
                        </a:rPr>
                        <a:t>Санту</a:t>
                      </a:r>
                      <a:r>
                        <a:rPr lang="ru-RU" sz="1200" b="0" i="1" dirty="0" smtClean="0">
                          <a:solidFill>
                            <a:schemeClr val="tx1"/>
                          </a:solidFill>
                          <a:latin typeface="+mj-lt"/>
                        </a:rPr>
                        <a:t> своим дедушкой – у того больше никого нет. А у нее есть мама, Алена, Пашка и другие ребята из Центра, где ей приходится ночевать. Но однажды заплывы заканчиваются, а старик бесследно исчезает» (Сайт конкурса).</a:t>
                      </a:r>
                      <a:endParaRPr lang="ru-RU" sz="1200" b="0" i="1" dirty="0">
                        <a:solidFill>
                          <a:schemeClr val="tx1"/>
                        </a:solidFill>
                        <a:latin typeface="+mj-lt"/>
                      </a:endParaRPr>
                    </a:p>
                  </a:txBody>
                  <a:tcPr>
                    <a:solidFill>
                      <a:schemeClr val="accent2"/>
                    </a:solidFill>
                  </a:tcPr>
                </a:tc>
                <a:tc>
                  <a:txBody>
                    <a:bodyPr/>
                    <a:lstStyle/>
                    <a:p>
                      <a:pPr algn="ctr"/>
                      <a:r>
                        <a:rPr lang="ru-RU" sz="1400" i="1" u="sng" dirty="0" smtClean="0">
                          <a:solidFill>
                            <a:schemeClr val="bg1"/>
                          </a:solidFill>
                          <a:latin typeface="+mj-lt"/>
                        </a:rPr>
                        <a:t>3 место:</a:t>
                      </a:r>
                    </a:p>
                    <a:p>
                      <a:pPr algn="ctr"/>
                      <a:r>
                        <a:rPr lang="ru-RU" sz="1400" i="1" u="sng" dirty="0" smtClean="0">
                          <a:solidFill>
                            <a:schemeClr val="bg1"/>
                          </a:solidFill>
                          <a:latin typeface="+mj-lt"/>
                        </a:rPr>
                        <a:t> </a:t>
                      </a:r>
                      <a:r>
                        <a:rPr lang="ru-RU" sz="1400" dirty="0" smtClean="0">
                          <a:solidFill>
                            <a:schemeClr val="bg1"/>
                          </a:solidFill>
                          <a:latin typeface="+mj-lt"/>
                        </a:rPr>
                        <a:t>Толстоухова Надежда (Россия, Москва) «Про бегемота Бенедикта, который любил</a:t>
                      </a:r>
                    </a:p>
                    <a:p>
                      <a:endParaRPr lang="ru-RU" sz="1400" dirty="0" smtClean="0">
                        <a:solidFill>
                          <a:schemeClr val="bg1"/>
                        </a:solidFill>
                        <a:latin typeface="+mj-lt"/>
                      </a:endParaRPr>
                    </a:p>
                    <a:p>
                      <a:endParaRPr lang="ru-RU" sz="1400" dirty="0" smtClean="0">
                        <a:solidFill>
                          <a:schemeClr val="bg1"/>
                        </a:solidFill>
                        <a:latin typeface="+mj-lt"/>
                      </a:endParaRPr>
                    </a:p>
                    <a:p>
                      <a:endParaRPr lang="ru-RU" sz="1400" dirty="0" smtClean="0">
                        <a:solidFill>
                          <a:schemeClr val="bg1"/>
                        </a:solidFill>
                        <a:latin typeface="+mj-lt"/>
                      </a:endParaRPr>
                    </a:p>
                    <a:p>
                      <a:endParaRPr lang="ru-RU" sz="1400" dirty="0" smtClean="0">
                        <a:solidFill>
                          <a:schemeClr val="bg1"/>
                        </a:solidFill>
                        <a:latin typeface="+mj-lt"/>
                      </a:endParaRPr>
                    </a:p>
                    <a:p>
                      <a:endParaRPr lang="ru-RU" sz="1400" dirty="0" smtClean="0">
                        <a:solidFill>
                          <a:schemeClr val="bg1"/>
                        </a:solidFill>
                        <a:latin typeface="+mj-lt"/>
                      </a:endParaRPr>
                    </a:p>
                    <a:p>
                      <a:endParaRPr lang="ru-RU" sz="1400" dirty="0" smtClean="0">
                        <a:solidFill>
                          <a:schemeClr val="bg1"/>
                        </a:solidFill>
                        <a:latin typeface="+mj-lt"/>
                      </a:endParaRPr>
                    </a:p>
                    <a:p>
                      <a:endParaRPr lang="ru-RU" sz="1400" dirty="0" smtClean="0">
                        <a:solidFill>
                          <a:schemeClr val="bg1"/>
                        </a:solidFill>
                        <a:latin typeface="+mj-lt"/>
                      </a:endParaRPr>
                    </a:p>
                    <a:p>
                      <a:pPr algn="just"/>
                      <a:r>
                        <a:rPr lang="ru-RU" sz="1200" b="0" i="1" dirty="0" smtClean="0">
                          <a:solidFill>
                            <a:schemeClr val="tx1"/>
                          </a:solidFill>
                          <a:latin typeface="+mj-lt"/>
                        </a:rPr>
                        <a:t>«В обычной московской квартире живет обычный бегемот Бенедикт семи с половиной лет от роду. Он ходит в школу и мечтает завести друзей. Кажется, вот-вот он придумает, как подружиться с одноклассницей Женей, как вдруг получает от нее записку, которая переворачивает все его представления о мире и о себе» (Сайт конкурса).</a:t>
                      </a:r>
                    </a:p>
                    <a:p>
                      <a:endParaRPr lang="ru-RU" sz="1400" dirty="0" smtClean="0">
                        <a:solidFill>
                          <a:schemeClr val="bg1"/>
                        </a:solidFill>
                        <a:latin typeface="+mj-lt"/>
                      </a:endParaRPr>
                    </a:p>
                    <a:p>
                      <a:endParaRPr lang="ru-RU" sz="1400" dirty="0" smtClean="0">
                        <a:solidFill>
                          <a:schemeClr val="bg1"/>
                        </a:solidFill>
                        <a:latin typeface="+mj-lt"/>
                      </a:endParaRPr>
                    </a:p>
                    <a:p>
                      <a:endParaRPr lang="ru-RU" sz="1400" dirty="0" smtClean="0">
                        <a:solidFill>
                          <a:schemeClr val="bg1"/>
                        </a:solidFill>
                        <a:latin typeface="+mj-lt"/>
                      </a:endParaRPr>
                    </a:p>
                  </a:txBody>
                  <a:tcPr>
                    <a:solidFill>
                      <a:schemeClr val="accent2"/>
                    </a:solidFill>
                  </a:tcPr>
                </a:tc>
              </a:tr>
            </a:tbl>
          </a:graphicData>
        </a:graphic>
      </p:graphicFrame>
      <p:pic>
        <p:nvPicPr>
          <p:cNvPr id="9218" name="Picture 2" descr="C:\Users\khln\Desktop\евсеева.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2598" y="3068960"/>
            <a:ext cx="1894360" cy="120550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9219" name="Picture 3" descr="C:\Users\khln\Desktop\толстоухова.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5580" y="3087593"/>
            <a:ext cx="1894362" cy="120550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922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9631" y="3087593"/>
            <a:ext cx="928117" cy="129494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01341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3066064" y="472238"/>
            <a:ext cx="5976664" cy="1138773"/>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   </a:t>
            </a:r>
            <a:r>
              <a:rPr lang="ru-RU" sz="2000" spc="50" dirty="0" smtClean="0">
                <a:ln w="11430"/>
                <a:solidFill>
                  <a:schemeClr val="tx2"/>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Номинация </a:t>
            </a:r>
          </a:p>
          <a:p>
            <a:pPr algn="ctr"/>
            <a:r>
              <a:rPr lang="ru-RU" sz="2000" spc="50" dirty="0">
                <a:ln w="11430"/>
                <a:solidFill>
                  <a:schemeClr val="tx2"/>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«Фолк-фэнтези и фолк-</a:t>
            </a:r>
            <a:r>
              <a:rPr lang="ru-RU" sz="2000" spc="50" dirty="0" err="1">
                <a:ln w="11430"/>
                <a:solidFill>
                  <a:schemeClr val="tx2"/>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хоррор</a:t>
            </a:r>
            <a:r>
              <a:rPr lang="ru-RU" sz="2000" spc="50" dirty="0">
                <a:ln w="11430"/>
                <a:solidFill>
                  <a:schemeClr val="tx2"/>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a:t>
            </a:r>
            <a:endParaRPr lang="ru-RU" sz="2000" spc="50" dirty="0" smtClean="0">
              <a:ln w="11430"/>
              <a:solidFill>
                <a:schemeClr val="tx2"/>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endParaRPr>
          </a:p>
          <a:p>
            <a:pPr algn="ctr"/>
            <a:r>
              <a:rPr lang="ru-RU" sz="2000" spc="50" dirty="0" smtClean="0">
                <a:ln w="11430"/>
                <a:solidFill>
                  <a:schemeClr val="tx2"/>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  </a:t>
            </a:r>
            <a:endParaRPr lang="ru-RU" sz="2000" dirty="0">
              <a:solidFill>
                <a:schemeClr val="tx2"/>
              </a:solidFill>
            </a:endParaRPr>
          </a:p>
        </p:txBody>
      </p:sp>
      <p:sp>
        <p:nvSpPr>
          <p:cNvPr id="2" name="Прямоугольник 1"/>
          <p:cNvSpPr/>
          <p:nvPr/>
        </p:nvSpPr>
        <p:spPr>
          <a:xfrm>
            <a:off x="4499991" y="116632"/>
            <a:ext cx="4070791" cy="677108"/>
          </a:xfrm>
          <a:prstGeom prst="rect">
            <a:avLst/>
          </a:prstGeom>
        </p:spPr>
        <p:txBody>
          <a:bodyPr wrap="square">
            <a:spAutoFit/>
          </a:bodyPr>
          <a:lstStyle/>
          <a:p>
            <a:pPr lvl="0"/>
            <a:r>
              <a:rPr lang="ru-RU" sz="2000" b="1" spc="50" dirty="0" smtClean="0">
                <a:ln w="11430"/>
                <a:solidFill>
                  <a:srgbClr val="7030A0"/>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«НОВАЯ </a:t>
            </a:r>
            <a:r>
              <a:rPr lang="ru-RU" sz="2000" b="1" spc="50" dirty="0">
                <a:ln w="11430"/>
                <a:solidFill>
                  <a:srgbClr val="7030A0"/>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ДЕТСКАЯ </a:t>
            </a:r>
            <a:r>
              <a:rPr lang="ru-RU" sz="2000" b="1" spc="50" dirty="0" smtClean="0">
                <a:ln w="11430"/>
                <a:solidFill>
                  <a:srgbClr val="7030A0"/>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КНИГА» </a:t>
            </a:r>
            <a:r>
              <a:rPr lang="ru-RU" sz="2000" b="1" spc="50" dirty="0">
                <a:ln w="11430"/>
                <a:solidFill>
                  <a:srgbClr val="7030A0"/>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
            </a:r>
            <a:br>
              <a:rPr lang="ru-RU" sz="2000" b="1" spc="50" dirty="0">
                <a:ln w="11430"/>
                <a:solidFill>
                  <a:srgbClr val="7030A0"/>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br>
            <a:endParaRPr lang="ru-RU" dirty="0">
              <a:solidFill>
                <a:srgbClr val="7030A0"/>
              </a:solidFil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4120153892"/>
              </p:ext>
            </p:extLst>
          </p:nvPr>
        </p:nvGraphicFramePr>
        <p:xfrm>
          <a:off x="118120" y="1916832"/>
          <a:ext cx="8870889" cy="4815840"/>
        </p:xfrm>
        <a:graphic>
          <a:graphicData uri="http://schemas.openxmlformats.org/drawingml/2006/table">
            <a:tbl>
              <a:tblPr firstRow="1" bandRow="1">
                <a:tableStyleId>{5C22544A-7EE6-4342-B048-85BDC9FD1C3A}</a:tableStyleId>
              </a:tblPr>
              <a:tblGrid>
                <a:gridCol w="2767914"/>
                <a:gridCol w="3404408"/>
                <a:gridCol w="2698567"/>
              </a:tblGrid>
              <a:tr h="4676824">
                <a:tc>
                  <a:txBody>
                    <a:bodyPr/>
                    <a:lstStyle/>
                    <a:p>
                      <a:pPr algn="ctr"/>
                      <a:r>
                        <a:rPr lang="ru-RU" sz="1200" i="1" u="sng" dirty="0" smtClean="0">
                          <a:latin typeface="+mj-lt"/>
                        </a:rPr>
                        <a:t>1 место: </a:t>
                      </a:r>
                    </a:p>
                    <a:p>
                      <a:pPr algn="ctr"/>
                      <a:r>
                        <a:rPr lang="ru-RU" sz="1200" dirty="0" err="1" smtClean="0">
                          <a:latin typeface="+mj-lt"/>
                        </a:rPr>
                        <a:t>Ободников</a:t>
                      </a:r>
                      <a:r>
                        <a:rPr lang="ru-RU" sz="1200" dirty="0" smtClean="0">
                          <a:latin typeface="+mj-lt"/>
                        </a:rPr>
                        <a:t> Николай</a:t>
                      </a:r>
                    </a:p>
                    <a:p>
                      <a:pPr algn="ctr"/>
                      <a:r>
                        <a:rPr lang="ru-RU" sz="1200" dirty="0" smtClean="0">
                          <a:latin typeface="+mj-lt"/>
                        </a:rPr>
                        <a:t> (Россия, Брянск)</a:t>
                      </a:r>
                    </a:p>
                    <a:p>
                      <a:pPr algn="ctr"/>
                      <a:r>
                        <a:rPr lang="ru-RU" sz="1200" dirty="0" smtClean="0">
                          <a:latin typeface="+mj-lt"/>
                        </a:rPr>
                        <a:t> «Серая невеста </a:t>
                      </a:r>
                      <a:r>
                        <a:rPr lang="ru-RU" sz="1200" dirty="0" err="1" smtClean="0">
                          <a:latin typeface="+mj-lt"/>
                        </a:rPr>
                        <a:t>Лиллехейма</a:t>
                      </a:r>
                      <a:r>
                        <a:rPr lang="ru-RU" sz="1200" dirty="0" smtClean="0">
                          <a:latin typeface="+mj-lt"/>
                        </a:rPr>
                        <a:t>»</a:t>
                      </a:r>
                    </a:p>
                    <a:p>
                      <a:pPr algn="ctr"/>
                      <a:endParaRPr lang="ru-RU" sz="1400" dirty="0" smtClean="0">
                        <a:latin typeface="+mj-lt"/>
                      </a:endParaRPr>
                    </a:p>
                    <a:p>
                      <a:pPr algn="ctr"/>
                      <a:endParaRPr lang="ru-RU" sz="1400" dirty="0" smtClean="0">
                        <a:latin typeface="+mj-lt"/>
                      </a:endParaRPr>
                    </a:p>
                    <a:p>
                      <a:pPr algn="ctr"/>
                      <a:endParaRPr lang="ru-RU" sz="1400" dirty="0" smtClean="0">
                        <a:latin typeface="+mj-lt"/>
                      </a:endParaRPr>
                    </a:p>
                    <a:p>
                      <a:pPr algn="ctr"/>
                      <a:endParaRPr lang="ru-RU" sz="1400" dirty="0" smtClean="0">
                        <a:latin typeface="+mj-lt"/>
                      </a:endParaRPr>
                    </a:p>
                    <a:p>
                      <a:pPr algn="ctr"/>
                      <a:endParaRPr lang="ru-RU" sz="1400" dirty="0" smtClean="0">
                        <a:latin typeface="+mj-lt"/>
                      </a:endParaRPr>
                    </a:p>
                    <a:p>
                      <a:pPr algn="just"/>
                      <a:endParaRPr lang="ru-RU" sz="1200" dirty="0" smtClean="0">
                        <a:latin typeface="+mj-lt"/>
                      </a:endParaRPr>
                    </a:p>
                    <a:p>
                      <a:pPr algn="just"/>
                      <a:r>
                        <a:rPr lang="ru-RU" sz="1200" b="0" dirty="0" smtClean="0">
                          <a:solidFill>
                            <a:schemeClr val="tx1"/>
                          </a:solidFill>
                          <a:latin typeface="+mj-lt"/>
                        </a:rPr>
                        <a:t>«В прибрежный городок Норвегии приезжает русская семья. Но всё идёт кувырком, когда подростки пробуждают к жизни зловещую легенду. Взрослые, обращаясь в волков, открывают сезон охоты на детей. И лишь при свете солнца два враждующих поколения объединяются, ища способ покинуть обречённый городок»</a:t>
                      </a:r>
                    </a:p>
                    <a:p>
                      <a:pPr algn="ctr"/>
                      <a:endParaRPr lang="ru-RU" sz="1200" b="0" dirty="0" smtClean="0">
                        <a:solidFill>
                          <a:schemeClr val="tx1"/>
                        </a:solidFill>
                        <a:latin typeface="+mj-lt"/>
                      </a:endParaRPr>
                    </a:p>
                    <a:p>
                      <a:pPr algn="ctr"/>
                      <a:r>
                        <a:rPr lang="ru-RU" sz="1200" b="0" dirty="0" smtClean="0">
                          <a:solidFill>
                            <a:schemeClr val="tx1"/>
                          </a:solidFill>
                          <a:latin typeface="+mj-lt"/>
                        </a:rPr>
                        <a:t>Читать текст книги:</a:t>
                      </a:r>
                    </a:p>
                    <a:p>
                      <a:pPr algn="ctr"/>
                      <a:r>
                        <a:rPr lang="en-US" sz="1200" dirty="0" smtClean="0">
                          <a:latin typeface="+mj-lt"/>
                          <a:hlinkClick r:id="rId2"/>
                        </a:rPr>
                        <a:t>https://www.rulit.me/books/seraya-nevesta-lillehejma-read-732022-1.html</a:t>
                      </a:r>
                      <a:endParaRPr lang="ru-RU" sz="1200" dirty="0" smtClean="0">
                        <a:latin typeface="+mj-lt"/>
                      </a:endParaRPr>
                    </a:p>
                    <a:p>
                      <a:pPr algn="ctr"/>
                      <a:endParaRPr lang="ru-RU" sz="1200" dirty="0" smtClean="0">
                        <a:latin typeface="+mj-lt"/>
                      </a:endParaRPr>
                    </a:p>
                  </a:txBody>
                  <a:tcPr>
                    <a:solidFill>
                      <a:schemeClr val="accent2"/>
                    </a:solidFill>
                  </a:tcPr>
                </a:tc>
                <a:tc>
                  <a:txBody>
                    <a:bodyPr/>
                    <a:lstStyle/>
                    <a:p>
                      <a:pPr algn="ctr"/>
                      <a:r>
                        <a:rPr lang="ru-RU" sz="1200" i="1" u="sng" dirty="0" smtClean="0">
                          <a:latin typeface="+mj-lt"/>
                        </a:rPr>
                        <a:t>2 место: </a:t>
                      </a:r>
                    </a:p>
                    <a:p>
                      <a:pPr algn="ctr"/>
                      <a:r>
                        <a:rPr lang="ru-RU" sz="1200" dirty="0" smtClean="0">
                          <a:latin typeface="+mj-lt"/>
                        </a:rPr>
                        <a:t>Чайка Анна</a:t>
                      </a:r>
                    </a:p>
                    <a:p>
                      <a:pPr algn="ctr"/>
                      <a:r>
                        <a:rPr lang="ru-RU" sz="1200" dirty="0" smtClean="0">
                          <a:latin typeface="+mj-lt"/>
                        </a:rPr>
                        <a:t> (Россия, Белгород) </a:t>
                      </a:r>
                    </a:p>
                    <a:p>
                      <a:pPr algn="ctr"/>
                      <a:r>
                        <a:rPr lang="ru-RU" sz="1200" dirty="0" smtClean="0">
                          <a:latin typeface="+mj-lt"/>
                        </a:rPr>
                        <a:t>«В паутине под лестницей»</a:t>
                      </a:r>
                    </a:p>
                    <a:p>
                      <a:pPr algn="ctr"/>
                      <a:endParaRPr lang="ru-RU" sz="1400" dirty="0" smtClean="0">
                        <a:latin typeface="+mj-lt"/>
                      </a:endParaRPr>
                    </a:p>
                    <a:p>
                      <a:pPr algn="ctr"/>
                      <a:endParaRPr lang="ru-RU" sz="1400" dirty="0" smtClean="0">
                        <a:latin typeface="+mj-lt"/>
                      </a:endParaRPr>
                    </a:p>
                    <a:p>
                      <a:pPr algn="ctr"/>
                      <a:endParaRPr lang="ru-RU" sz="1400" dirty="0" smtClean="0">
                        <a:latin typeface="+mj-lt"/>
                      </a:endParaRPr>
                    </a:p>
                    <a:p>
                      <a:pPr algn="ctr"/>
                      <a:endParaRPr lang="ru-RU" sz="1400" dirty="0" smtClean="0">
                        <a:latin typeface="+mj-lt"/>
                      </a:endParaRPr>
                    </a:p>
                    <a:p>
                      <a:pPr algn="just"/>
                      <a:endParaRPr lang="ru-RU" sz="1200" dirty="0" smtClean="0">
                        <a:latin typeface="+mj-lt"/>
                      </a:endParaRPr>
                    </a:p>
                    <a:p>
                      <a:pPr algn="just"/>
                      <a:endParaRPr lang="ru-RU" sz="1200" dirty="0" smtClean="0">
                        <a:latin typeface="+mj-lt"/>
                      </a:endParaRPr>
                    </a:p>
                    <a:p>
                      <a:pPr algn="just"/>
                      <a:r>
                        <a:rPr lang="ru-RU" sz="1200" b="0" dirty="0" smtClean="0">
                          <a:solidFill>
                            <a:schemeClr val="tx1"/>
                          </a:solidFill>
                          <a:latin typeface="+mj-lt"/>
                        </a:rPr>
                        <a:t>«Чужой город. Загадочный дом на холме, оживающий лишь ночью. Молчаливые настороженные соседи. Кора Сонина понимает, что ей нужно постараться, чтобы начать новую жизнь. Особенно теперь, когда в свои шестнадцать она вынуждена съехать от матери, пытающейся наладить личную жизнь. Из экономии Кора заселяется в странное полупустое общежитие. По слухам, в нем водятся привидения, а каморка под лестницей хранит в слоях паутины жуткую тайну. Это решение становится роковой ошибкой...»</a:t>
                      </a:r>
                    </a:p>
                    <a:p>
                      <a:pPr algn="l"/>
                      <a:r>
                        <a:rPr lang="ru-RU" sz="1200" b="0" dirty="0" smtClean="0">
                          <a:solidFill>
                            <a:schemeClr val="tx1"/>
                          </a:solidFill>
                          <a:latin typeface="+mj-lt"/>
                        </a:rPr>
                        <a:t>Читать текст книги:</a:t>
                      </a:r>
                      <a:r>
                        <a:rPr lang="ru-RU" sz="1200" dirty="0" smtClean="0">
                          <a:latin typeface="+mj-lt"/>
                        </a:rPr>
                        <a:t> </a:t>
                      </a:r>
                      <a:r>
                        <a:rPr lang="en-US" sz="1200" dirty="0" smtClean="0">
                          <a:latin typeface="+mj-lt"/>
                          <a:hlinkClick r:id="rId3"/>
                        </a:rPr>
                        <a:t>https://litvek.com/book-read/495923-kniga-anna-chayka-v-pautine-pod-lestnitsey-chitat-online?p=1</a:t>
                      </a:r>
                      <a:endParaRPr lang="ru-RU" sz="1200" dirty="0" smtClean="0">
                        <a:latin typeface="+mj-lt"/>
                      </a:endParaRPr>
                    </a:p>
                  </a:txBody>
                  <a:tcPr>
                    <a:solidFill>
                      <a:schemeClr val="accent2"/>
                    </a:solidFill>
                  </a:tcPr>
                </a:tc>
                <a:tc>
                  <a:txBody>
                    <a:bodyPr/>
                    <a:lstStyle/>
                    <a:p>
                      <a:pPr algn="ctr"/>
                      <a:r>
                        <a:rPr lang="ru-RU" sz="1200" i="1" u="sng" dirty="0" smtClean="0">
                          <a:latin typeface="+mj-lt"/>
                        </a:rPr>
                        <a:t>3 место: </a:t>
                      </a:r>
                    </a:p>
                    <a:p>
                      <a:pPr algn="ctr"/>
                      <a:r>
                        <a:rPr lang="ru-RU" sz="1200" dirty="0" err="1" smtClean="0">
                          <a:latin typeface="+mj-lt"/>
                        </a:rPr>
                        <a:t>Вешкина</a:t>
                      </a:r>
                      <a:r>
                        <a:rPr lang="ru-RU" sz="1200" dirty="0" smtClean="0">
                          <a:latin typeface="+mj-lt"/>
                        </a:rPr>
                        <a:t> Татьяна </a:t>
                      </a:r>
                    </a:p>
                    <a:p>
                      <a:pPr algn="ctr"/>
                      <a:r>
                        <a:rPr lang="ru-RU" sz="1200" dirty="0" smtClean="0">
                          <a:latin typeface="+mj-lt"/>
                        </a:rPr>
                        <a:t>(Россия, Санкт-Петербург) «Книжные тюрьмы»</a:t>
                      </a:r>
                    </a:p>
                    <a:p>
                      <a:pPr algn="ctr"/>
                      <a:endParaRPr lang="ru-RU" sz="1400" dirty="0" smtClean="0">
                        <a:latin typeface="+mj-lt"/>
                      </a:endParaRPr>
                    </a:p>
                    <a:p>
                      <a:pPr algn="ctr"/>
                      <a:endParaRPr lang="ru-RU" sz="1400" dirty="0" smtClean="0">
                        <a:latin typeface="+mj-lt"/>
                      </a:endParaRPr>
                    </a:p>
                    <a:p>
                      <a:pPr algn="ctr"/>
                      <a:endParaRPr lang="ru-RU" sz="1400" dirty="0" smtClean="0">
                        <a:latin typeface="+mj-lt"/>
                      </a:endParaRPr>
                    </a:p>
                    <a:p>
                      <a:pPr algn="ctr"/>
                      <a:endParaRPr lang="ru-RU" sz="1400" dirty="0" smtClean="0">
                        <a:latin typeface="+mj-lt"/>
                      </a:endParaRPr>
                    </a:p>
                    <a:p>
                      <a:pPr algn="ctr"/>
                      <a:endParaRPr lang="ru-RU" sz="1400" dirty="0" smtClean="0">
                        <a:latin typeface="+mj-lt"/>
                      </a:endParaRPr>
                    </a:p>
                    <a:p>
                      <a:pPr algn="ctr"/>
                      <a:endParaRPr lang="ru-RU" sz="1400" dirty="0" smtClean="0">
                        <a:latin typeface="+mj-lt"/>
                      </a:endParaRPr>
                    </a:p>
                    <a:p>
                      <a:pPr algn="ctr"/>
                      <a:endParaRPr lang="ru-RU" sz="1400" dirty="0" smtClean="0">
                        <a:latin typeface="+mj-lt"/>
                      </a:endParaRPr>
                    </a:p>
                    <a:p>
                      <a:pPr algn="just"/>
                      <a:r>
                        <a:rPr lang="ru-RU" sz="1200" b="0" dirty="0" smtClean="0">
                          <a:solidFill>
                            <a:schemeClr val="tx1"/>
                          </a:solidFill>
                          <a:latin typeface="+mj-lt"/>
                        </a:rPr>
                        <a:t>«Главный герой в прямом смысле попадает в переплет. Несправедливо обвиненный в преступлении, которого не совершал, Денис отправляется в тюрьму нового поколения. По иронии судьбы, в качестве наказания, его перемещают в любимую фэнтези-книгу детства»</a:t>
                      </a:r>
                      <a:endParaRPr lang="ru-RU" sz="1200" b="0" dirty="0">
                        <a:solidFill>
                          <a:schemeClr val="tx1"/>
                        </a:solidFill>
                        <a:latin typeface="+mj-lt"/>
                      </a:endParaRPr>
                    </a:p>
                  </a:txBody>
                  <a:tcPr>
                    <a:solidFill>
                      <a:schemeClr val="accent2"/>
                    </a:solidFill>
                  </a:tcPr>
                </a:tc>
              </a:tr>
            </a:tbl>
          </a:graphicData>
        </a:graphic>
      </p:graphicFrame>
      <p:pic>
        <p:nvPicPr>
          <p:cNvPr id="1024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5616" y="2833633"/>
            <a:ext cx="686966" cy="1072337"/>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6"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11960" y="2762281"/>
            <a:ext cx="792088" cy="110832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684" y="87536"/>
            <a:ext cx="2525116" cy="168528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50"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95932" y="2826018"/>
            <a:ext cx="867464" cy="1215044"/>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41647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3349563" y="545160"/>
            <a:ext cx="5794437" cy="1015663"/>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000" spc="50" dirty="0" smtClean="0">
                <a:ln w="11430"/>
                <a:solidFill>
                  <a:schemeClr val="tx2"/>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Номинация </a:t>
            </a:r>
          </a:p>
          <a:p>
            <a:pPr algn="ctr"/>
            <a:r>
              <a:rPr lang="ru-RU" sz="2000" spc="50" dirty="0" smtClean="0">
                <a:ln w="11430"/>
                <a:solidFill>
                  <a:schemeClr val="tx2"/>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«Новая </a:t>
            </a:r>
            <a:r>
              <a:rPr lang="ru-RU" sz="2000" spc="50" dirty="0">
                <a:ln w="11430"/>
                <a:solidFill>
                  <a:schemeClr val="tx2"/>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детская </a:t>
            </a:r>
            <a:r>
              <a:rPr lang="ru-RU" sz="2000" spc="50" dirty="0" smtClean="0">
                <a:ln w="11430"/>
                <a:solidFill>
                  <a:schemeClr val="tx2"/>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иллюстрация»</a:t>
            </a:r>
          </a:p>
          <a:p>
            <a:pPr algn="ctr"/>
            <a:r>
              <a:rPr lang="ru-RU" sz="2000" spc="50" dirty="0" smtClean="0">
                <a:ln w="11430"/>
                <a:solidFill>
                  <a:schemeClr val="tx2"/>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 </a:t>
            </a:r>
            <a:endParaRPr lang="ru-RU" sz="2000" dirty="0" smtClean="0">
              <a:solidFill>
                <a:schemeClr val="tx2"/>
              </a:solidFill>
            </a:endParaRPr>
          </a:p>
        </p:txBody>
      </p:sp>
      <p:sp>
        <p:nvSpPr>
          <p:cNvPr id="2" name="Прямоугольник 1"/>
          <p:cNvSpPr/>
          <p:nvPr/>
        </p:nvSpPr>
        <p:spPr>
          <a:xfrm>
            <a:off x="4183435" y="188640"/>
            <a:ext cx="3959082" cy="677108"/>
          </a:xfrm>
          <a:prstGeom prst="rect">
            <a:avLst/>
          </a:prstGeom>
        </p:spPr>
        <p:txBody>
          <a:bodyPr wrap="square">
            <a:spAutoFit/>
          </a:bodyPr>
          <a:lstStyle/>
          <a:p>
            <a:r>
              <a:rPr lang="ru-RU" sz="2000" b="1" spc="50" dirty="0" smtClean="0">
                <a:ln w="11430"/>
                <a:solidFill>
                  <a:srgbClr val="7030A0"/>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«НОВАЯ </a:t>
            </a:r>
            <a:r>
              <a:rPr lang="ru-RU" sz="2000" b="1" spc="50" dirty="0">
                <a:ln w="11430"/>
                <a:solidFill>
                  <a:srgbClr val="7030A0"/>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ДЕТСКАЯ </a:t>
            </a:r>
            <a:r>
              <a:rPr lang="ru-RU" sz="2000" b="1" spc="50" dirty="0" smtClean="0">
                <a:ln w="11430"/>
                <a:solidFill>
                  <a:srgbClr val="7030A0"/>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КНИГА» </a:t>
            </a:r>
            <a:r>
              <a:rPr lang="ru-RU" sz="2000" b="1" spc="50" dirty="0">
                <a:ln w="11430"/>
                <a:solidFill>
                  <a:srgbClr val="7030A0"/>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
            </a:r>
            <a:br>
              <a:rPr lang="ru-RU" sz="2000" b="1" spc="50" dirty="0">
                <a:ln w="11430"/>
                <a:solidFill>
                  <a:srgbClr val="7030A0"/>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br>
            <a:endParaRPr lang="ru-RU" dirty="0">
              <a:solidFill>
                <a:srgbClr val="7030A0"/>
              </a:solidFill>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98903"/>
            <a:ext cx="2859087" cy="190817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 name="Таблица 4"/>
          <p:cNvGraphicFramePr>
            <a:graphicFrameLocks noGrp="1"/>
          </p:cNvGraphicFramePr>
          <p:nvPr>
            <p:extLst>
              <p:ext uri="{D42A27DB-BD31-4B8C-83A1-F6EECF244321}">
                <p14:modId xmlns:p14="http://schemas.microsoft.com/office/powerpoint/2010/main" val="132124953"/>
              </p:ext>
            </p:extLst>
          </p:nvPr>
        </p:nvGraphicFramePr>
        <p:xfrm>
          <a:off x="179512" y="2168860"/>
          <a:ext cx="8713296" cy="4248472"/>
        </p:xfrm>
        <a:graphic>
          <a:graphicData uri="http://schemas.openxmlformats.org/drawingml/2006/table">
            <a:tbl>
              <a:tblPr firstRow="1" bandRow="1">
                <a:tableStyleId>{5C22544A-7EE6-4342-B048-85BDC9FD1C3A}</a:tableStyleId>
              </a:tblPr>
              <a:tblGrid>
                <a:gridCol w="2904432"/>
                <a:gridCol w="2904432"/>
                <a:gridCol w="2904432"/>
              </a:tblGrid>
              <a:tr h="4248472">
                <a:tc>
                  <a:txBody>
                    <a:bodyPr/>
                    <a:lstStyle/>
                    <a:p>
                      <a:pPr algn="ctr"/>
                      <a:endParaRPr lang="ru-RU" sz="1400" i="1" u="sng" dirty="0" smtClean="0">
                        <a:latin typeface="+mj-lt"/>
                      </a:endParaRPr>
                    </a:p>
                    <a:p>
                      <a:pPr algn="ctr"/>
                      <a:r>
                        <a:rPr lang="ru-RU" sz="1400" i="1" u="sng" dirty="0" smtClean="0">
                          <a:latin typeface="+mj-lt"/>
                        </a:rPr>
                        <a:t>1 место: </a:t>
                      </a:r>
                    </a:p>
                    <a:p>
                      <a:pPr algn="ctr"/>
                      <a:endParaRPr lang="ru-RU" sz="1400" i="1" u="sng" dirty="0" smtClean="0">
                        <a:latin typeface="+mj-lt"/>
                      </a:endParaRPr>
                    </a:p>
                    <a:p>
                      <a:pPr algn="ctr"/>
                      <a:r>
                        <a:rPr lang="ru-RU" sz="1400" dirty="0" smtClean="0">
                          <a:latin typeface="+mj-lt"/>
                        </a:rPr>
                        <a:t>Серова Татьяна</a:t>
                      </a:r>
                    </a:p>
                    <a:p>
                      <a:pPr algn="ctr"/>
                      <a:r>
                        <a:rPr lang="ru-RU" sz="1400" dirty="0" smtClean="0">
                          <a:latin typeface="+mj-lt"/>
                        </a:rPr>
                        <a:t> (Россия, Анапа)</a:t>
                      </a:r>
                    </a:p>
                    <a:p>
                      <a:pPr algn="ctr"/>
                      <a:r>
                        <a:rPr lang="ru-RU" sz="1400" dirty="0" smtClean="0">
                          <a:latin typeface="+mj-lt"/>
                        </a:rPr>
                        <a:t> «Серия иллюстраций к русской народной сказке “Колобок”»</a:t>
                      </a:r>
                    </a:p>
                    <a:p>
                      <a:endParaRPr lang="ru-RU" sz="1400" dirty="0"/>
                    </a:p>
                  </a:txBody>
                  <a:tcPr>
                    <a:solidFill>
                      <a:schemeClr val="accent2"/>
                    </a:solidFill>
                  </a:tcPr>
                </a:tc>
                <a:tc>
                  <a:txBody>
                    <a:bodyPr/>
                    <a:lstStyle/>
                    <a:p>
                      <a:pPr algn="ctr"/>
                      <a:endParaRPr lang="ru-RU" sz="1400" i="1" u="sng" dirty="0" smtClean="0">
                        <a:latin typeface="+mj-lt"/>
                      </a:endParaRPr>
                    </a:p>
                    <a:p>
                      <a:pPr algn="ctr"/>
                      <a:r>
                        <a:rPr lang="ru-RU" sz="1400" i="1" u="sng" dirty="0" smtClean="0">
                          <a:latin typeface="+mj-lt"/>
                        </a:rPr>
                        <a:t>2 место: </a:t>
                      </a:r>
                    </a:p>
                    <a:p>
                      <a:pPr algn="ctr"/>
                      <a:endParaRPr lang="ru-RU" sz="1400" i="1" u="sng" dirty="0" smtClean="0">
                        <a:latin typeface="+mj-lt"/>
                      </a:endParaRPr>
                    </a:p>
                    <a:p>
                      <a:pPr algn="ctr"/>
                      <a:r>
                        <a:rPr lang="ru-RU" sz="1400" dirty="0" smtClean="0">
                          <a:latin typeface="+mj-lt"/>
                        </a:rPr>
                        <a:t>Емельянова Светлана</a:t>
                      </a:r>
                    </a:p>
                    <a:p>
                      <a:pPr algn="ctr"/>
                      <a:r>
                        <a:rPr lang="ru-RU" sz="1400" dirty="0" smtClean="0">
                          <a:latin typeface="+mj-lt"/>
                        </a:rPr>
                        <a:t> (Россия, Санкт-Петербург) Picture book «Хрустальная Лиса»</a:t>
                      </a:r>
                    </a:p>
                    <a:p>
                      <a:endParaRPr lang="ru-RU" sz="1400" dirty="0" smtClean="0"/>
                    </a:p>
                    <a:p>
                      <a:endParaRPr lang="ru-RU" sz="1400" dirty="0"/>
                    </a:p>
                  </a:txBody>
                  <a:tcPr>
                    <a:solidFill>
                      <a:schemeClr val="accent2"/>
                    </a:solidFill>
                  </a:tcPr>
                </a:tc>
                <a:tc>
                  <a:txBody>
                    <a:bodyPr/>
                    <a:lstStyle/>
                    <a:p>
                      <a:pPr algn="ctr"/>
                      <a:endParaRPr lang="ru-RU" sz="1400" i="1" u="sng" dirty="0" smtClean="0">
                        <a:latin typeface="+mj-lt"/>
                      </a:endParaRPr>
                    </a:p>
                    <a:p>
                      <a:pPr algn="ctr"/>
                      <a:r>
                        <a:rPr lang="ru-RU" sz="1400" i="1" u="sng" dirty="0" smtClean="0">
                          <a:latin typeface="+mj-lt"/>
                        </a:rPr>
                        <a:t>3 место</a:t>
                      </a:r>
                      <a:r>
                        <a:rPr lang="ru-RU" sz="1400" i="1" dirty="0" smtClean="0">
                          <a:latin typeface="+mj-lt"/>
                        </a:rPr>
                        <a:t>: </a:t>
                      </a:r>
                    </a:p>
                    <a:p>
                      <a:pPr algn="ctr"/>
                      <a:endParaRPr lang="ru-RU" sz="1400" i="1" dirty="0" smtClean="0">
                        <a:latin typeface="+mj-lt"/>
                      </a:endParaRPr>
                    </a:p>
                    <a:p>
                      <a:pPr algn="ctr"/>
                      <a:r>
                        <a:rPr lang="ru-RU" sz="1400" dirty="0" smtClean="0">
                          <a:latin typeface="+mj-lt"/>
                        </a:rPr>
                        <a:t>Маншина Анна </a:t>
                      </a:r>
                    </a:p>
                    <a:p>
                      <a:pPr algn="ctr"/>
                      <a:r>
                        <a:rPr lang="ru-RU" sz="1400" dirty="0" smtClean="0">
                          <a:latin typeface="+mj-lt"/>
                        </a:rPr>
                        <a:t>(Россия, Москва) Picture book «Карлос Борисович и кафе на колёсах».</a:t>
                      </a:r>
                    </a:p>
                    <a:p>
                      <a:pPr algn="just"/>
                      <a:endParaRPr lang="ru-RU" sz="1400" dirty="0" smtClean="0">
                        <a:latin typeface="+mj-lt"/>
                      </a:endParaRPr>
                    </a:p>
                    <a:p>
                      <a:pPr algn="just"/>
                      <a:endParaRPr lang="ru-RU" sz="1400" dirty="0">
                        <a:latin typeface="+mj-lt"/>
                      </a:endParaRPr>
                    </a:p>
                  </a:txBody>
                  <a:tcPr>
                    <a:solidFill>
                      <a:schemeClr val="accent2"/>
                    </a:solidFill>
                  </a:tcPr>
                </a:tc>
              </a:tr>
            </a:tbl>
          </a:graphicData>
        </a:graphic>
      </p:graphicFrame>
      <p:pic>
        <p:nvPicPr>
          <p:cNvPr id="81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041" y="4293096"/>
            <a:ext cx="2680550" cy="168021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9"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3972" y="4299290"/>
            <a:ext cx="2576377" cy="1674024"/>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0"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81439" y="4299290"/>
            <a:ext cx="2686705" cy="1674024"/>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77616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3399046" y="188640"/>
            <a:ext cx="5400600" cy="1015663"/>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000" b="1" spc="50" dirty="0" smtClean="0">
                <a:ln w="11430"/>
                <a:solidFill>
                  <a:srgbClr val="7030A0"/>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«НОВАЯ ДЕТСКАЯ КНИГА»</a:t>
            </a:r>
          </a:p>
          <a:p>
            <a:pPr algn="ctr"/>
            <a:r>
              <a:rPr lang="ru-RU" sz="2000" b="1" spc="50" dirty="0" smtClean="0">
                <a:ln w="11430"/>
                <a:solidFill>
                  <a:srgbClr val="7030A0"/>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
            </a:r>
            <a:br>
              <a:rPr lang="ru-RU" sz="2000" b="1" spc="50" dirty="0" smtClean="0">
                <a:ln w="11430"/>
                <a:solidFill>
                  <a:srgbClr val="7030A0"/>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br>
            <a:r>
              <a:rPr lang="ru-RU" sz="2000" b="1" spc="50" dirty="0" smtClean="0">
                <a:ln w="11430"/>
                <a:solidFill>
                  <a:schemeClr val="tx2"/>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 </a:t>
            </a:r>
            <a:endParaRPr lang="ru-RU" sz="2000" b="1" cap="none" spc="50" dirty="0" smtClean="0">
              <a:ln w="11430"/>
              <a:solidFill>
                <a:schemeClr val="tx2"/>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endParaRPr>
          </a:p>
        </p:txBody>
      </p:sp>
      <p:sp>
        <p:nvSpPr>
          <p:cNvPr id="9" name="Прямоугольник 8"/>
          <p:cNvSpPr/>
          <p:nvPr/>
        </p:nvSpPr>
        <p:spPr>
          <a:xfrm>
            <a:off x="1115616" y="2806189"/>
            <a:ext cx="8535287" cy="338554"/>
          </a:xfrm>
          <a:prstGeom prst="rect">
            <a:avLst/>
          </a:prstGeom>
          <a:solidFill>
            <a:schemeClr val="bg1">
              <a:alpha val="51000"/>
            </a:schemeClr>
          </a:solidFill>
          <a:effectLst>
            <a:softEdge rad="63500"/>
          </a:effectLst>
        </p:spPr>
        <p:txBody>
          <a:bodyPr wrap="square">
            <a:spAutoFit/>
          </a:bodyPr>
          <a:lstStyle/>
          <a:p>
            <a:pPr algn="just"/>
            <a:endParaRPr lang="ru-RU" sz="1600" dirty="0">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63126"/>
            <a:ext cx="2599623" cy="173308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611560" y="1796208"/>
            <a:ext cx="7920880" cy="5078313"/>
          </a:xfrm>
          <a:prstGeom prst="rect">
            <a:avLst/>
          </a:prstGeom>
        </p:spPr>
        <p:txBody>
          <a:bodyPr wrap="square">
            <a:spAutoFit/>
          </a:bodyPr>
          <a:lstStyle/>
          <a:p>
            <a:pPr marL="171450" indent="-171450">
              <a:spcAft>
                <a:spcPts val="750"/>
              </a:spcAft>
              <a:buFont typeface="Arial" pitchFamily="34" charset="0"/>
              <a:buChar char="•"/>
            </a:pPr>
            <a:r>
              <a:rPr lang="ru-RU" sz="1400" b="1" dirty="0">
                <a:solidFill>
                  <a:srgbClr val="000000"/>
                </a:solidFill>
                <a:latin typeface="+mj-lt"/>
                <a:ea typeface="Times New Roman"/>
              </a:rPr>
              <a:t>Приз открытого читательского голосования в номинации «От семи и старше»:</a:t>
            </a:r>
            <a:endParaRPr lang="ru-RU" sz="1400" dirty="0">
              <a:latin typeface="+mj-lt"/>
              <a:ea typeface="Times New Roman"/>
            </a:endParaRPr>
          </a:p>
          <a:p>
            <a:pPr>
              <a:spcAft>
                <a:spcPts val="750"/>
              </a:spcAft>
            </a:pPr>
            <a:r>
              <a:rPr lang="ru-RU" sz="1400" dirty="0" err="1">
                <a:solidFill>
                  <a:srgbClr val="000000"/>
                </a:solidFill>
                <a:latin typeface="+mj-lt"/>
                <a:ea typeface="Times New Roman"/>
              </a:rPr>
              <a:t>Сус</a:t>
            </a:r>
            <a:r>
              <a:rPr lang="ru-RU" sz="1400" dirty="0">
                <a:solidFill>
                  <a:srgbClr val="000000"/>
                </a:solidFill>
                <a:latin typeface="+mj-lt"/>
                <a:ea typeface="Times New Roman"/>
              </a:rPr>
              <a:t> Елена, Зайцев Николай (Россия, Новосибирск) «Малина</a:t>
            </a:r>
            <a:r>
              <a:rPr lang="ru-RU" sz="1400" dirty="0" smtClean="0">
                <a:solidFill>
                  <a:srgbClr val="000000"/>
                </a:solidFill>
                <a:latin typeface="+mj-lt"/>
                <a:ea typeface="Times New Roman"/>
              </a:rPr>
              <a:t>»</a:t>
            </a:r>
            <a:endParaRPr lang="ru-RU" sz="1400" dirty="0">
              <a:latin typeface="+mj-lt"/>
              <a:ea typeface="Times New Roman"/>
            </a:endParaRPr>
          </a:p>
          <a:p>
            <a:pPr marL="171450" indent="-171450">
              <a:spcAft>
                <a:spcPts val="750"/>
              </a:spcAft>
              <a:buFont typeface="Arial" pitchFamily="34" charset="0"/>
              <a:buChar char="•"/>
            </a:pPr>
            <a:r>
              <a:rPr lang="ru-RU" sz="1400" b="1" dirty="0">
                <a:solidFill>
                  <a:srgbClr val="000000"/>
                </a:solidFill>
                <a:latin typeface="+mj-lt"/>
                <a:ea typeface="Times New Roman"/>
              </a:rPr>
              <a:t>Приз открытого читательского голосования в номинации «Фолк-фэнтези и фолк-</a:t>
            </a:r>
            <a:r>
              <a:rPr lang="ru-RU" sz="1400" b="1" dirty="0" err="1">
                <a:solidFill>
                  <a:srgbClr val="000000"/>
                </a:solidFill>
                <a:latin typeface="+mj-lt"/>
                <a:ea typeface="Times New Roman"/>
              </a:rPr>
              <a:t>хоррор</a:t>
            </a:r>
            <a:r>
              <a:rPr lang="ru-RU" sz="1400" b="1" dirty="0">
                <a:solidFill>
                  <a:srgbClr val="000000"/>
                </a:solidFill>
                <a:latin typeface="+mj-lt"/>
                <a:ea typeface="Times New Roman"/>
              </a:rPr>
              <a:t>»:</a:t>
            </a:r>
            <a:endParaRPr lang="ru-RU" sz="1400" dirty="0">
              <a:latin typeface="+mj-lt"/>
              <a:ea typeface="Times New Roman"/>
            </a:endParaRPr>
          </a:p>
          <a:p>
            <a:pPr>
              <a:spcAft>
                <a:spcPts val="750"/>
              </a:spcAft>
            </a:pPr>
            <a:r>
              <a:rPr lang="ru-RU" sz="1400" dirty="0" err="1">
                <a:solidFill>
                  <a:srgbClr val="000000"/>
                </a:solidFill>
                <a:latin typeface="+mj-lt"/>
                <a:ea typeface="Times New Roman"/>
              </a:rPr>
              <a:t>Ободников</a:t>
            </a:r>
            <a:r>
              <a:rPr lang="ru-RU" sz="1400" dirty="0">
                <a:solidFill>
                  <a:srgbClr val="000000"/>
                </a:solidFill>
                <a:latin typeface="+mj-lt"/>
                <a:ea typeface="Times New Roman"/>
              </a:rPr>
              <a:t> Николай (Россия, Брянск) «Серая невеста </a:t>
            </a:r>
            <a:r>
              <a:rPr lang="ru-RU" sz="1400" dirty="0" err="1">
                <a:solidFill>
                  <a:srgbClr val="000000"/>
                </a:solidFill>
                <a:latin typeface="+mj-lt"/>
                <a:ea typeface="Times New Roman"/>
              </a:rPr>
              <a:t>Лиллехейма</a:t>
            </a:r>
            <a:r>
              <a:rPr lang="ru-RU" sz="1400" dirty="0" smtClean="0">
                <a:solidFill>
                  <a:srgbClr val="000000"/>
                </a:solidFill>
                <a:latin typeface="+mj-lt"/>
                <a:ea typeface="Times New Roman"/>
              </a:rPr>
              <a:t>»</a:t>
            </a:r>
            <a:endParaRPr lang="ru-RU" sz="1400" dirty="0">
              <a:latin typeface="+mj-lt"/>
              <a:ea typeface="Times New Roman"/>
            </a:endParaRPr>
          </a:p>
          <a:p>
            <a:pPr marL="171450" indent="-171450">
              <a:spcAft>
                <a:spcPts val="750"/>
              </a:spcAft>
              <a:buFont typeface="Arial" pitchFamily="34" charset="0"/>
              <a:buChar char="•"/>
            </a:pPr>
            <a:r>
              <a:rPr lang="ru-RU" sz="1400" b="1" dirty="0">
                <a:solidFill>
                  <a:srgbClr val="000000"/>
                </a:solidFill>
                <a:latin typeface="+mj-lt"/>
                <a:ea typeface="Times New Roman"/>
              </a:rPr>
              <a:t>Выбор библиотек в номинации «От семи и старше»:</a:t>
            </a:r>
            <a:endParaRPr lang="ru-RU" sz="1400" dirty="0">
              <a:latin typeface="+mj-lt"/>
              <a:ea typeface="Times New Roman"/>
            </a:endParaRPr>
          </a:p>
          <a:p>
            <a:pPr>
              <a:spcAft>
                <a:spcPts val="750"/>
              </a:spcAft>
            </a:pPr>
            <a:r>
              <a:rPr lang="ru-RU" sz="1400" dirty="0">
                <a:solidFill>
                  <a:srgbClr val="000000"/>
                </a:solidFill>
                <a:latin typeface="+mj-lt"/>
                <a:ea typeface="Times New Roman"/>
              </a:rPr>
              <a:t>Тараненко Марина (Россия, Краснодар) «Серьёзная шутка </a:t>
            </a:r>
            <a:r>
              <a:rPr lang="ru-RU" sz="1400" dirty="0" err="1">
                <a:solidFill>
                  <a:srgbClr val="000000"/>
                </a:solidFill>
                <a:latin typeface="+mj-lt"/>
                <a:ea typeface="Times New Roman"/>
              </a:rPr>
              <a:t>джегуако</a:t>
            </a:r>
            <a:r>
              <a:rPr lang="ru-RU" sz="1400" dirty="0" smtClean="0">
                <a:solidFill>
                  <a:srgbClr val="000000"/>
                </a:solidFill>
                <a:latin typeface="+mj-lt"/>
                <a:ea typeface="Times New Roman"/>
              </a:rPr>
              <a:t>»</a:t>
            </a:r>
            <a:endParaRPr lang="ru-RU" sz="1400" dirty="0">
              <a:latin typeface="+mj-lt"/>
              <a:ea typeface="Times New Roman"/>
            </a:endParaRPr>
          </a:p>
          <a:p>
            <a:pPr marL="171450" indent="-171450">
              <a:spcAft>
                <a:spcPts val="750"/>
              </a:spcAft>
              <a:buFont typeface="Arial" pitchFamily="34" charset="0"/>
              <a:buChar char="•"/>
            </a:pPr>
            <a:r>
              <a:rPr lang="ru-RU" sz="1400" b="1" dirty="0">
                <a:solidFill>
                  <a:srgbClr val="000000"/>
                </a:solidFill>
                <a:latin typeface="+mj-lt"/>
                <a:ea typeface="Times New Roman"/>
              </a:rPr>
              <a:t>Выбор библиотек в номинации «Фолк-фэнтези и фолк-</a:t>
            </a:r>
            <a:r>
              <a:rPr lang="ru-RU" sz="1400" b="1" dirty="0" err="1">
                <a:solidFill>
                  <a:srgbClr val="000000"/>
                </a:solidFill>
                <a:latin typeface="+mj-lt"/>
                <a:ea typeface="Times New Roman"/>
              </a:rPr>
              <a:t>хоррор</a:t>
            </a:r>
            <a:r>
              <a:rPr lang="ru-RU" sz="1400" b="1" dirty="0">
                <a:solidFill>
                  <a:srgbClr val="000000"/>
                </a:solidFill>
                <a:latin typeface="+mj-lt"/>
                <a:ea typeface="Times New Roman"/>
              </a:rPr>
              <a:t>»:</a:t>
            </a:r>
            <a:endParaRPr lang="ru-RU" sz="1400" dirty="0">
              <a:latin typeface="+mj-lt"/>
              <a:ea typeface="Times New Roman"/>
            </a:endParaRPr>
          </a:p>
          <a:p>
            <a:pPr>
              <a:spcAft>
                <a:spcPts val="750"/>
              </a:spcAft>
            </a:pPr>
            <a:r>
              <a:rPr lang="ru-RU" sz="1400" dirty="0">
                <a:solidFill>
                  <a:srgbClr val="000000"/>
                </a:solidFill>
                <a:latin typeface="+mj-lt"/>
                <a:ea typeface="Times New Roman"/>
              </a:rPr>
              <a:t>Анна Чайка (Россия, Белгород) «В паутине под лестницей</a:t>
            </a:r>
            <a:r>
              <a:rPr lang="ru-RU" sz="1400" dirty="0" smtClean="0">
                <a:solidFill>
                  <a:srgbClr val="000000"/>
                </a:solidFill>
                <a:latin typeface="+mj-lt"/>
                <a:ea typeface="Times New Roman"/>
              </a:rPr>
              <a:t>»</a:t>
            </a:r>
            <a:endParaRPr lang="ru-RU" sz="1400" dirty="0">
              <a:latin typeface="+mj-lt"/>
              <a:ea typeface="Times New Roman"/>
            </a:endParaRPr>
          </a:p>
          <a:p>
            <a:pPr marL="171450" indent="-171450">
              <a:spcAft>
                <a:spcPts val="750"/>
              </a:spcAft>
              <a:buFont typeface="Arial" pitchFamily="34" charset="0"/>
              <a:buChar char="•"/>
            </a:pPr>
            <a:r>
              <a:rPr lang="ru-RU" sz="1400" b="1" dirty="0">
                <a:solidFill>
                  <a:srgbClr val="000000"/>
                </a:solidFill>
                <a:latin typeface="+mj-lt"/>
                <a:ea typeface="Times New Roman"/>
              </a:rPr>
              <a:t>Выбор клуба Terra Incognita в номинации «Фолк-фэнтези и фолк-</a:t>
            </a:r>
            <a:r>
              <a:rPr lang="ru-RU" sz="1400" b="1" dirty="0" err="1">
                <a:solidFill>
                  <a:srgbClr val="000000"/>
                </a:solidFill>
                <a:latin typeface="+mj-lt"/>
                <a:ea typeface="Times New Roman"/>
              </a:rPr>
              <a:t>хоррор</a:t>
            </a:r>
            <a:r>
              <a:rPr lang="ru-RU" sz="1400" b="1" dirty="0">
                <a:solidFill>
                  <a:srgbClr val="000000"/>
                </a:solidFill>
                <a:latin typeface="+mj-lt"/>
                <a:ea typeface="Times New Roman"/>
              </a:rPr>
              <a:t>»:</a:t>
            </a:r>
            <a:endParaRPr lang="ru-RU" sz="1400" dirty="0">
              <a:latin typeface="+mj-lt"/>
              <a:ea typeface="Times New Roman"/>
            </a:endParaRPr>
          </a:p>
          <a:p>
            <a:pPr>
              <a:spcAft>
                <a:spcPts val="750"/>
              </a:spcAft>
            </a:pPr>
            <a:r>
              <a:rPr lang="ru-RU" sz="1400" dirty="0">
                <a:solidFill>
                  <a:srgbClr val="000000"/>
                </a:solidFill>
                <a:latin typeface="+mj-lt"/>
                <a:ea typeface="Times New Roman"/>
              </a:rPr>
              <a:t>Н. </a:t>
            </a:r>
            <a:r>
              <a:rPr lang="ru-RU" sz="1400" dirty="0" err="1">
                <a:solidFill>
                  <a:srgbClr val="000000"/>
                </a:solidFill>
                <a:latin typeface="+mj-lt"/>
                <a:ea typeface="Times New Roman"/>
              </a:rPr>
              <a:t>Чигара</a:t>
            </a:r>
            <a:r>
              <a:rPr lang="ru-RU" sz="1400" dirty="0">
                <a:solidFill>
                  <a:srgbClr val="000000"/>
                </a:solidFill>
                <a:latin typeface="+mj-lt"/>
                <a:ea typeface="Times New Roman"/>
              </a:rPr>
              <a:t> (Россия, Санкт-Петербург) «Дети </a:t>
            </a:r>
            <a:r>
              <a:rPr lang="ru-RU" sz="1400" dirty="0" err="1">
                <a:solidFill>
                  <a:srgbClr val="000000"/>
                </a:solidFill>
                <a:latin typeface="+mj-lt"/>
                <a:ea typeface="Times New Roman"/>
              </a:rPr>
              <a:t>кицунэ</a:t>
            </a:r>
            <a:r>
              <a:rPr lang="ru-RU" sz="1400" dirty="0" smtClean="0">
                <a:solidFill>
                  <a:srgbClr val="000000"/>
                </a:solidFill>
                <a:latin typeface="+mj-lt"/>
                <a:ea typeface="Times New Roman"/>
              </a:rPr>
              <a:t>»</a:t>
            </a:r>
            <a:endParaRPr lang="ru-RU" sz="1400" dirty="0">
              <a:latin typeface="+mj-lt"/>
              <a:ea typeface="Times New Roman"/>
            </a:endParaRPr>
          </a:p>
          <a:p>
            <a:pPr marL="171450" indent="-171450">
              <a:spcAft>
                <a:spcPts val="750"/>
              </a:spcAft>
              <a:buFont typeface="Arial" pitchFamily="34" charset="0"/>
              <a:buChar char="•"/>
            </a:pPr>
            <a:r>
              <a:rPr lang="ru-RU" sz="1400" b="1" dirty="0">
                <a:solidFill>
                  <a:srgbClr val="000000"/>
                </a:solidFill>
                <a:latin typeface="+mj-lt"/>
                <a:ea typeface="Times New Roman"/>
              </a:rPr>
              <a:t>Выбор сайта Letidor в номинации «От семи и старше»:</a:t>
            </a:r>
            <a:endParaRPr lang="ru-RU" sz="1400" dirty="0">
              <a:latin typeface="+mj-lt"/>
              <a:ea typeface="Times New Roman"/>
            </a:endParaRPr>
          </a:p>
          <a:p>
            <a:pPr>
              <a:spcAft>
                <a:spcPts val="750"/>
              </a:spcAft>
            </a:pPr>
            <a:r>
              <a:rPr lang="ru-RU" sz="1400" dirty="0">
                <a:solidFill>
                  <a:srgbClr val="000000"/>
                </a:solidFill>
                <a:latin typeface="+mj-lt"/>
                <a:ea typeface="Times New Roman"/>
              </a:rPr>
              <a:t>Евсеева Мария (Россия Воронежская область) «Мы все не из картона</a:t>
            </a:r>
            <a:r>
              <a:rPr lang="ru-RU" sz="1400" dirty="0" smtClean="0">
                <a:solidFill>
                  <a:srgbClr val="000000"/>
                </a:solidFill>
                <a:latin typeface="+mj-lt"/>
                <a:ea typeface="Times New Roman"/>
              </a:rPr>
              <a:t>»</a:t>
            </a:r>
            <a:endParaRPr lang="ru-RU" sz="1400" dirty="0">
              <a:latin typeface="+mj-lt"/>
              <a:ea typeface="Times New Roman"/>
            </a:endParaRPr>
          </a:p>
          <a:p>
            <a:pPr marL="171450" indent="-171450">
              <a:spcAft>
                <a:spcPts val="750"/>
              </a:spcAft>
              <a:buFont typeface="Arial" pitchFamily="34" charset="0"/>
              <a:buChar char="•"/>
            </a:pPr>
            <a:r>
              <a:rPr lang="ru-RU" sz="1400" b="1" dirty="0">
                <a:solidFill>
                  <a:srgbClr val="000000"/>
                </a:solidFill>
                <a:latin typeface="+mj-lt"/>
                <a:ea typeface="Times New Roman"/>
              </a:rPr>
              <a:t>Выбор журнала «Мир фантастики» в номинации «Фолк-фэнтези и фолк-</a:t>
            </a:r>
            <a:r>
              <a:rPr lang="ru-RU" sz="1400" b="1" dirty="0" err="1">
                <a:solidFill>
                  <a:srgbClr val="000000"/>
                </a:solidFill>
                <a:latin typeface="+mj-lt"/>
                <a:ea typeface="Times New Roman"/>
              </a:rPr>
              <a:t>хоррор</a:t>
            </a:r>
            <a:r>
              <a:rPr lang="ru-RU" sz="1400" b="1" dirty="0">
                <a:solidFill>
                  <a:srgbClr val="000000"/>
                </a:solidFill>
                <a:latin typeface="+mj-lt"/>
                <a:ea typeface="Times New Roman"/>
              </a:rPr>
              <a:t>»:</a:t>
            </a:r>
            <a:endParaRPr lang="ru-RU" sz="1400" dirty="0">
              <a:latin typeface="+mj-lt"/>
              <a:ea typeface="Times New Roman"/>
            </a:endParaRPr>
          </a:p>
          <a:p>
            <a:pPr>
              <a:spcAft>
                <a:spcPts val="750"/>
              </a:spcAft>
            </a:pPr>
            <a:r>
              <a:rPr lang="ru-RU" sz="1400" dirty="0">
                <a:solidFill>
                  <a:srgbClr val="000000"/>
                </a:solidFill>
                <a:latin typeface="+mj-lt"/>
                <a:ea typeface="Times New Roman"/>
              </a:rPr>
              <a:t>Эрик </a:t>
            </a:r>
            <a:r>
              <a:rPr lang="ru-RU" sz="1400" dirty="0" err="1">
                <a:solidFill>
                  <a:srgbClr val="000000"/>
                </a:solidFill>
                <a:latin typeface="+mj-lt"/>
                <a:ea typeface="Times New Roman"/>
              </a:rPr>
              <a:t>Гарднер</a:t>
            </a:r>
            <a:r>
              <a:rPr lang="ru-RU" sz="1400" dirty="0">
                <a:solidFill>
                  <a:srgbClr val="000000"/>
                </a:solidFill>
                <a:latin typeface="+mj-lt"/>
                <a:ea typeface="Times New Roman"/>
              </a:rPr>
              <a:t> (Германия, Росток) «Луна в стакане с виски</a:t>
            </a:r>
            <a:r>
              <a:rPr lang="ru-RU" sz="1400" dirty="0" smtClean="0">
                <a:solidFill>
                  <a:srgbClr val="000000"/>
                </a:solidFill>
                <a:latin typeface="+mj-lt"/>
                <a:ea typeface="Times New Roman"/>
              </a:rPr>
              <a:t>»</a:t>
            </a:r>
            <a:endParaRPr lang="ru-RU" sz="1400" dirty="0">
              <a:latin typeface="+mj-lt"/>
              <a:ea typeface="Times New Roman"/>
            </a:endParaRPr>
          </a:p>
          <a:p>
            <a:pPr marL="171450" indent="-171450">
              <a:spcAft>
                <a:spcPts val="750"/>
              </a:spcAft>
              <a:buFont typeface="Arial" pitchFamily="34" charset="0"/>
              <a:buChar char="•"/>
            </a:pPr>
            <a:r>
              <a:rPr lang="ru-RU" sz="1400" b="1" dirty="0">
                <a:solidFill>
                  <a:srgbClr val="000000"/>
                </a:solidFill>
                <a:latin typeface="+mj-lt"/>
                <a:ea typeface="Times New Roman"/>
              </a:rPr>
              <a:t>Выбор экспертов книжного сервиса LiveLib</a:t>
            </a:r>
            <a:endParaRPr lang="ru-RU" sz="1400" dirty="0">
              <a:latin typeface="+mj-lt"/>
              <a:ea typeface="Times New Roman"/>
            </a:endParaRPr>
          </a:p>
          <a:p>
            <a:pPr>
              <a:spcAft>
                <a:spcPts val="750"/>
              </a:spcAft>
            </a:pPr>
            <a:r>
              <a:rPr lang="ru-RU" sz="1400" dirty="0">
                <a:solidFill>
                  <a:srgbClr val="000000"/>
                </a:solidFill>
                <a:latin typeface="+mj-lt"/>
                <a:ea typeface="Times New Roman"/>
              </a:rPr>
              <a:t>Денисова Ольга (Россия, Ленинградская область, </a:t>
            </a:r>
            <a:r>
              <a:rPr lang="ru-RU" sz="1400" dirty="0" err="1">
                <a:solidFill>
                  <a:srgbClr val="000000"/>
                </a:solidFill>
                <a:latin typeface="+mj-lt"/>
                <a:ea typeface="Times New Roman"/>
              </a:rPr>
              <a:t>пгт</a:t>
            </a:r>
            <a:r>
              <a:rPr lang="ru-RU" sz="1400" dirty="0">
                <a:solidFill>
                  <a:srgbClr val="000000"/>
                </a:solidFill>
                <a:latin typeface="+mj-lt"/>
                <a:ea typeface="Times New Roman"/>
              </a:rPr>
              <a:t>. Вырица) «Берендей»</a:t>
            </a:r>
            <a:endParaRPr lang="ru-RU" sz="1400" dirty="0">
              <a:effectLst/>
              <a:latin typeface="+mj-lt"/>
              <a:ea typeface="Times New Roman"/>
            </a:endParaRPr>
          </a:p>
        </p:txBody>
      </p:sp>
      <p:sp>
        <p:nvSpPr>
          <p:cNvPr id="4" name="Прямоугольник 3"/>
          <p:cNvSpPr/>
          <p:nvPr/>
        </p:nvSpPr>
        <p:spPr>
          <a:xfrm>
            <a:off x="3779912" y="661941"/>
            <a:ext cx="4844596" cy="400110"/>
          </a:xfrm>
          <a:prstGeom prst="rect">
            <a:avLst/>
          </a:prstGeom>
        </p:spPr>
        <p:txBody>
          <a:bodyPr wrap="none">
            <a:spAutoFit/>
          </a:bodyPr>
          <a:lstStyle/>
          <a:p>
            <a:r>
              <a:rPr lang="ru-RU" sz="2000" spc="50" dirty="0" smtClean="0">
                <a:ln w="11430"/>
                <a:solidFill>
                  <a:schemeClr val="bg1"/>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Специальные призёры в номинациях</a:t>
            </a:r>
          </a:p>
        </p:txBody>
      </p:sp>
    </p:spTree>
    <p:extLst>
      <p:ext uri="{BB962C8B-B14F-4D97-AF65-F5344CB8AC3E}">
        <p14:creationId xmlns:p14="http://schemas.microsoft.com/office/powerpoint/2010/main" val="19853253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396552" y="260647"/>
            <a:ext cx="9812145" cy="1200329"/>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000" spc="50" dirty="0" smtClean="0">
                <a:ln w="11430"/>
                <a:solidFill>
                  <a:srgbClr val="00B050"/>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ВСЕРОССИЙСКИЙ КОНКУРС  НА  ЛУЧШЕЕ  ЛИТЕРАТУРНОЕ ПРОИЗВЕДЕНИЕ </a:t>
            </a:r>
            <a:r>
              <a:rPr lang="ru-RU" sz="2000" spc="50" dirty="0">
                <a:ln w="11430"/>
                <a:solidFill>
                  <a:srgbClr val="00B050"/>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 </a:t>
            </a:r>
            <a:r>
              <a:rPr lang="ru-RU" sz="2000" spc="50" dirty="0" smtClean="0">
                <a:ln w="11430"/>
                <a:solidFill>
                  <a:srgbClr val="00B050"/>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ДЛЯ  ДЕТЕЙ  И ЮНОШЕСТВА  «КНИГУРУ». 13 сезон</a:t>
            </a:r>
          </a:p>
          <a:p>
            <a:pPr algn="ctr"/>
            <a:r>
              <a:rPr lang="en-US" sz="1600" b="1" spc="50" dirty="0" smtClean="0">
                <a:ln w="11430"/>
                <a:solidFill>
                  <a:schemeClr val="tx2"/>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hlinkClick r:id="rId2"/>
              </a:rPr>
              <a:t>http</a:t>
            </a:r>
            <a:r>
              <a:rPr lang="en-US" sz="1600" b="1" spc="50" dirty="0">
                <a:ln w="11430"/>
                <a:solidFill>
                  <a:schemeClr val="tx2"/>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hlinkClick r:id="rId2"/>
              </a:rPr>
              <a:t>://</a:t>
            </a:r>
            <a:r>
              <a:rPr lang="en-US" sz="1600" b="1" spc="50" dirty="0" smtClean="0">
                <a:ln w="11430"/>
                <a:solidFill>
                  <a:schemeClr val="tx2"/>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hlinkClick r:id="rId2"/>
              </a:rPr>
              <a:t>kniguru.info</a:t>
            </a:r>
            <a:endParaRPr lang="ru-RU" sz="1600" b="1" spc="50" dirty="0">
              <a:ln w="11430"/>
              <a:solidFill>
                <a:schemeClr val="tx2"/>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endParaRPr>
          </a:p>
          <a:p>
            <a:pPr algn="ctr"/>
            <a:endParaRPr lang="ru-RU" sz="1600" b="1" spc="50" dirty="0" smtClean="0">
              <a:ln w="11430"/>
              <a:solidFill>
                <a:srgbClr val="0000FF"/>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endParaRPr>
          </a:p>
        </p:txBody>
      </p:sp>
      <p:sp>
        <p:nvSpPr>
          <p:cNvPr id="8" name="Прямоугольник 7"/>
          <p:cNvSpPr/>
          <p:nvPr/>
        </p:nvSpPr>
        <p:spPr>
          <a:xfrm>
            <a:off x="2601604" y="2132856"/>
            <a:ext cx="6264696" cy="3970318"/>
          </a:xfrm>
          <a:prstGeom prst="rect">
            <a:avLst/>
          </a:prstGeom>
          <a:solidFill>
            <a:schemeClr val="bg1">
              <a:alpha val="60000"/>
            </a:schemeClr>
          </a:solidFill>
          <a:effectLst>
            <a:softEdge rad="63500"/>
          </a:effectLst>
        </p:spPr>
        <p:txBody>
          <a:bodyPr wrap="square">
            <a:spAutoFit/>
          </a:bodyPr>
          <a:lstStyle/>
          <a:p>
            <a:pPr algn="just"/>
            <a:endParaRPr lang="ru-RU" sz="1400" b="1" u="sng" dirty="0">
              <a:latin typeface="Times New Roman" pitchFamily="18" charset="0"/>
              <a:cs typeface="Times New Roman" pitchFamily="18" charset="0"/>
            </a:endParaRPr>
          </a:p>
          <a:p>
            <a:pPr algn="just"/>
            <a:r>
              <a:rPr lang="ru-RU" sz="1400" dirty="0">
                <a:latin typeface="Times New Roman" pitchFamily="18" charset="0"/>
                <a:cs typeface="Times New Roman" pitchFamily="18" charset="0"/>
              </a:rPr>
              <a:t>Всероссийский конкурс на лучшее произведение для детей и юношества «Книгуру» — крупнейший в России. Учреждён Министерством цифрового развития, связи и массовых коммуникаций и Центром поддержки отечественной словесности. </a:t>
            </a:r>
            <a:endParaRPr lang="ru-RU" sz="1400" dirty="0" smtClean="0">
              <a:latin typeface="Times New Roman" pitchFamily="18" charset="0"/>
              <a:cs typeface="Times New Roman" pitchFamily="18" charset="0"/>
            </a:endParaRPr>
          </a:p>
          <a:p>
            <a:pPr algn="just"/>
            <a:endParaRPr lang="ru-RU" sz="1400" dirty="0">
              <a:latin typeface="Times New Roman" pitchFamily="18" charset="0"/>
              <a:cs typeface="Times New Roman" pitchFamily="18" charset="0"/>
            </a:endParaRPr>
          </a:p>
          <a:p>
            <a:pPr algn="just"/>
            <a:r>
              <a:rPr lang="ru-RU" sz="1400" dirty="0" smtClean="0">
                <a:latin typeface="Times New Roman" pitchFamily="18" charset="0"/>
                <a:cs typeface="Times New Roman" pitchFamily="18" charset="0"/>
              </a:rPr>
              <a:t>В </a:t>
            </a:r>
            <a:r>
              <a:rPr lang="ru-RU" sz="1400" dirty="0">
                <a:latin typeface="Times New Roman" pitchFamily="18" charset="0"/>
                <a:cs typeface="Times New Roman" pitchFamily="18" charset="0"/>
              </a:rPr>
              <a:t>13-м сезоне на рассмотрение экспертного совета поступило 642 текста от 431 автора из 18 стран: России, Беларуси, Германии, Израиля, Индонезии, Испании, Латвии, Литвы, Молдовы, Македонии, Сербии, США, Турции, Узбекистана, Украины, Финляндии, Черногории и Эстонии. </a:t>
            </a:r>
            <a:endParaRPr lang="ru-RU" sz="1400" dirty="0" smtClean="0">
              <a:latin typeface="Times New Roman" pitchFamily="18" charset="0"/>
              <a:cs typeface="Times New Roman" pitchFamily="18" charset="0"/>
            </a:endParaRPr>
          </a:p>
          <a:p>
            <a:pPr algn="just"/>
            <a:endParaRPr lang="ru-RU" sz="1400" dirty="0">
              <a:latin typeface="Times New Roman" pitchFamily="18" charset="0"/>
              <a:cs typeface="Times New Roman" pitchFamily="18" charset="0"/>
            </a:endParaRPr>
          </a:p>
          <a:p>
            <a:pPr algn="just"/>
            <a:r>
              <a:rPr lang="ru-RU" sz="1400" dirty="0">
                <a:latin typeface="Times New Roman" pitchFamily="18" charset="0"/>
                <a:cs typeface="Times New Roman" pitchFamily="18" charset="0"/>
              </a:rPr>
              <a:t>В экспертный совет </a:t>
            </a:r>
            <a:r>
              <a:rPr lang="ru-RU" sz="1400" dirty="0" smtClean="0">
                <a:latin typeface="Times New Roman" pitchFamily="18" charset="0"/>
                <a:cs typeface="Times New Roman" pitchFamily="18" charset="0"/>
              </a:rPr>
              <a:t>2022 года входили </a:t>
            </a:r>
            <a:r>
              <a:rPr lang="ru-RU" sz="1400" dirty="0">
                <a:latin typeface="Times New Roman" pitchFamily="18" charset="0"/>
                <a:cs typeface="Times New Roman" pitchFamily="18" charset="0"/>
              </a:rPr>
              <a:t>представители научного, писательского, педагогического и библиотечного сообществ: старший научный сотрудник Российской книжной палаты Мария Порядина; писатель, критик, редактор Алёна Васнецова; кандидат философских наук, учитель литературы Ольга </a:t>
            </a:r>
            <a:r>
              <a:rPr lang="ru-RU" sz="1400" dirty="0" err="1">
                <a:latin typeface="Times New Roman" pitchFamily="18" charset="0"/>
                <a:cs typeface="Times New Roman" pitchFamily="18" charset="0"/>
              </a:rPr>
              <a:t>Пружинина</a:t>
            </a:r>
            <a:r>
              <a:rPr lang="ru-RU" sz="1400" dirty="0">
                <a:latin typeface="Times New Roman" pitchFamily="18" charset="0"/>
                <a:cs typeface="Times New Roman" pitchFamily="18" charset="0"/>
              </a:rPr>
              <a:t> и критик, редактор, библиограф, главный библиотекарь Библиотеки им. Вознесенского Алексей Копейкин</a:t>
            </a:r>
            <a:r>
              <a:rPr lang="ru-RU" sz="1400" dirty="0" smtClean="0">
                <a:latin typeface="Times New Roman" pitchFamily="18" charset="0"/>
                <a:cs typeface="Times New Roman" pitchFamily="18" charset="0"/>
              </a:rPr>
              <a:t>.</a:t>
            </a:r>
          </a:p>
          <a:p>
            <a:pPr algn="just"/>
            <a:endParaRPr lang="ru-RU" sz="1400" dirty="0" smtClean="0">
              <a:latin typeface="Times New Roman" pitchFamily="18" charset="0"/>
              <a:cs typeface="Times New Roman" pitchFamily="18" charset="0"/>
            </a:endParaRPr>
          </a:p>
        </p:txBody>
      </p:sp>
      <p:pic>
        <p:nvPicPr>
          <p:cNvPr id="35842" name="Picture 2" descr="http://www.papmambook.ru/images/upl/pagephotos/pagephotos_1274_546b134c688e18591a1f1f156f2c1028c9d5a88fa2103.jpg"/>
          <p:cNvPicPr>
            <a:picLocks noChangeAspect="1" noChangeArrowheads="1"/>
          </p:cNvPicPr>
          <p:nvPr/>
        </p:nvPicPr>
        <p:blipFill>
          <a:blip r:embed="rId3" cstate="print">
            <a:clrChange>
              <a:clrFrom>
                <a:srgbClr val="FFFFFF"/>
              </a:clrFrom>
              <a:clrTo>
                <a:srgbClr val="FFFFFF">
                  <a:alpha val="0"/>
                </a:srgbClr>
              </a:clrTo>
            </a:clrChange>
          </a:blip>
          <a:srcRect l="12162" r="22973"/>
          <a:stretch>
            <a:fillRect/>
          </a:stretch>
        </p:blipFill>
        <p:spPr bwMode="auto">
          <a:xfrm>
            <a:off x="45828" y="2492896"/>
            <a:ext cx="2555776" cy="295511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36291980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468560" y="2332"/>
            <a:ext cx="9812145" cy="1261884"/>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ru-RU" sz="2000" spc="50" dirty="0" smtClean="0">
              <a:ln w="11430"/>
              <a:solidFill>
                <a:srgbClr val="00B050"/>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endParaRPr>
          </a:p>
          <a:p>
            <a:pPr algn="ctr"/>
            <a:r>
              <a:rPr lang="ru-RU" sz="2000" spc="50" dirty="0" smtClean="0">
                <a:ln w="11430"/>
                <a:solidFill>
                  <a:srgbClr val="00B050"/>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ВСЕРОССИЙСКИЙ КОНКУРС НА ЛУЧШЕЕ ЛИТЕРАТУРНОЕ ПРОИЗВЕДЕНИЕ ДЛЯ ДЕТЕЙ И ЮНОШЕСТВА «КНИГУРУ». 13 сезон</a:t>
            </a:r>
          </a:p>
          <a:p>
            <a:pPr algn="ctr"/>
            <a:endParaRPr lang="ru-RU" sz="1600" b="1" spc="50" dirty="0" smtClean="0">
              <a:ln w="11430"/>
              <a:solidFill>
                <a:srgbClr val="0000FF"/>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132840519"/>
              </p:ext>
            </p:extLst>
          </p:nvPr>
        </p:nvGraphicFramePr>
        <p:xfrm>
          <a:off x="539552" y="1628800"/>
          <a:ext cx="8280920" cy="5010598"/>
        </p:xfrm>
        <a:graphic>
          <a:graphicData uri="http://schemas.openxmlformats.org/drawingml/2006/table">
            <a:tbl>
              <a:tblPr/>
              <a:tblGrid>
                <a:gridCol w="2376264"/>
                <a:gridCol w="5904656"/>
              </a:tblGrid>
              <a:tr h="1847533">
                <a:tc>
                  <a:txBody>
                    <a:bodyPr/>
                    <a:lstStyle/>
                    <a:p>
                      <a:r>
                        <a:rPr lang="ru-RU" sz="1400" b="1" dirty="0" smtClean="0">
                          <a:solidFill>
                            <a:schemeClr val="bg1"/>
                          </a:solidFill>
                          <a:effectLst/>
                          <a:latin typeface="+mj-lt"/>
                        </a:rPr>
                        <a:t>    1 </a:t>
                      </a:r>
                      <a:r>
                        <a:rPr lang="ru-RU" sz="1400" b="1" dirty="0">
                          <a:solidFill>
                            <a:schemeClr val="bg1"/>
                          </a:solidFill>
                          <a:effectLst/>
                          <a:latin typeface="+mj-lt"/>
                        </a:rPr>
                        <a:t>место</a:t>
                      </a:r>
                    </a:p>
                  </a:txBody>
                  <a:tcPr marL="24928" marR="24928" marT="12464" marB="12464"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2"/>
                    </a:solidFill>
                  </a:tcPr>
                </a:tc>
                <a:tc>
                  <a:txBody>
                    <a:bodyPr/>
                    <a:lstStyle/>
                    <a:p>
                      <a:r>
                        <a:rPr lang="ru-RU" sz="1100" b="1" i="1" dirty="0" smtClean="0">
                          <a:solidFill>
                            <a:schemeClr val="bg1"/>
                          </a:solidFill>
                          <a:effectLst/>
                          <a:latin typeface="+mj-lt"/>
                        </a:rPr>
                        <a:t>Евгений </a:t>
                      </a:r>
                      <a:r>
                        <a:rPr lang="ru-RU" sz="1100" b="1" i="1" dirty="0">
                          <a:solidFill>
                            <a:schemeClr val="bg1"/>
                          </a:solidFill>
                          <a:effectLst/>
                          <a:latin typeface="+mj-lt"/>
                        </a:rPr>
                        <a:t>Рудашевский</a:t>
                      </a:r>
                      <a:r>
                        <a:rPr lang="ru-RU" sz="1100" b="1" dirty="0">
                          <a:solidFill>
                            <a:schemeClr val="bg1"/>
                          </a:solidFill>
                          <a:effectLst/>
                          <a:latin typeface="+mj-lt"/>
                        </a:rPr>
                        <a:t/>
                      </a:r>
                      <a:br>
                        <a:rPr lang="ru-RU" sz="1100" b="1" dirty="0">
                          <a:solidFill>
                            <a:schemeClr val="bg1"/>
                          </a:solidFill>
                          <a:effectLst/>
                          <a:latin typeface="+mj-lt"/>
                        </a:rPr>
                      </a:br>
                      <a:r>
                        <a:rPr lang="ru-RU" sz="1100" b="1" i="1" dirty="0">
                          <a:solidFill>
                            <a:schemeClr val="bg1"/>
                          </a:solidFill>
                          <a:effectLst/>
                          <a:latin typeface="+mj-lt"/>
                        </a:rPr>
                        <a:t>«Пожиратель ищет Белую Сову</a:t>
                      </a:r>
                      <a:r>
                        <a:rPr lang="ru-RU" sz="1100" b="1" i="1" dirty="0" smtClean="0">
                          <a:solidFill>
                            <a:schemeClr val="bg1"/>
                          </a:solidFill>
                          <a:effectLst/>
                          <a:latin typeface="+mj-lt"/>
                        </a:rPr>
                        <a:t>».</a:t>
                      </a:r>
                      <a:r>
                        <a:rPr lang="ru-RU" sz="1100" b="1" dirty="0">
                          <a:solidFill>
                            <a:schemeClr val="bg1"/>
                          </a:solidFill>
                          <a:effectLst/>
                          <a:latin typeface="+mj-lt"/>
                        </a:rPr>
                        <a:t/>
                      </a:r>
                      <a:br>
                        <a:rPr lang="ru-RU" sz="1100" b="1" dirty="0">
                          <a:solidFill>
                            <a:schemeClr val="bg1"/>
                          </a:solidFill>
                          <a:effectLst/>
                          <a:latin typeface="+mj-lt"/>
                        </a:rPr>
                      </a:br>
                      <a:r>
                        <a:rPr lang="ru-RU" sz="1100" b="1" dirty="0" smtClean="0">
                          <a:solidFill>
                            <a:schemeClr val="tx1"/>
                          </a:solidFill>
                          <a:effectLst/>
                          <a:latin typeface="+mj-lt"/>
                        </a:rPr>
                        <a:t>«</a:t>
                      </a:r>
                      <a:r>
                        <a:rPr lang="ru-RU" sz="1100" dirty="0" smtClean="0">
                          <a:effectLst/>
                          <a:latin typeface="+mj-lt"/>
                        </a:rPr>
                        <a:t>В </a:t>
                      </a:r>
                      <a:r>
                        <a:rPr lang="ru-RU" sz="1100" dirty="0">
                          <a:effectLst/>
                          <a:latin typeface="+mj-lt"/>
                        </a:rPr>
                        <a:t>краю, где живёт </a:t>
                      </a:r>
                      <a:r>
                        <a:rPr lang="ru-RU" sz="1100" dirty="0" err="1">
                          <a:effectLst/>
                          <a:latin typeface="+mj-lt"/>
                        </a:rPr>
                        <a:t>Анипа</a:t>
                      </a:r>
                      <a:r>
                        <a:rPr lang="ru-RU" sz="1100" dirty="0">
                          <a:effectLst/>
                          <a:latin typeface="+mj-lt"/>
                        </a:rPr>
                        <a:t>, царит страшный холод. Её соплеменники (они называют себя </a:t>
                      </a:r>
                      <a:r>
                        <a:rPr lang="ru-RU" sz="1100" dirty="0" err="1">
                          <a:effectLst/>
                          <a:latin typeface="+mj-lt"/>
                        </a:rPr>
                        <a:t>аглюхтугмит</a:t>
                      </a:r>
                      <a:r>
                        <a:rPr lang="ru-RU" sz="1100" dirty="0">
                          <a:effectLst/>
                          <a:latin typeface="+mj-lt"/>
                        </a:rPr>
                        <a:t>) выживают в условиях Крайнего Севера и при этом обеспечивают себя едой, одеждой, строят жилища, рожают детей, умирают. Из века в век их нелёгкая жизнь подчиняется раз и навсегда заведённому порядку. Если его нарушить, всё погибнет. Но что делать, если перемены неизбежны? Как спастись от ужасных пожирателей, которые неотступно идут по следу обитателей стойбища</a:t>
                      </a:r>
                      <a:r>
                        <a:rPr lang="ru-RU" sz="1100" dirty="0" smtClean="0">
                          <a:effectLst/>
                          <a:latin typeface="+mj-lt"/>
                        </a:rPr>
                        <a:t>?» (Сайт конкурса).</a:t>
                      </a:r>
                      <a:r>
                        <a:rPr lang="ru-RU" sz="1100" dirty="0">
                          <a:effectLst/>
                          <a:latin typeface="+mj-lt"/>
                        </a:rPr>
                        <a:t/>
                      </a:r>
                      <a:br>
                        <a:rPr lang="ru-RU" sz="1100" dirty="0">
                          <a:effectLst/>
                          <a:latin typeface="+mj-lt"/>
                        </a:rPr>
                      </a:br>
                      <a:r>
                        <a:rPr lang="ru-RU" sz="1100" i="1" dirty="0">
                          <a:effectLst/>
                          <a:latin typeface="+mj-lt"/>
                        </a:rPr>
                        <a:t>Подходит читателям от 14 лет</a:t>
                      </a:r>
                      <a:r>
                        <a:rPr lang="ru-RU" sz="1100" i="1" dirty="0" smtClean="0">
                          <a:effectLst/>
                          <a:latin typeface="+mj-lt"/>
                        </a:rPr>
                        <a:t>.</a:t>
                      </a:r>
                      <a:r>
                        <a:rPr lang="ru-RU" sz="1100" dirty="0">
                          <a:effectLst/>
                          <a:latin typeface="+mj-lt"/>
                        </a:rPr>
                        <a:t/>
                      </a:r>
                      <a:br>
                        <a:rPr lang="ru-RU" sz="1100" dirty="0">
                          <a:effectLst/>
                          <a:latin typeface="+mj-lt"/>
                        </a:rPr>
                      </a:br>
                      <a:r>
                        <a:rPr lang="ru-RU" sz="1100" dirty="0">
                          <a:solidFill>
                            <a:srgbClr val="00A3F7"/>
                          </a:solidFill>
                          <a:effectLst/>
                          <a:latin typeface="+mj-lt"/>
                          <a:hlinkClick r:id="rId2"/>
                        </a:rPr>
                        <a:t>Читать на сайте «Книгуру»</a:t>
                      </a:r>
                      <a:endParaRPr lang="ru-RU" sz="1100" dirty="0">
                        <a:effectLst/>
                        <a:latin typeface="+mj-lt"/>
                      </a:endParaRPr>
                    </a:p>
                  </a:txBody>
                  <a:tcPr marL="24928" marR="24928" marT="12464" marB="12464"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2"/>
                    </a:solidFill>
                  </a:tcPr>
                </a:tc>
              </a:tr>
              <a:tr h="1629377">
                <a:tc>
                  <a:txBody>
                    <a:bodyPr/>
                    <a:lstStyle/>
                    <a:p>
                      <a:r>
                        <a:rPr lang="ru-RU" sz="1400" b="1" dirty="0" smtClean="0">
                          <a:effectLst/>
                          <a:latin typeface="+mj-lt"/>
                        </a:rPr>
                        <a:t>   </a:t>
                      </a:r>
                      <a:r>
                        <a:rPr lang="ru-RU" sz="1400" b="1" dirty="0" smtClean="0">
                          <a:solidFill>
                            <a:schemeClr val="bg1"/>
                          </a:solidFill>
                          <a:effectLst/>
                          <a:latin typeface="+mj-lt"/>
                        </a:rPr>
                        <a:t>2 место    </a:t>
                      </a:r>
                      <a:endParaRPr lang="ru-RU" sz="1400" b="1" dirty="0">
                        <a:solidFill>
                          <a:schemeClr val="bg1"/>
                        </a:solidFill>
                        <a:effectLst/>
                        <a:latin typeface="+mj-lt"/>
                      </a:endParaRPr>
                    </a:p>
                  </a:txBody>
                  <a:tcPr marL="24928" marR="24928" marT="12464" marB="12464"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2"/>
                    </a:solidFill>
                  </a:tcPr>
                </a:tc>
                <a:tc>
                  <a:txBody>
                    <a:bodyPr/>
                    <a:lstStyle/>
                    <a:p>
                      <a:r>
                        <a:rPr lang="ru-RU" sz="1100" b="1" i="1" dirty="0" smtClean="0">
                          <a:solidFill>
                            <a:schemeClr val="bg1"/>
                          </a:solidFill>
                          <a:effectLst/>
                          <a:latin typeface="+mj-lt"/>
                        </a:rPr>
                        <a:t>Станислав </a:t>
                      </a:r>
                      <a:r>
                        <a:rPr lang="ru-RU" sz="1100" b="1" i="1" dirty="0">
                          <a:solidFill>
                            <a:schemeClr val="bg1"/>
                          </a:solidFill>
                          <a:effectLst/>
                          <a:latin typeface="+mj-lt"/>
                        </a:rPr>
                        <a:t>Востоков</a:t>
                      </a:r>
                      <a:br>
                        <a:rPr lang="ru-RU" sz="1100" b="1" i="1" dirty="0">
                          <a:solidFill>
                            <a:schemeClr val="bg1"/>
                          </a:solidFill>
                          <a:effectLst/>
                          <a:latin typeface="+mj-lt"/>
                        </a:rPr>
                      </a:br>
                      <a:r>
                        <a:rPr lang="ru-RU" sz="1100" b="1" i="1" dirty="0">
                          <a:solidFill>
                            <a:schemeClr val="bg1"/>
                          </a:solidFill>
                          <a:effectLst/>
                          <a:latin typeface="+mj-lt"/>
                        </a:rPr>
                        <a:t>«Коза и великаны».</a:t>
                      </a:r>
                      <a:r>
                        <a:rPr lang="ru-RU" sz="1100" b="1" dirty="0">
                          <a:solidFill>
                            <a:schemeClr val="bg1"/>
                          </a:solidFill>
                          <a:effectLst/>
                          <a:latin typeface="+mj-lt"/>
                        </a:rPr>
                        <a:t/>
                      </a:r>
                      <a:br>
                        <a:rPr lang="ru-RU" sz="1100" b="1" dirty="0">
                          <a:solidFill>
                            <a:schemeClr val="bg1"/>
                          </a:solidFill>
                          <a:effectLst/>
                          <a:latin typeface="+mj-lt"/>
                        </a:rPr>
                      </a:br>
                      <a:r>
                        <a:rPr lang="ru-RU" sz="1100" b="1" dirty="0" smtClean="0">
                          <a:solidFill>
                            <a:schemeClr val="tx1"/>
                          </a:solidFill>
                          <a:effectLst/>
                          <a:latin typeface="+mj-lt"/>
                        </a:rPr>
                        <a:t>«</a:t>
                      </a:r>
                      <a:r>
                        <a:rPr lang="ru-RU" sz="1100" dirty="0" smtClean="0">
                          <a:effectLst/>
                          <a:latin typeface="+mj-lt"/>
                        </a:rPr>
                        <a:t>Соне </a:t>
                      </a:r>
                      <a:r>
                        <a:rPr lang="ru-RU" sz="1100" dirty="0">
                          <a:effectLst/>
                          <a:latin typeface="+mj-lt"/>
                        </a:rPr>
                        <a:t>Козловой по прозвищу Коза уже десять лет, а она ни разу не чувствовала себя человеком. Зато у неё есть мечта — сбежать из опостылевшего детдома и открыть новый вид животного, чтобы назвать своим именем. Первую часть плана Козе удалось осуществить более или менее благополучно, а вот ко второй части путь её лежит через заброшенный северный посёлок, фотографию которого она случайно увидела в </a:t>
                      </a:r>
                      <a:r>
                        <a:rPr lang="ru-RU" sz="1100" dirty="0" smtClean="0">
                          <a:effectLst/>
                          <a:latin typeface="+mj-lt"/>
                        </a:rPr>
                        <a:t>интернете» (Сайт конкурса).</a:t>
                      </a:r>
                      <a:r>
                        <a:rPr lang="ru-RU" sz="1100" dirty="0">
                          <a:effectLst/>
                          <a:latin typeface="+mj-lt"/>
                        </a:rPr>
                        <a:t/>
                      </a:r>
                      <a:br>
                        <a:rPr lang="ru-RU" sz="1100" dirty="0">
                          <a:effectLst/>
                          <a:latin typeface="+mj-lt"/>
                        </a:rPr>
                      </a:br>
                      <a:r>
                        <a:rPr lang="ru-RU" sz="1100" i="1" dirty="0">
                          <a:effectLst/>
                          <a:latin typeface="+mj-lt"/>
                        </a:rPr>
                        <a:t>Подходит читателям от 10 лет</a:t>
                      </a:r>
                      <a:r>
                        <a:rPr lang="ru-RU" sz="1100" i="1" dirty="0" smtClean="0">
                          <a:effectLst/>
                          <a:latin typeface="+mj-lt"/>
                        </a:rPr>
                        <a:t>.</a:t>
                      </a:r>
                      <a:r>
                        <a:rPr lang="ru-RU" sz="1100" dirty="0">
                          <a:effectLst/>
                          <a:latin typeface="+mj-lt"/>
                        </a:rPr>
                        <a:t/>
                      </a:r>
                      <a:br>
                        <a:rPr lang="ru-RU" sz="1100" dirty="0">
                          <a:effectLst/>
                          <a:latin typeface="+mj-lt"/>
                        </a:rPr>
                      </a:br>
                      <a:r>
                        <a:rPr lang="ru-RU" sz="1100" dirty="0">
                          <a:solidFill>
                            <a:srgbClr val="00A3F7"/>
                          </a:solidFill>
                          <a:effectLst/>
                          <a:latin typeface="+mj-lt"/>
                          <a:hlinkClick r:id="rId2"/>
                        </a:rPr>
                        <a:t>Читать на сайте «Книгуру</a:t>
                      </a:r>
                      <a:r>
                        <a:rPr lang="ru-RU" sz="1100" dirty="0" smtClean="0">
                          <a:solidFill>
                            <a:srgbClr val="00A3F7"/>
                          </a:solidFill>
                          <a:effectLst/>
                          <a:latin typeface="+mj-lt"/>
                          <a:hlinkClick r:id="rId2"/>
                        </a:rPr>
                        <a:t>»</a:t>
                      </a:r>
                      <a:endParaRPr lang="ru-RU" sz="1100" dirty="0">
                        <a:effectLst/>
                        <a:latin typeface="+mj-lt"/>
                      </a:endParaRPr>
                    </a:p>
                  </a:txBody>
                  <a:tcPr marL="24928" marR="24928" marT="12464" marB="12464"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2"/>
                    </a:solidFill>
                  </a:tcPr>
                </a:tc>
              </a:tr>
              <a:tr h="1492918">
                <a:tc>
                  <a:txBody>
                    <a:bodyPr/>
                    <a:lstStyle/>
                    <a:p>
                      <a:r>
                        <a:rPr lang="ru-RU" sz="1400" b="1" dirty="0" smtClean="0">
                          <a:effectLst/>
                          <a:latin typeface="+mj-lt"/>
                        </a:rPr>
                        <a:t>   </a:t>
                      </a:r>
                      <a:r>
                        <a:rPr lang="ru-RU" sz="1400" b="1" dirty="0" smtClean="0">
                          <a:solidFill>
                            <a:schemeClr val="bg1"/>
                          </a:solidFill>
                          <a:effectLst/>
                          <a:latin typeface="+mj-lt"/>
                        </a:rPr>
                        <a:t>3 </a:t>
                      </a:r>
                      <a:r>
                        <a:rPr lang="ru-RU" sz="1400" b="1" dirty="0">
                          <a:solidFill>
                            <a:schemeClr val="bg1"/>
                          </a:solidFill>
                          <a:effectLst/>
                          <a:latin typeface="+mj-lt"/>
                        </a:rPr>
                        <a:t>место</a:t>
                      </a:r>
                    </a:p>
                  </a:txBody>
                  <a:tcPr marL="24928" marR="24928" marT="12464" marB="12464"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2"/>
                    </a:solidFill>
                  </a:tcPr>
                </a:tc>
                <a:tc>
                  <a:txBody>
                    <a:bodyPr/>
                    <a:lstStyle/>
                    <a:p>
                      <a:r>
                        <a:rPr lang="ru-RU" sz="1100" b="1" i="1" dirty="0" smtClean="0">
                          <a:solidFill>
                            <a:schemeClr val="bg1"/>
                          </a:solidFill>
                          <a:effectLst/>
                          <a:latin typeface="+mj-lt"/>
                        </a:rPr>
                        <a:t>Ева </a:t>
                      </a:r>
                      <a:r>
                        <a:rPr lang="ru-RU" sz="1100" b="1" i="1" dirty="0">
                          <a:solidFill>
                            <a:schemeClr val="bg1"/>
                          </a:solidFill>
                          <a:effectLst/>
                          <a:latin typeface="+mj-lt"/>
                        </a:rPr>
                        <a:t>Немеш</a:t>
                      </a:r>
                      <a:br>
                        <a:rPr lang="ru-RU" sz="1100" b="1" i="1" dirty="0">
                          <a:solidFill>
                            <a:schemeClr val="bg1"/>
                          </a:solidFill>
                          <a:effectLst/>
                          <a:latin typeface="+mj-lt"/>
                        </a:rPr>
                      </a:br>
                      <a:r>
                        <a:rPr lang="ru-RU" sz="1100" b="1" i="1" dirty="0">
                          <a:solidFill>
                            <a:schemeClr val="bg1"/>
                          </a:solidFill>
                          <a:effectLst/>
                          <a:latin typeface="+mj-lt"/>
                        </a:rPr>
                        <a:t>«Пахнет псиной</a:t>
                      </a:r>
                      <a:r>
                        <a:rPr lang="ru-RU" sz="1100" b="1" i="1" dirty="0" smtClean="0">
                          <a:solidFill>
                            <a:schemeClr val="bg1"/>
                          </a:solidFill>
                          <a:effectLst/>
                          <a:latin typeface="+mj-lt"/>
                        </a:rPr>
                        <a:t>».</a:t>
                      </a:r>
                      <a:r>
                        <a:rPr lang="ru-RU" sz="1100" b="1" dirty="0">
                          <a:solidFill>
                            <a:schemeClr val="bg1"/>
                          </a:solidFill>
                          <a:effectLst/>
                          <a:latin typeface="+mj-lt"/>
                        </a:rPr>
                        <a:t/>
                      </a:r>
                      <a:br>
                        <a:rPr lang="ru-RU" sz="1100" b="1" dirty="0">
                          <a:solidFill>
                            <a:schemeClr val="bg1"/>
                          </a:solidFill>
                          <a:effectLst/>
                          <a:latin typeface="+mj-lt"/>
                        </a:rPr>
                      </a:br>
                      <a:r>
                        <a:rPr lang="ru-RU" sz="1100" b="1" dirty="0" smtClean="0">
                          <a:solidFill>
                            <a:schemeClr val="tx1"/>
                          </a:solidFill>
                          <a:effectLst/>
                          <a:latin typeface="+mj-lt"/>
                        </a:rPr>
                        <a:t>«</a:t>
                      </a:r>
                      <a:r>
                        <a:rPr lang="ru-RU" sz="1100" dirty="0" smtClean="0">
                          <a:effectLst/>
                          <a:latin typeface="+mj-lt"/>
                        </a:rPr>
                        <a:t>Так </a:t>
                      </a:r>
                      <a:r>
                        <a:rPr lang="ru-RU" sz="1100" dirty="0">
                          <a:effectLst/>
                          <a:latin typeface="+mj-lt"/>
                        </a:rPr>
                        <a:t>был леопард в коттеджном поселке или это НЛО? Откуда у фотографа розовая кошка? Что делает старуха с щенками и котятами, которых она каждый день подбирает на птичьем рынке? Как (и зачем) поджарить жука? И еще восемь то ли абсурдных, то ли фантастических, то ли обыденных </a:t>
                      </a:r>
                      <a:r>
                        <a:rPr lang="ru-RU" sz="1100" dirty="0" smtClean="0">
                          <a:effectLst/>
                          <a:latin typeface="+mj-lt"/>
                        </a:rPr>
                        <a:t>ситуаций» (Сайт конкурса).</a:t>
                      </a:r>
                      <a:r>
                        <a:rPr lang="ru-RU" sz="1100" dirty="0">
                          <a:effectLst/>
                          <a:latin typeface="+mj-lt"/>
                        </a:rPr>
                        <a:t/>
                      </a:r>
                      <a:br>
                        <a:rPr lang="ru-RU" sz="1100" dirty="0">
                          <a:effectLst/>
                          <a:latin typeface="+mj-lt"/>
                        </a:rPr>
                      </a:br>
                      <a:r>
                        <a:rPr lang="ru-RU" sz="1100" i="1" dirty="0">
                          <a:effectLst/>
                          <a:latin typeface="+mj-lt"/>
                        </a:rPr>
                        <a:t>Подходит читателям от 12 лет.</a:t>
                      </a:r>
                      <a:r>
                        <a:rPr lang="ru-RU" sz="1100" dirty="0">
                          <a:effectLst/>
                          <a:latin typeface="+mj-lt"/>
                        </a:rPr>
                        <a:t/>
                      </a:r>
                      <a:br>
                        <a:rPr lang="ru-RU" sz="1100" dirty="0">
                          <a:effectLst/>
                          <a:latin typeface="+mj-lt"/>
                        </a:rPr>
                      </a:br>
                      <a:r>
                        <a:rPr lang="ru-RU" sz="1100" dirty="0">
                          <a:solidFill>
                            <a:srgbClr val="00A3F7"/>
                          </a:solidFill>
                          <a:effectLst/>
                          <a:latin typeface="+mj-lt"/>
                          <a:hlinkClick r:id="rId2"/>
                        </a:rPr>
                        <a:t>Читать на сайте «Книгуру</a:t>
                      </a:r>
                      <a:r>
                        <a:rPr lang="ru-RU" sz="1100" dirty="0" smtClean="0">
                          <a:solidFill>
                            <a:srgbClr val="00A3F7"/>
                          </a:solidFill>
                          <a:effectLst/>
                          <a:latin typeface="+mj-lt"/>
                          <a:hlinkClick r:id="rId2"/>
                        </a:rPr>
                        <a:t>»</a:t>
                      </a:r>
                      <a:endParaRPr lang="ru-RU" sz="1100" dirty="0" smtClean="0">
                        <a:solidFill>
                          <a:srgbClr val="00A3F7"/>
                        </a:solidFill>
                        <a:effectLst/>
                        <a:latin typeface="+mj-lt"/>
                      </a:endParaRPr>
                    </a:p>
                    <a:p>
                      <a:endParaRPr lang="ru-RU" sz="1100" dirty="0">
                        <a:effectLst/>
                        <a:latin typeface="+mj-lt"/>
                      </a:endParaRPr>
                    </a:p>
                  </a:txBody>
                  <a:tcPr marL="24928" marR="24928" marT="12464" marB="12464"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2"/>
                    </a:solidFill>
                  </a:tcPr>
                </a:tc>
              </a:tr>
            </a:tbl>
          </a:graphicData>
        </a:graphic>
      </p:graphicFrame>
      <p:sp>
        <p:nvSpPr>
          <p:cNvPr id="3" name="Rectangle 1"/>
          <p:cNvSpPr>
            <a:spLocks noChangeArrowheads="1"/>
          </p:cNvSpPr>
          <p:nvPr/>
        </p:nvSpPr>
        <p:spPr bwMode="auto">
          <a:xfrm>
            <a:off x="5580112" y="607855"/>
            <a:ext cx="3024336" cy="1177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7610" rIns="0" bIns="23487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ru-RU" sz="2400" b="0" i="0" u="none" strike="noStrike" cap="none" normalizeH="0" baseline="0" dirty="0" smtClean="0">
              <a:ln>
                <a:noFill/>
              </a:ln>
              <a:solidFill>
                <a:srgbClr val="000000"/>
              </a:solidFill>
              <a:effectLst/>
              <a:latin typeface="Arial" pitchFamily="34" charset="0"/>
              <a:cs typeface="Arial" pitchFamily="34" charset="0"/>
            </a:endParaRPr>
          </a:p>
          <a:p>
            <a:pPr lvl="0" eaLnBrk="0" fontAlgn="base" hangingPunct="0">
              <a:spcBef>
                <a:spcPct val="0"/>
              </a:spcBef>
              <a:spcAft>
                <a:spcPct val="0"/>
              </a:spcAft>
            </a:pPr>
            <a:r>
              <a:rPr lang="ru-RU" sz="1600" b="1" dirty="0" smtClean="0">
                <a:solidFill>
                  <a:schemeClr val="bg1"/>
                </a:solidFill>
                <a:latin typeface="+mj-lt"/>
                <a:cs typeface="Arial" pitchFamily="34" charset="0"/>
              </a:rPr>
              <a:t>Лауреаты. </a:t>
            </a:r>
            <a:r>
              <a:rPr kumimoji="0" lang="ru-RU" sz="1600" b="1" i="0" u="none" strike="noStrike" cap="none" normalizeH="0" baseline="0" dirty="0" smtClean="0">
                <a:ln>
                  <a:noFill/>
                </a:ln>
                <a:solidFill>
                  <a:schemeClr val="bg1"/>
                </a:solidFill>
                <a:effectLst/>
                <a:latin typeface="+mj-lt"/>
                <a:cs typeface="Arial" pitchFamily="34" charset="0"/>
              </a:rPr>
              <a:t>13 сезон (2022 год)</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22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61778" y="1785652"/>
            <a:ext cx="1086990" cy="151641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3242" y="3573016"/>
            <a:ext cx="1003513" cy="139970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5864" y="5221828"/>
            <a:ext cx="980892" cy="136815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62664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1709228" y="158671"/>
            <a:ext cx="7417222" cy="92333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b="1" dirty="0">
                <a:solidFill>
                  <a:srgbClr val="C00000"/>
                </a:solidFill>
                <a:latin typeface="Book Antiqua" pitchFamily="18" charset="0"/>
              </a:rPr>
              <a:t>Всероссийская литературная </a:t>
            </a:r>
            <a:r>
              <a:rPr lang="ru-RU" b="1" dirty="0" smtClean="0">
                <a:solidFill>
                  <a:srgbClr val="C00000"/>
                </a:solidFill>
                <a:latin typeface="Book Antiqua" pitchFamily="18" charset="0"/>
              </a:rPr>
              <a:t>премия  им</a:t>
            </a:r>
            <a:r>
              <a:rPr lang="ru-RU" b="1" dirty="0">
                <a:solidFill>
                  <a:srgbClr val="C00000"/>
                </a:solidFill>
                <a:latin typeface="Book Antiqua" pitchFamily="18" charset="0"/>
              </a:rPr>
              <a:t>. С. </a:t>
            </a:r>
            <a:r>
              <a:rPr lang="ru-RU" b="1" dirty="0" smtClean="0">
                <a:solidFill>
                  <a:srgbClr val="C00000"/>
                </a:solidFill>
                <a:latin typeface="Book Antiqua" pitchFamily="18" charset="0"/>
              </a:rPr>
              <a:t>Маршака</a:t>
            </a:r>
          </a:p>
          <a:p>
            <a:pPr algn="ctr"/>
            <a:r>
              <a:rPr lang="en-US" b="1" dirty="0" smtClean="0">
                <a:solidFill>
                  <a:srgbClr val="C00000"/>
                </a:solidFill>
                <a:latin typeface="Book Antiqua" pitchFamily="18" charset="0"/>
                <a:hlinkClick r:id="rId2"/>
              </a:rPr>
              <a:t>https</a:t>
            </a:r>
            <a:r>
              <a:rPr lang="en-US" b="1" dirty="0">
                <a:solidFill>
                  <a:srgbClr val="C00000"/>
                </a:solidFill>
                <a:latin typeface="Book Antiqua" pitchFamily="18" charset="0"/>
                <a:hlinkClick r:id="rId2"/>
              </a:rPr>
              <a:t>://ddkspb.ru/marshak/pobediteli/2022-2</a:t>
            </a:r>
            <a:r>
              <a:rPr lang="en-US" b="1" dirty="0" smtClean="0">
                <a:solidFill>
                  <a:srgbClr val="C00000"/>
                </a:solidFill>
                <a:latin typeface="Book Antiqua" pitchFamily="18" charset="0"/>
                <a:hlinkClick r:id="rId2"/>
              </a:rPr>
              <a:t>/</a:t>
            </a:r>
            <a:endParaRPr lang="ru-RU" b="1" dirty="0" smtClean="0">
              <a:solidFill>
                <a:srgbClr val="C00000"/>
              </a:solidFill>
              <a:latin typeface="Book Antiqua" pitchFamily="18" charset="0"/>
            </a:endParaRPr>
          </a:p>
          <a:p>
            <a:pPr algn="ctr"/>
            <a:endParaRPr lang="ru-RU" b="1" dirty="0" smtClean="0">
              <a:solidFill>
                <a:srgbClr val="C00000"/>
              </a:solidFill>
              <a:latin typeface="Book Antiqua" pitchFamily="18" charset="0"/>
            </a:endParaRPr>
          </a:p>
        </p:txBody>
      </p:sp>
      <p:sp>
        <p:nvSpPr>
          <p:cNvPr id="7" name="Прямоугольник 6"/>
          <p:cNvSpPr/>
          <p:nvPr/>
        </p:nvSpPr>
        <p:spPr>
          <a:xfrm>
            <a:off x="1763687" y="908720"/>
            <a:ext cx="7308305" cy="1754326"/>
          </a:xfrm>
          <a:prstGeom prst="rect">
            <a:avLst/>
          </a:prstGeom>
          <a:solidFill>
            <a:schemeClr val="bg1">
              <a:alpha val="51000"/>
            </a:schemeClr>
          </a:solidFill>
          <a:effectLst>
            <a:softEdge rad="63500"/>
          </a:effectLst>
        </p:spPr>
        <p:txBody>
          <a:bodyPr wrap="square">
            <a:spAutoFit/>
          </a:bodyPr>
          <a:lstStyle/>
          <a:p>
            <a:pPr algn="just"/>
            <a:r>
              <a:rPr lang="ru-RU" sz="1200" dirty="0">
                <a:latin typeface="Times New Roman" pitchFamily="18" charset="0"/>
                <a:cs typeface="Times New Roman" pitchFamily="18" charset="0"/>
              </a:rPr>
              <a:t>Всероссийская литературная премия им. С. Я. Маршака учреждена в 2003 году. Учредители - Союз писателей Санкт-Петербурга, администрация города, Фонд содействия развитию детской литературы и культуры чтения «Дом детской книги».</a:t>
            </a:r>
          </a:p>
          <a:p>
            <a:pPr algn="just"/>
            <a:r>
              <a:rPr lang="ru-RU" sz="1200" dirty="0">
                <a:latin typeface="Times New Roman" pitchFamily="18" charset="0"/>
                <a:cs typeface="Times New Roman" pitchFamily="18" charset="0"/>
              </a:rPr>
              <a:t>Цель премии – выявление и награждение наиболее талантливых поэтов и писателей России, создающих литературу для детей.</a:t>
            </a:r>
          </a:p>
          <a:p>
            <a:pPr algn="just"/>
            <a:r>
              <a:rPr lang="ru-RU" sz="1200" dirty="0">
                <a:latin typeface="Times New Roman" pitchFamily="18" charset="0"/>
                <a:cs typeface="Times New Roman" pitchFamily="18" charset="0"/>
              </a:rPr>
              <a:t>Присуждается за произведения детской литературы (кроме переводов), опубликованные отдельными изданиями или в журналах на территории России в предшествующем награждению календарном году.</a:t>
            </a:r>
          </a:p>
          <a:p>
            <a:pPr algn="just"/>
            <a:r>
              <a:rPr lang="ru-RU" sz="1200" dirty="0">
                <a:latin typeface="Times New Roman" pitchFamily="18" charset="0"/>
                <a:cs typeface="Times New Roman" pitchFamily="18" charset="0"/>
              </a:rPr>
              <a:t>Присуждается ежегодно по двум номинациям – «Проза» и «Поэзия». С 2012 года добавилась номинация «Дебют».</a:t>
            </a:r>
          </a:p>
        </p:txBody>
      </p:sp>
      <p:pic>
        <p:nvPicPr>
          <p:cNvPr id="14338" name="Picture 2" descr="C:\Users\khln\Desktop\1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103" y="260648"/>
            <a:ext cx="1584176" cy="2312666"/>
          </a:xfrm>
          <a:prstGeom prst="rect">
            <a:avLst/>
          </a:prstGeom>
          <a:solidFill>
            <a:srgbClr val="FFFFFF">
              <a:shade val="85000"/>
            </a:srgbClr>
          </a:solidFill>
          <a:ln w="88900" cap="sq">
            <a:noFill/>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p:spPr>
      </p:pic>
      <p:graphicFrame>
        <p:nvGraphicFramePr>
          <p:cNvPr id="3" name="Таблица 2"/>
          <p:cNvGraphicFramePr>
            <a:graphicFrameLocks noGrp="1"/>
          </p:cNvGraphicFramePr>
          <p:nvPr>
            <p:extLst>
              <p:ext uri="{D42A27DB-BD31-4B8C-83A1-F6EECF244321}">
                <p14:modId xmlns:p14="http://schemas.microsoft.com/office/powerpoint/2010/main" val="3061774196"/>
              </p:ext>
            </p:extLst>
          </p:nvPr>
        </p:nvGraphicFramePr>
        <p:xfrm>
          <a:off x="71783" y="2834640"/>
          <a:ext cx="8995620" cy="4023360"/>
        </p:xfrm>
        <a:graphic>
          <a:graphicData uri="http://schemas.openxmlformats.org/drawingml/2006/table">
            <a:tbl>
              <a:tblPr firstRow="1" bandRow="1">
                <a:tableStyleId>{5C22544A-7EE6-4342-B048-85BDC9FD1C3A}</a:tableStyleId>
              </a:tblPr>
              <a:tblGrid>
                <a:gridCol w="2248905"/>
                <a:gridCol w="2248905"/>
                <a:gridCol w="2248905"/>
                <a:gridCol w="2248905"/>
              </a:tblGrid>
              <a:tr h="3240360">
                <a:tc>
                  <a:txBody>
                    <a:bodyPr/>
                    <a:lstStyle/>
                    <a:p>
                      <a:r>
                        <a:rPr lang="ru-RU" sz="1200" b="1" dirty="0" smtClean="0">
                          <a:solidFill>
                            <a:schemeClr val="bg1"/>
                          </a:solidFill>
                          <a:latin typeface="+mj-lt"/>
                        </a:rPr>
                        <a:t>«Проза»</a:t>
                      </a:r>
                      <a:r>
                        <a:rPr lang="ru-RU" sz="1200" b="0" dirty="0" smtClean="0">
                          <a:solidFill>
                            <a:schemeClr val="bg1"/>
                          </a:solidFill>
                          <a:latin typeface="+mj-lt"/>
                        </a:rPr>
                        <a:t> —</a:t>
                      </a:r>
                    </a:p>
                    <a:p>
                      <a:r>
                        <a:rPr lang="ru-RU" sz="1200" b="0" dirty="0" smtClean="0">
                          <a:solidFill>
                            <a:schemeClr val="bg1"/>
                          </a:solidFill>
                          <a:latin typeface="+mj-lt"/>
                        </a:rPr>
                        <a:t> Наталья Евдокимова за книгу «Тропинки Никиты» (Москва : Книжный дом Анастасии Орловой, 2021).</a:t>
                      </a:r>
                    </a:p>
                    <a:p>
                      <a:endParaRPr lang="ru-RU" sz="1200" b="0" dirty="0" smtClean="0">
                        <a:solidFill>
                          <a:schemeClr val="tx1"/>
                        </a:solidFill>
                        <a:latin typeface="+mj-lt"/>
                      </a:endParaRPr>
                    </a:p>
                    <a:p>
                      <a:endParaRPr lang="ru-RU" sz="1200" b="0" dirty="0" smtClean="0">
                        <a:solidFill>
                          <a:schemeClr val="tx1"/>
                        </a:solidFill>
                        <a:latin typeface="+mj-lt"/>
                      </a:endParaRPr>
                    </a:p>
                    <a:p>
                      <a:endParaRPr lang="ru-RU" sz="1200" b="0" dirty="0" smtClean="0">
                        <a:solidFill>
                          <a:schemeClr val="tx1"/>
                        </a:solidFill>
                        <a:latin typeface="+mj-lt"/>
                      </a:endParaRPr>
                    </a:p>
                    <a:p>
                      <a:endParaRPr lang="ru-RU" sz="1200" b="0" dirty="0" smtClean="0">
                        <a:solidFill>
                          <a:schemeClr val="tx1"/>
                        </a:solidFill>
                        <a:latin typeface="+mj-lt"/>
                      </a:endParaRPr>
                    </a:p>
                    <a:p>
                      <a:endParaRPr lang="ru-RU" sz="1000" b="0" dirty="0" smtClean="0">
                        <a:solidFill>
                          <a:schemeClr val="tx1"/>
                        </a:solidFill>
                        <a:latin typeface="+mj-lt"/>
                      </a:endParaRPr>
                    </a:p>
                    <a:p>
                      <a:endParaRPr lang="ru-RU" sz="1000" b="0" dirty="0" smtClean="0">
                        <a:solidFill>
                          <a:schemeClr val="tx1"/>
                        </a:solidFill>
                        <a:latin typeface="+mj-lt"/>
                      </a:endParaRPr>
                    </a:p>
                    <a:p>
                      <a:r>
                        <a:rPr lang="ru-RU" sz="1000" b="0" i="1" dirty="0" smtClean="0">
                          <a:solidFill>
                            <a:schemeClr val="tx1"/>
                          </a:solidFill>
                          <a:latin typeface="+mj-lt"/>
                        </a:rPr>
                        <a:t>«Две жизненные тропинки. Мальчика Никиты, который несётся по ней вихрем, всё успевает, всему удивляется, всему радуется. И тропинка старенького дедушки, который доходит до скамейки всего лишь за час и смотрит, смотрит. Их тропинки пересекаются. И один, вероятно, смотрит в своё детство, а второй просто смотрит, как на что-то новое в своей жизни» </a:t>
                      </a:r>
                      <a:r>
                        <a:rPr lang="ru-RU" sz="1000" b="0" dirty="0" smtClean="0">
                          <a:solidFill>
                            <a:schemeClr val="tx1"/>
                          </a:solidFill>
                          <a:latin typeface="+mj-lt"/>
                        </a:rPr>
                        <a:t>(Лабиринт).</a:t>
                      </a:r>
                    </a:p>
                  </a:txBody>
                  <a:tcPr>
                    <a:solidFill>
                      <a:schemeClr val="accent2"/>
                    </a:solidFill>
                  </a:tcPr>
                </a:tc>
                <a:tc>
                  <a:txBody>
                    <a:bodyPr/>
                    <a:lstStyle/>
                    <a:p>
                      <a:r>
                        <a:rPr lang="ru-RU" sz="1200" b="1" dirty="0" smtClean="0">
                          <a:solidFill>
                            <a:schemeClr val="bg1"/>
                          </a:solidFill>
                          <a:latin typeface="+mj-lt"/>
                        </a:rPr>
                        <a:t>«Поэзия» </a:t>
                      </a:r>
                      <a:r>
                        <a:rPr lang="ru-RU" sz="1200" b="0" dirty="0" smtClean="0">
                          <a:solidFill>
                            <a:schemeClr val="bg1"/>
                          </a:solidFill>
                          <a:latin typeface="+mj-lt"/>
                        </a:rPr>
                        <a:t>— </a:t>
                      </a:r>
                    </a:p>
                    <a:p>
                      <a:r>
                        <a:rPr lang="ru-RU" sz="1200" b="0" dirty="0" smtClean="0">
                          <a:solidFill>
                            <a:schemeClr val="bg1"/>
                          </a:solidFill>
                          <a:latin typeface="+mj-lt"/>
                        </a:rPr>
                        <a:t>Анна Игнатова за книги «Рифма для слона» (Москва : Октопус, 2021) и «Добрый вечер, чёрный ворон!» (Москва : Настя и Никита, 2020).</a:t>
                      </a:r>
                    </a:p>
                    <a:p>
                      <a:endParaRPr lang="ru-RU" sz="1200" b="0" dirty="0" smtClean="0">
                        <a:solidFill>
                          <a:schemeClr val="tx1"/>
                        </a:solidFill>
                        <a:latin typeface="+mj-lt"/>
                      </a:endParaRPr>
                    </a:p>
                    <a:p>
                      <a:endParaRPr lang="ru-RU" sz="1200" b="0" dirty="0" smtClean="0">
                        <a:solidFill>
                          <a:schemeClr val="tx1"/>
                        </a:solidFill>
                        <a:latin typeface="+mj-lt"/>
                      </a:endParaRPr>
                    </a:p>
                    <a:p>
                      <a:endParaRPr lang="ru-RU" sz="1200" b="0" dirty="0" smtClean="0">
                        <a:solidFill>
                          <a:schemeClr val="tx1"/>
                        </a:solidFill>
                        <a:latin typeface="+mj-lt"/>
                      </a:endParaRPr>
                    </a:p>
                    <a:p>
                      <a:endParaRPr lang="ru-RU" sz="1000" b="0" dirty="0" smtClean="0">
                        <a:solidFill>
                          <a:schemeClr val="tx1"/>
                        </a:solidFill>
                        <a:latin typeface="+mj-lt"/>
                      </a:endParaRPr>
                    </a:p>
                    <a:p>
                      <a:r>
                        <a:rPr lang="ru-RU" sz="1000" b="0" i="1" dirty="0" smtClean="0">
                          <a:solidFill>
                            <a:schemeClr val="tx1"/>
                          </a:solidFill>
                          <a:latin typeface="+mj-lt"/>
                        </a:rPr>
                        <a:t>«Стихи Анны Игнатовой весёлые и витальные, лёгкие и остроумные, они настраивают ребёнка на ежедневное радостное удивление:</a:t>
                      </a:r>
                    </a:p>
                    <a:p>
                      <a:r>
                        <a:rPr lang="ru-RU" sz="1000" b="0" i="1" dirty="0" smtClean="0">
                          <a:solidFill>
                            <a:schemeClr val="tx1"/>
                          </a:solidFill>
                          <a:latin typeface="+mj-lt"/>
                        </a:rPr>
                        <a:t>Каждое стихотворение Анны Игнатовой – маленькая увлекательная история. История о принцессе и драконе, о море, которое волнуется за команду корабля, о словах, растущих в цветочных горшках, об озере, которое превратилось в зеркало, о туристе и снежном человеке…» </a:t>
                      </a:r>
                      <a:r>
                        <a:rPr lang="ru-RU" sz="1000" b="0" dirty="0" smtClean="0">
                          <a:solidFill>
                            <a:schemeClr val="tx1"/>
                          </a:solidFill>
                          <a:latin typeface="+mj-lt"/>
                        </a:rPr>
                        <a:t>(Сайт конкурса).</a:t>
                      </a:r>
                    </a:p>
                  </a:txBody>
                  <a:tcPr>
                    <a:solidFill>
                      <a:schemeClr val="accent2"/>
                    </a:solidFill>
                  </a:tcPr>
                </a:tc>
                <a:tc>
                  <a:txBody>
                    <a:bodyPr/>
                    <a:lstStyle/>
                    <a:p>
                      <a:r>
                        <a:rPr lang="ru-RU" sz="1200" b="1" dirty="0" smtClean="0">
                          <a:solidFill>
                            <a:schemeClr val="bg1"/>
                          </a:solidFill>
                          <a:latin typeface="+mj-lt"/>
                        </a:rPr>
                        <a:t>«Дебют» </a:t>
                      </a:r>
                      <a:r>
                        <a:rPr lang="ru-RU" sz="1200" b="0" dirty="0" smtClean="0">
                          <a:solidFill>
                            <a:schemeClr val="bg1"/>
                          </a:solidFill>
                          <a:latin typeface="+mj-lt"/>
                        </a:rPr>
                        <a:t>— </a:t>
                      </a:r>
                    </a:p>
                    <a:p>
                      <a:r>
                        <a:rPr lang="ru-RU" sz="1200" b="0" dirty="0" smtClean="0">
                          <a:solidFill>
                            <a:schemeClr val="bg1"/>
                          </a:solidFill>
                          <a:latin typeface="+mj-lt"/>
                        </a:rPr>
                        <a:t>Денис Макурин за книгу «Поморская </a:t>
                      </a:r>
                      <a:r>
                        <a:rPr lang="ru-RU" sz="1200" b="0" dirty="0" err="1" smtClean="0">
                          <a:solidFill>
                            <a:schemeClr val="bg1"/>
                          </a:solidFill>
                          <a:latin typeface="+mj-lt"/>
                        </a:rPr>
                        <a:t>окутка</a:t>
                      </a:r>
                      <a:r>
                        <a:rPr lang="ru-RU" sz="1200" b="0" dirty="0" smtClean="0">
                          <a:solidFill>
                            <a:schemeClr val="bg1"/>
                          </a:solidFill>
                          <a:latin typeface="+mj-lt"/>
                        </a:rPr>
                        <a:t>, лоскутные сказки» (Санкт-Петербург : Детское время, 2021).</a:t>
                      </a:r>
                    </a:p>
                    <a:p>
                      <a:endParaRPr lang="ru-RU" sz="1200" b="0" dirty="0" smtClean="0">
                        <a:solidFill>
                          <a:schemeClr val="tx1"/>
                        </a:solidFill>
                        <a:latin typeface="+mj-lt"/>
                      </a:endParaRPr>
                    </a:p>
                    <a:p>
                      <a:endParaRPr lang="ru-RU" sz="1200" b="0" dirty="0" smtClean="0">
                        <a:solidFill>
                          <a:schemeClr val="tx1"/>
                        </a:solidFill>
                        <a:latin typeface="+mj-lt"/>
                      </a:endParaRPr>
                    </a:p>
                    <a:p>
                      <a:endParaRPr lang="ru-RU" sz="1000" b="0" dirty="0" smtClean="0">
                        <a:solidFill>
                          <a:schemeClr val="tx1"/>
                        </a:solidFill>
                        <a:latin typeface="+mj-lt"/>
                      </a:endParaRPr>
                    </a:p>
                    <a:p>
                      <a:endParaRPr lang="ru-RU" sz="1000" b="0" dirty="0" smtClean="0">
                        <a:solidFill>
                          <a:schemeClr val="tx1"/>
                        </a:solidFill>
                        <a:latin typeface="+mj-lt"/>
                      </a:endParaRPr>
                    </a:p>
                    <a:p>
                      <a:endParaRPr lang="ru-RU" sz="1000" b="0" dirty="0" smtClean="0">
                        <a:solidFill>
                          <a:schemeClr val="tx1"/>
                        </a:solidFill>
                        <a:latin typeface="+mj-lt"/>
                      </a:endParaRPr>
                    </a:p>
                    <a:p>
                      <a:endParaRPr lang="ru-RU" sz="1000" b="0" dirty="0" smtClean="0">
                        <a:solidFill>
                          <a:schemeClr val="tx1"/>
                        </a:solidFill>
                        <a:latin typeface="+mj-lt"/>
                      </a:endParaRPr>
                    </a:p>
                    <a:p>
                      <a:r>
                        <a:rPr lang="ru-RU" sz="1000" b="0" i="1" dirty="0" smtClean="0">
                          <a:solidFill>
                            <a:schemeClr val="tx1"/>
                          </a:solidFill>
                          <a:latin typeface="+mj-lt"/>
                        </a:rPr>
                        <a:t>«Денис</a:t>
                      </a:r>
                      <a:r>
                        <a:rPr lang="ru-RU" sz="1000" b="0" i="1" baseline="0" dirty="0" smtClean="0">
                          <a:solidFill>
                            <a:schemeClr val="tx1"/>
                          </a:solidFill>
                          <a:latin typeface="+mj-lt"/>
                        </a:rPr>
                        <a:t> Макурин </a:t>
                      </a:r>
                      <a:r>
                        <a:rPr lang="ru-RU" sz="1000" b="0" i="1" dirty="0" smtClean="0">
                          <a:solidFill>
                            <a:schemeClr val="tx1"/>
                          </a:solidFill>
                          <a:latin typeface="+mj-lt"/>
                        </a:rPr>
                        <a:t>живёт в селе Холмогоры Архангельской области, то и пишет в традиционном на русском Севере жанре сказов и небылиц. Недаром его прозу часто сравнивают с произведениями Бориса Шергина и Степана </a:t>
                      </a:r>
                      <a:r>
                        <a:rPr lang="ru-RU" sz="1000" b="0" i="1" dirty="0" err="1" smtClean="0">
                          <a:solidFill>
                            <a:schemeClr val="tx1"/>
                          </a:solidFill>
                          <a:latin typeface="+mj-lt"/>
                        </a:rPr>
                        <a:t>Писахова</a:t>
                      </a:r>
                      <a:r>
                        <a:rPr lang="ru-RU" sz="1000" b="0" i="1" dirty="0" smtClean="0">
                          <a:solidFill>
                            <a:schemeClr val="tx1"/>
                          </a:solidFill>
                          <a:latin typeface="+mj-lt"/>
                        </a:rPr>
                        <a:t>. Первой большой книгой Макурина стала его «Поморская </a:t>
                      </a:r>
                      <a:r>
                        <a:rPr lang="ru-RU" sz="1000" b="0" i="1" dirty="0" err="1" smtClean="0">
                          <a:solidFill>
                            <a:schemeClr val="tx1"/>
                          </a:solidFill>
                          <a:latin typeface="+mj-lt"/>
                        </a:rPr>
                        <a:t>окутка</a:t>
                      </a:r>
                      <a:r>
                        <a:rPr lang="ru-RU" sz="1000" b="0" i="1" dirty="0" smtClean="0">
                          <a:solidFill>
                            <a:schemeClr val="tx1"/>
                          </a:solidFill>
                          <a:latin typeface="+mj-lt"/>
                        </a:rPr>
                        <a:t>, лоскутные сказки» </a:t>
                      </a:r>
                      <a:r>
                        <a:rPr lang="ru-RU" sz="1000" b="0" dirty="0" smtClean="0">
                          <a:solidFill>
                            <a:schemeClr val="tx1"/>
                          </a:solidFill>
                          <a:latin typeface="+mj-lt"/>
                        </a:rPr>
                        <a:t>(Сайт</a:t>
                      </a:r>
                      <a:r>
                        <a:rPr lang="ru-RU" sz="1000" b="0" baseline="0" dirty="0" smtClean="0">
                          <a:solidFill>
                            <a:schemeClr val="tx1"/>
                          </a:solidFill>
                          <a:latin typeface="+mj-lt"/>
                        </a:rPr>
                        <a:t> конкурса)</a:t>
                      </a:r>
                      <a:r>
                        <a:rPr lang="ru-RU" sz="1000" b="0" dirty="0" smtClean="0">
                          <a:solidFill>
                            <a:schemeClr val="tx1"/>
                          </a:solidFill>
                          <a:latin typeface="+mj-lt"/>
                        </a:rPr>
                        <a:t>. </a:t>
                      </a:r>
                      <a:endParaRPr lang="ru-RU" sz="1200" b="0" dirty="0">
                        <a:solidFill>
                          <a:schemeClr val="tx1"/>
                        </a:solidFill>
                        <a:latin typeface="+mj-lt"/>
                      </a:endParaRPr>
                    </a:p>
                  </a:txBody>
                  <a:tcPr>
                    <a:solidFill>
                      <a:schemeClr val="accent2"/>
                    </a:solidFill>
                  </a:tcPr>
                </a:tc>
                <a:tc>
                  <a:txBody>
                    <a:bodyPr/>
                    <a:lstStyle/>
                    <a:p>
                      <a:r>
                        <a:rPr lang="ru-RU" sz="1200" b="1" dirty="0" smtClean="0">
                          <a:solidFill>
                            <a:schemeClr val="bg1"/>
                          </a:solidFill>
                          <a:latin typeface="+mj-lt"/>
                        </a:rPr>
                        <a:t>Специальный диплом </a:t>
                      </a:r>
                      <a:r>
                        <a:rPr lang="ru-RU" sz="1200" b="0" dirty="0" smtClean="0">
                          <a:solidFill>
                            <a:schemeClr val="bg1"/>
                          </a:solidFill>
                          <a:latin typeface="+mj-lt"/>
                        </a:rPr>
                        <a:t>имени Михаила Яснова — Евгения Двоскина за книгу «А Саша выйдет?» (Санкт-Петербург ; Москва : Речь, 2021).</a:t>
                      </a:r>
                    </a:p>
                    <a:p>
                      <a:endParaRPr lang="ru-RU" sz="1000" b="0" dirty="0" smtClean="0">
                        <a:solidFill>
                          <a:schemeClr val="tx1"/>
                        </a:solidFill>
                        <a:latin typeface="+mj-lt"/>
                      </a:endParaRPr>
                    </a:p>
                    <a:p>
                      <a:endParaRPr lang="ru-RU" sz="1000" b="0" dirty="0" smtClean="0">
                        <a:solidFill>
                          <a:schemeClr val="tx1"/>
                        </a:solidFill>
                        <a:latin typeface="+mj-lt"/>
                      </a:endParaRPr>
                    </a:p>
                    <a:p>
                      <a:endParaRPr lang="ru-RU" sz="1000" b="0" dirty="0" smtClean="0">
                        <a:solidFill>
                          <a:schemeClr val="tx1"/>
                        </a:solidFill>
                        <a:latin typeface="+mj-lt"/>
                      </a:endParaRPr>
                    </a:p>
                    <a:p>
                      <a:endParaRPr lang="ru-RU" sz="1000" b="0" dirty="0" smtClean="0">
                        <a:solidFill>
                          <a:schemeClr val="tx1"/>
                        </a:solidFill>
                        <a:latin typeface="+mj-lt"/>
                      </a:endParaRPr>
                    </a:p>
                    <a:p>
                      <a:endParaRPr lang="ru-RU" sz="1000" b="0" dirty="0" smtClean="0">
                        <a:solidFill>
                          <a:schemeClr val="tx1"/>
                        </a:solidFill>
                        <a:latin typeface="+mj-lt"/>
                      </a:endParaRPr>
                    </a:p>
                    <a:p>
                      <a:endParaRPr lang="ru-RU" sz="1000" b="0" dirty="0" smtClean="0">
                        <a:solidFill>
                          <a:schemeClr val="tx1"/>
                        </a:solidFill>
                        <a:latin typeface="+mj-lt"/>
                      </a:endParaRPr>
                    </a:p>
                    <a:p>
                      <a:r>
                        <a:rPr lang="ru-RU" sz="1000" b="0" i="1" dirty="0" smtClean="0">
                          <a:solidFill>
                            <a:schemeClr val="tx1"/>
                          </a:solidFill>
                          <a:latin typeface="+mj-lt"/>
                        </a:rPr>
                        <a:t>«Читатели книгу приняли очень тепло. Взрослые вспомнили кусачий свитер, переводные картинки, диафильмы, стенгазету, сачок, фанерный посылочный ящик с сургучной печатью. А читатели помладше узнали, как жили их родители, дедушки и бабушки» </a:t>
                      </a:r>
                      <a:r>
                        <a:rPr lang="ru-RU" sz="1000" b="0" dirty="0" smtClean="0">
                          <a:solidFill>
                            <a:schemeClr val="tx1"/>
                          </a:solidFill>
                          <a:latin typeface="+mj-lt"/>
                        </a:rPr>
                        <a:t>(Сайт конкурса).</a:t>
                      </a:r>
                      <a:endParaRPr lang="ru-RU" sz="1000" b="0" dirty="0">
                        <a:solidFill>
                          <a:schemeClr val="tx1"/>
                        </a:solidFill>
                        <a:latin typeface="+mj-lt"/>
                      </a:endParaRPr>
                    </a:p>
                  </a:txBody>
                  <a:tcPr>
                    <a:solidFill>
                      <a:schemeClr val="accent2"/>
                    </a:solidFill>
                  </a:tcPr>
                </a:tc>
              </a:tr>
            </a:tbl>
          </a:graphicData>
        </a:graphic>
      </p:graphicFrame>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9632" y="3893189"/>
            <a:ext cx="720080" cy="72008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91880" y="4024012"/>
            <a:ext cx="576064" cy="63002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1771" y="3893129"/>
            <a:ext cx="720080" cy="72008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37409" y="4005877"/>
            <a:ext cx="648072" cy="64807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60032" y="3899331"/>
            <a:ext cx="720079" cy="720079"/>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5"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68144" y="3873146"/>
            <a:ext cx="524433" cy="711284"/>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6"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92280" y="3901409"/>
            <a:ext cx="733770" cy="73377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7" name="Picture 9"/>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85486" y="3873146"/>
            <a:ext cx="576064" cy="760167"/>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32273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420839"/>
            <a:ext cx="8717592" cy="548640"/>
          </a:xfrm>
        </p:spPr>
        <p:txBody>
          <a:bodyPr>
            <a:noAutofit/>
          </a:bodyPr>
          <a:lstStyle/>
          <a:p>
            <a:r>
              <a:rPr lang="ru-RU" sz="2000" b="1" dirty="0">
                <a:effectLst>
                  <a:outerShdw blurRad="38100" dist="38100" dir="2700000" algn="tl">
                    <a:srgbClr val="000000">
                      <a:alpha val="43137"/>
                    </a:srgbClr>
                  </a:outerShdw>
                </a:effectLst>
                <a:latin typeface="Arial" pitchFamily="34" charset="0"/>
                <a:cs typeface="Arial" pitchFamily="34" charset="0"/>
              </a:rPr>
              <a:t>Литературная премия </a:t>
            </a:r>
            <a:r>
              <a:rPr lang="ru-RU" sz="2000" b="1" dirty="0" smtClean="0">
                <a:effectLst>
                  <a:outerShdw blurRad="38100" dist="38100" dir="2700000" algn="tl">
                    <a:srgbClr val="000000">
                      <a:alpha val="43137"/>
                    </a:srgbClr>
                  </a:outerShdw>
                </a:effectLst>
                <a:latin typeface="Arial" pitchFamily="34" charset="0"/>
                <a:cs typeface="Arial" pitchFamily="34" charset="0"/>
              </a:rPr>
              <a:t/>
            </a:r>
            <a:br>
              <a:rPr lang="ru-RU" sz="2000" b="1" dirty="0" smtClean="0">
                <a:effectLst>
                  <a:outerShdw blurRad="38100" dist="38100" dir="2700000" algn="tl">
                    <a:srgbClr val="000000">
                      <a:alpha val="43137"/>
                    </a:srgbClr>
                  </a:outerShdw>
                </a:effectLst>
                <a:latin typeface="Arial" pitchFamily="34" charset="0"/>
                <a:cs typeface="Arial" pitchFamily="34" charset="0"/>
              </a:rPr>
            </a:br>
            <a:r>
              <a:rPr lang="ru-RU" sz="2000" b="1" dirty="0" smtClean="0">
                <a:effectLst>
                  <a:outerShdw blurRad="38100" dist="38100" dir="2700000" algn="tl">
                    <a:srgbClr val="000000">
                      <a:alpha val="43137"/>
                    </a:srgbClr>
                  </a:outerShdw>
                </a:effectLst>
                <a:latin typeface="Arial" pitchFamily="34" charset="0"/>
                <a:cs typeface="Arial" pitchFamily="34" charset="0"/>
              </a:rPr>
              <a:t>им. </a:t>
            </a:r>
            <a:r>
              <a:rPr lang="ru-RU" sz="2000" b="1" dirty="0">
                <a:effectLst>
                  <a:outerShdw blurRad="38100" dist="38100" dir="2700000" algn="tl">
                    <a:srgbClr val="000000">
                      <a:alpha val="43137"/>
                    </a:srgbClr>
                  </a:outerShdw>
                </a:effectLst>
                <a:latin typeface="Arial" pitchFamily="34" charset="0"/>
                <a:cs typeface="Arial" pitchFamily="34" charset="0"/>
              </a:rPr>
              <a:t>Э. Н. Успенского «Большая сказка</a:t>
            </a:r>
            <a:r>
              <a:rPr lang="ru-RU" sz="2000" b="1" dirty="0" smtClean="0">
                <a:effectLst>
                  <a:outerShdw blurRad="38100" dist="38100" dir="2700000" algn="tl">
                    <a:srgbClr val="000000">
                      <a:alpha val="43137"/>
                    </a:srgbClr>
                  </a:outerShdw>
                </a:effectLst>
                <a:latin typeface="Arial" pitchFamily="34" charset="0"/>
                <a:cs typeface="Arial" pitchFamily="34" charset="0"/>
              </a:rPr>
              <a:t>»</a:t>
            </a:r>
            <a:br>
              <a:rPr lang="ru-RU" sz="2000" b="1" dirty="0" smtClean="0">
                <a:effectLst>
                  <a:outerShdw blurRad="38100" dist="38100" dir="2700000" algn="tl">
                    <a:srgbClr val="000000">
                      <a:alpha val="43137"/>
                    </a:srgbClr>
                  </a:outerShdw>
                </a:effectLst>
                <a:latin typeface="Arial" pitchFamily="34" charset="0"/>
                <a:cs typeface="Arial" pitchFamily="34" charset="0"/>
              </a:rPr>
            </a:br>
            <a:r>
              <a:rPr lang="en-US" sz="1100" b="1" dirty="0">
                <a:effectLst>
                  <a:outerShdw blurRad="38100" dist="38100" dir="2700000" algn="tl">
                    <a:srgbClr val="000000">
                      <a:alpha val="43137"/>
                    </a:srgbClr>
                  </a:outerShdw>
                </a:effectLst>
                <a:latin typeface="Arial" pitchFamily="34" charset="0"/>
                <a:cs typeface="Arial" pitchFamily="34" charset="0"/>
                <a:hlinkClick r:id="rId2"/>
              </a:rPr>
              <a:t>https://</a:t>
            </a:r>
            <a:r>
              <a:rPr lang="en-US" sz="1100" b="1" dirty="0" smtClean="0">
                <a:effectLst>
                  <a:outerShdw blurRad="38100" dist="38100" dir="2700000" algn="tl">
                    <a:srgbClr val="000000">
                      <a:alpha val="43137"/>
                    </a:srgbClr>
                  </a:outerShdw>
                </a:effectLst>
                <a:latin typeface="Arial" pitchFamily="34" charset="0"/>
                <a:cs typeface="Arial" pitchFamily="34" charset="0"/>
                <a:hlinkClick r:id="rId2"/>
              </a:rPr>
              <a:t>rgdb.ru/projects/premiya-bolshaya-skazka/5874-polozhenie-o-premii-bol-shaya-skazka-im-e-n-uspenskogo</a:t>
            </a:r>
            <a:r>
              <a:rPr lang="ru-RU" sz="2000" b="1" dirty="0" smtClean="0">
                <a:effectLst>
                  <a:outerShdw blurRad="38100" dist="38100" dir="2700000" algn="tl">
                    <a:srgbClr val="000000">
                      <a:alpha val="43137"/>
                    </a:srgbClr>
                  </a:outerShdw>
                </a:effectLst>
                <a:latin typeface="Arial" pitchFamily="34" charset="0"/>
                <a:cs typeface="Arial" pitchFamily="34" charset="0"/>
              </a:rPr>
              <a:t/>
            </a:r>
            <a:br>
              <a:rPr lang="ru-RU" sz="2000" b="1" dirty="0" smtClean="0">
                <a:effectLst>
                  <a:outerShdw blurRad="38100" dist="38100" dir="2700000" algn="tl">
                    <a:srgbClr val="000000">
                      <a:alpha val="43137"/>
                    </a:srgbClr>
                  </a:outerShdw>
                </a:effectLst>
                <a:latin typeface="Arial" pitchFamily="34" charset="0"/>
                <a:cs typeface="Arial" pitchFamily="34" charset="0"/>
              </a:rPr>
            </a:br>
            <a:endParaRPr lang="ru-RU" sz="2000" b="1" dirty="0">
              <a:effectLst>
                <a:outerShdw blurRad="38100" dist="38100" dir="2700000" algn="tl">
                  <a:srgbClr val="000000">
                    <a:alpha val="43137"/>
                  </a:srgbClr>
                </a:outerShdw>
              </a:effectLst>
              <a:latin typeface="Arial" pitchFamily="34" charset="0"/>
              <a:cs typeface="Arial" pitchFamily="34" charset="0"/>
            </a:endParaRPr>
          </a:p>
        </p:txBody>
      </p:sp>
      <p:sp>
        <p:nvSpPr>
          <p:cNvPr id="3" name="Объект 2"/>
          <p:cNvSpPr>
            <a:spLocks noGrp="1"/>
          </p:cNvSpPr>
          <p:nvPr>
            <p:ph idx="1"/>
          </p:nvPr>
        </p:nvSpPr>
        <p:spPr>
          <a:xfrm>
            <a:off x="1343826" y="1167078"/>
            <a:ext cx="7611881" cy="5826521"/>
          </a:xfrm>
        </p:spPr>
        <p:txBody>
          <a:bodyPr>
            <a:normAutofit lnSpcReduction="10000"/>
          </a:bodyPr>
          <a:lstStyle/>
          <a:p>
            <a:pPr algn="just"/>
            <a:r>
              <a:rPr lang="ru-RU" sz="1400" b="0" dirty="0" smtClean="0">
                <a:solidFill>
                  <a:schemeClr val="tx1"/>
                </a:solidFill>
                <a:latin typeface="Times New Roman" pitchFamily="18" charset="0"/>
                <a:cs typeface="Times New Roman" pitchFamily="18" charset="0"/>
              </a:rPr>
              <a:t>Премия </a:t>
            </a:r>
            <a:r>
              <a:rPr lang="ru-RU" sz="1400" b="0" dirty="0">
                <a:solidFill>
                  <a:schemeClr val="tx1"/>
                </a:solidFill>
                <a:latin typeface="Times New Roman" pitchFamily="18" charset="0"/>
                <a:cs typeface="Times New Roman" pitchFamily="18" charset="0"/>
              </a:rPr>
              <a:t>«Большая сказка» имени Э. Н. Успенского за произведения для детей до 12 лет учреждена в 2020 </a:t>
            </a:r>
            <a:r>
              <a:rPr lang="ru-RU" sz="1400" b="0" dirty="0" smtClean="0">
                <a:solidFill>
                  <a:schemeClr val="tx1"/>
                </a:solidFill>
                <a:latin typeface="Times New Roman" pitchFamily="18" charset="0"/>
                <a:cs typeface="Times New Roman" pitchFamily="18" charset="0"/>
              </a:rPr>
              <a:t>году. Учредителями </a:t>
            </a:r>
            <a:r>
              <a:rPr lang="ru-RU" sz="1400" b="0" dirty="0">
                <a:solidFill>
                  <a:schemeClr val="tx1"/>
                </a:solidFill>
                <a:latin typeface="Times New Roman" pitchFamily="18" charset="0"/>
                <a:cs typeface="Times New Roman" pitchFamily="18" charset="0"/>
              </a:rPr>
              <a:t>премии являются Министерство культуры Российской Федерации, наследники Эдуарда Николаевича Успенского, Федеральное государственное бюджетное учреждение культуры «Российская государственная детская библиотека», ООО «Чебурашка», Ассоциация деятелей культуры, искусства и просвещения по приобщению детей к чтению «Растим читателя</a:t>
            </a:r>
            <a:r>
              <a:rPr lang="ru-RU" sz="1400" b="0" dirty="0" smtClean="0">
                <a:solidFill>
                  <a:schemeClr val="tx1"/>
                </a:solidFill>
                <a:latin typeface="Times New Roman" pitchFamily="18" charset="0"/>
                <a:cs typeface="Times New Roman" pitchFamily="18" charset="0"/>
              </a:rPr>
              <a:t>». Об </a:t>
            </a:r>
            <a:r>
              <a:rPr lang="ru-RU" sz="1400" b="0" dirty="0">
                <a:solidFill>
                  <a:schemeClr val="tx1"/>
                </a:solidFill>
                <a:latin typeface="Times New Roman" pitchFamily="18" charset="0"/>
                <a:cs typeface="Times New Roman" pitchFamily="18" charset="0"/>
              </a:rPr>
              <a:t>учреждении премии было объявлено 6 июня 2020 года на книжном фестивале «Красная площадь» в Москве. Председатель жюри премии, детский писатель и сценарист А. А. Усачёв сказал: «Имя Эдуарда Успенского присвоено премии в знак признания его заслуг как выдающегося детского писателя, создателя известных и всемирно любимых персонажей, виртуозного сказочника и мастера художественного рассказа».</a:t>
            </a:r>
          </a:p>
          <a:p>
            <a:pPr marL="0" indent="0" algn="just">
              <a:buNone/>
            </a:pPr>
            <a:r>
              <a:rPr lang="ru-RU" sz="1400" b="1" u="sng" dirty="0">
                <a:solidFill>
                  <a:schemeClr val="tx1"/>
                </a:solidFill>
                <a:latin typeface="Times New Roman" pitchFamily="18" charset="0"/>
                <a:cs typeface="Times New Roman" pitchFamily="18" charset="0"/>
              </a:rPr>
              <a:t>Номинация «Сказка»</a:t>
            </a:r>
          </a:p>
          <a:p>
            <a:pPr algn="just"/>
            <a:r>
              <a:rPr lang="ru-RU" sz="1400" dirty="0" smtClean="0">
                <a:solidFill>
                  <a:schemeClr val="tx1"/>
                </a:solidFill>
                <a:latin typeface="Times New Roman" pitchFamily="18" charset="0"/>
                <a:cs typeface="Times New Roman" pitchFamily="18" charset="0"/>
              </a:rPr>
              <a:t>I </a:t>
            </a:r>
            <a:r>
              <a:rPr lang="ru-RU" sz="1400" dirty="0">
                <a:solidFill>
                  <a:schemeClr val="tx1"/>
                </a:solidFill>
                <a:latin typeface="Times New Roman" pitchFamily="18" charset="0"/>
                <a:cs typeface="Times New Roman" pitchFamily="18" charset="0"/>
              </a:rPr>
              <a:t>место  - </a:t>
            </a:r>
            <a:r>
              <a:rPr lang="ru-RU" sz="1400" b="1" dirty="0">
                <a:solidFill>
                  <a:schemeClr val="tx1"/>
                </a:solidFill>
                <a:latin typeface="Times New Roman" pitchFamily="18" charset="0"/>
                <a:cs typeface="Times New Roman" pitchFamily="18" charset="0"/>
              </a:rPr>
              <a:t>Елена </a:t>
            </a:r>
            <a:r>
              <a:rPr lang="ru-RU" sz="1400" b="1" dirty="0" smtClean="0">
                <a:solidFill>
                  <a:schemeClr val="tx1"/>
                </a:solidFill>
                <a:latin typeface="Times New Roman" pitchFamily="18" charset="0"/>
                <a:cs typeface="Times New Roman" pitchFamily="18" charset="0"/>
              </a:rPr>
              <a:t>Пономарёва</a:t>
            </a:r>
            <a:r>
              <a:rPr lang="ru-RU" sz="1400" b="1" dirty="0">
                <a:solidFill>
                  <a:schemeClr val="tx1"/>
                </a:solidFill>
                <a:latin typeface="Times New Roman" pitchFamily="18" charset="0"/>
                <a:cs typeface="Times New Roman" pitchFamily="18" charset="0"/>
              </a:rPr>
              <a:t>, «Дед – Сто Бед. Сказки деда Гриши и бабушки Глаши»</a:t>
            </a:r>
            <a:r>
              <a:rPr lang="ru-RU" sz="1400" dirty="0">
                <a:solidFill>
                  <a:schemeClr val="tx1"/>
                </a:solidFill>
                <a:latin typeface="Times New Roman" pitchFamily="18" charset="0"/>
                <a:cs typeface="Times New Roman" pitchFamily="18" charset="0"/>
              </a:rPr>
              <a:t>, издательство «Перископ-Волга», 2022</a:t>
            </a:r>
            <a:r>
              <a:rPr lang="ru-RU" sz="1400" dirty="0" smtClean="0">
                <a:solidFill>
                  <a:schemeClr val="tx1"/>
                </a:solidFill>
                <a:latin typeface="Times New Roman" pitchFamily="18" charset="0"/>
                <a:cs typeface="Times New Roman" pitchFamily="18" charset="0"/>
              </a:rPr>
              <a:t>.</a:t>
            </a:r>
            <a:endParaRPr lang="ru-RU" sz="1400" dirty="0">
              <a:solidFill>
                <a:schemeClr val="tx1"/>
              </a:solidFill>
              <a:latin typeface="Times New Roman" pitchFamily="18" charset="0"/>
              <a:cs typeface="Times New Roman" pitchFamily="18" charset="0"/>
            </a:endParaRPr>
          </a:p>
          <a:p>
            <a:pPr algn="just"/>
            <a:r>
              <a:rPr lang="ru-RU" sz="1400" dirty="0">
                <a:solidFill>
                  <a:schemeClr val="tx1"/>
                </a:solidFill>
                <a:latin typeface="Times New Roman" pitchFamily="18" charset="0"/>
                <a:cs typeface="Times New Roman" pitchFamily="18" charset="0"/>
              </a:rPr>
              <a:t>II место    - </a:t>
            </a:r>
            <a:r>
              <a:rPr lang="ru-RU" sz="1400" b="1" dirty="0">
                <a:solidFill>
                  <a:schemeClr val="tx1"/>
                </a:solidFill>
                <a:latin typeface="Times New Roman" pitchFamily="18" charset="0"/>
                <a:cs typeface="Times New Roman" pitchFamily="18" charset="0"/>
              </a:rPr>
              <a:t>Галина Соболева, «Писатель Ёжиков и другие», </a:t>
            </a:r>
            <a:r>
              <a:rPr lang="ru-RU" sz="1400" dirty="0">
                <a:solidFill>
                  <a:schemeClr val="tx1"/>
                </a:solidFill>
                <a:latin typeface="Times New Roman" pitchFamily="18" charset="0"/>
                <a:cs typeface="Times New Roman" pitchFamily="18" charset="0"/>
              </a:rPr>
              <a:t>издательство «Липецк плюс», 2022</a:t>
            </a:r>
            <a:r>
              <a:rPr lang="ru-RU" sz="1400" dirty="0" smtClean="0">
                <a:solidFill>
                  <a:schemeClr val="tx1"/>
                </a:solidFill>
                <a:latin typeface="Times New Roman" pitchFamily="18" charset="0"/>
                <a:cs typeface="Times New Roman" pitchFamily="18" charset="0"/>
              </a:rPr>
              <a:t>.</a:t>
            </a:r>
            <a:endParaRPr lang="ru-RU" sz="1400" dirty="0">
              <a:solidFill>
                <a:schemeClr val="tx1"/>
              </a:solidFill>
              <a:latin typeface="Times New Roman" pitchFamily="18" charset="0"/>
              <a:cs typeface="Times New Roman" pitchFamily="18" charset="0"/>
            </a:endParaRPr>
          </a:p>
          <a:p>
            <a:pPr algn="just"/>
            <a:r>
              <a:rPr lang="ru-RU" sz="1400" dirty="0">
                <a:solidFill>
                  <a:schemeClr val="tx1"/>
                </a:solidFill>
                <a:latin typeface="Times New Roman" pitchFamily="18" charset="0"/>
                <a:cs typeface="Times New Roman" pitchFamily="18" charset="0"/>
              </a:rPr>
              <a:t>III место  - </a:t>
            </a:r>
            <a:r>
              <a:rPr lang="ru-RU" sz="1400" b="1" dirty="0">
                <a:solidFill>
                  <a:schemeClr val="tx1"/>
                </a:solidFill>
                <a:latin typeface="Times New Roman" pitchFamily="18" charset="0"/>
                <a:cs typeface="Times New Roman" pitchFamily="18" charset="0"/>
              </a:rPr>
              <a:t>Станислав Востоков, «Морозов Ха. Ха. и новогоднее чудо»</a:t>
            </a:r>
            <a:r>
              <a:rPr lang="ru-RU" sz="1400" dirty="0">
                <a:solidFill>
                  <a:schemeClr val="tx1"/>
                </a:solidFill>
                <a:latin typeface="Times New Roman" pitchFamily="18" charset="0"/>
                <a:cs typeface="Times New Roman" pitchFamily="18" charset="0"/>
              </a:rPr>
              <a:t>, издательство «Клевер», </a:t>
            </a:r>
            <a:r>
              <a:rPr lang="ru-RU" sz="1400" dirty="0" smtClean="0">
                <a:solidFill>
                  <a:schemeClr val="tx1"/>
                </a:solidFill>
                <a:latin typeface="Times New Roman" pitchFamily="18" charset="0"/>
                <a:cs typeface="Times New Roman" pitchFamily="18" charset="0"/>
              </a:rPr>
              <a:t>2021</a:t>
            </a:r>
          </a:p>
          <a:p>
            <a:pPr marL="0" indent="0" algn="just">
              <a:buNone/>
            </a:pPr>
            <a:r>
              <a:rPr lang="ru-RU" sz="1400" dirty="0" smtClean="0">
                <a:solidFill>
                  <a:schemeClr val="tx1"/>
                </a:solidFill>
                <a:latin typeface="Times New Roman" pitchFamily="18" charset="0"/>
                <a:cs typeface="Times New Roman" pitchFamily="18" charset="0"/>
              </a:rPr>
              <a:t>.</a:t>
            </a:r>
            <a:r>
              <a:rPr lang="ru-RU" sz="1400" b="1" u="sng" dirty="0" smtClean="0">
                <a:solidFill>
                  <a:schemeClr val="tx1"/>
                </a:solidFill>
                <a:latin typeface="Times New Roman" pitchFamily="18" charset="0"/>
                <a:cs typeface="Times New Roman" pitchFamily="18" charset="0"/>
              </a:rPr>
              <a:t>Номинация </a:t>
            </a:r>
            <a:r>
              <a:rPr lang="ru-RU" sz="1400" b="1" u="sng" dirty="0">
                <a:solidFill>
                  <a:schemeClr val="tx1"/>
                </a:solidFill>
                <a:latin typeface="Times New Roman" pitchFamily="18" charset="0"/>
                <a:cs typeface="Times New Roman" pitchFamily="18" charset="0"/>
              </a:rPr>
              <a:t>«Весёлый учебник»</a:t>
            </a:r>
          </a:p>
          <a:p>
            <a:pPr algn="just"/>
            <a:r>
              <a:rPr lang="ru-RU" sz="1400" b="1" dirty="0">
                <a:solidFill>
                  <a:schemeClr val="tx1"/>
                </a:solidFill>
                <a:latin typeface="Times New Roman" pitchFamily="18" charset="0"/>
                <a:cs typeface="Times New Roman" pitchFamily="18" charset="0"/>
              </a:rPr>
              <a:t>Светлана Щелкунова  </a:t>
            </a:r>
            <a:r>
              <a:rPr lang="ru-RU" sz="1400" b="1" dirty="0" smtClean="0">
                <a:solidFill>
                  <a:schemeClr val="tx1"/>
                </a:solidFill>
                <a:latin typeface="Times New Roman" pitchFamily="18" charset="0"/>
                <a:cs typeface="Times New Roman" pitchFamily="18" charset="0"/>
              </a:rPr>
              <a:t>«</a:t>
            </a:r>
            <a:r>
              <a:rPr lang="ru-RU" sz="1400" b="1" dirty="0">
                <a:solidFill>
                  <a:schemeClr val="tx1"/>
                </a:solidFill>
                <a:latin typeface="Times New Roman" pitchFamily="18" charset="0"/>
                <a:cs typeface="Times New Roman" pitchFamily="18" charset="0"/>
              </a:rPr>
              <a:t>Тролль Вася из троллейбуса № </a:t>
            </a:r>
            <a:r>
              <a:rPr lang="ru-RU" sz="1400" b="1" dirty="0" smtClean="0">
                <a:solidFill>
                  <a:schemeClr val="tx1"/>
                </a:solidFill>
                <a:latin typeface="Times New Roman" pitchFamily="18" charset="0"/>
                <a:cs typeface="Times New Roman" pitchFamily="18" charset="0"/>
              </a:rPr>
              <a:t>10»</a:t>
            </a:r>
            <a:r>
              <a:rPr lang="ru-RU" sz="1400" dirty="0" smtClean="0">
                <a:solidFill>
                  <a:schemeClr val="tx1"/>
                </a:solidFill>
                <a:latin typeface="Times New Roman" pitchFamily="18" charset="0"/>
                <a:cs typeface="Times New Roman" pitchFamily="18" charset="0"/>
              </a:rPr>
              <a:t>, издательство </a:t>
            </a:r>
            <a:r>
              <a:rPr lang="ru-RU" sz="1400" dirty="0">
                <a:solidFill>
                  <a:schemeClr val="tx1"/>
                </a:solidFill>
                <a:latin typeface="Times New Roman" pitchFamily="18" charset="0"/>
                <a:cs typeface="Times New Roman" pitchFamily="18" charset="0"/>
              </a:rPr>
              <a:t>АСТ, </a:t>
            </a:r>
            <a:r>
              <a:rPr lang="ru-RU" sz="1400" dirty="0" smtClean="0">
                <a:solidFill>
                  <a:schemeClr val="tx1"/>
                </a:solidFill>
                <a:latin typeface="Times New Roman" pitchFamily="18" charset="0"/>
                <a:cs typeface="Times New Roman" pitchFamily="18" charset="0"/>
              </a:rPr>
              <a:t>2022.</a:t>
            </a:r>
          </a:p>
          <a:p>
            <a:pPr marL="0" indent="0" algn="just">
              <a:buNone/>
            </a:pPr>
            <a:endParaRPr lang="ru-RU" sz="1400" dirty="0">
              <a:solidFill>
                <a:schemeClr val="tx1"/>
              </a:solidFill>
              <a:latin typeface="Times New Roman" pitchFamily="18" charset="0"/>
              <a:cs typeface="Times New Roman" pitchFamily="18" charset="0"/>
            </a:endParaRPr>
          </a:p>
          <a:p>
            <a:pPr algn="just"/>
            <a:r>
              <a:rPr lang="ru-RU" sz="1400" dirty="0">
                <a:solidFill>
                  <a:schemeClr val="tx1"/>
                </a:solidFill>
                <a:latin typeface="Times New Roman" pitchFamily="18" charset="0"/>
                <a:cs typeface="Times New Roman" pitchFamily="18" charset="0"/>
              </a:rPr>
              <a:t>«Отличительная особенность третьего сезона премии «Большая сказка» имени Эдуарда Успенского – широкая география авторов, вошедших в короткий список: кроме Москвы и Санкт-Петербурга это Волгоград, Липецк, Ростов-на-Дону, Ярославль, Тобольск. Книги двух из четырех лауреатов также были изданы региональными издательствами, что свидетельствует об общем высоком уровне литературного процесса в нашей стране», - сказал председатель жюри премии, писатель Андрей Усачёв.</a:t>
            </a:r>
            <a:endParaRPr lang="ru-RU" sz="1400" dirty="0" smtClean="0">
              <a:solidFill>
                <a:schemeClr val="tx1"/>
              </a:solidFill>
              <a:latin typeface="Times New Roman" pitchFamily="18" charset="0"/>
              <a:cs typeface="Times New Roman" pitchFamily="18" charset="0"/>
            </a:endParaRPr>
          </a:p>
          <a:p>
            <a:pPr algn="just"/>
            <a:endParaRPr lang="ru-RU" sz="1400" dirty="0">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792" y="0"/>
            <a:ext cx="1080120" cy="1390319"/>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4719" y="1628800"/>
            <a:ext cx="855196" cy="85519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9789" y="2730217"/>
            <a:ext cx="900126" cy="122701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3270" y="4203450"/>
            <a:ext cx="898094" cy="124477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3271" y="5715709"/>
            <a:ext cx="955742" cy="911699"/>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54532" y="2483996"/>
            <a:ext cx="1475656" cy="246221"/>
          </a:xfrm>
          <a:prstGeom prst="rect">
            <a:avLst/>
          </a:prstGeom>
          <a:noFill/>
        </p:spPr>
        <p:txBody>
          <a:bodyPr wrap="square" rtlCol="0">
            <a:spAutoFit/>
          </a:bodyPr>
          <a:lstStyle/>
          <a:p>
            <a:r>
              <a:rPr lang="ru-RU" sz="1000" dirty="0" smtClean="0">
                <a:latin typeface="+mj-lt"/>
              </a:rPr>
              <a:t>Елена Пономарёва</a:t>
            </a:r>
            <a:endParaRPr lang="ru-RU" sz="1000" dirty="0">
              <a:latin typeface="+mj-lt"/>
            </a:endParaRPr>
          </a:p>
        </p:txBody>
      </p:sp>
      <p:sp>
        <p:nvSpPr>
          <p:cNvPr id="11" name="TextBox 10"/>
          <p:cNvSpPr txBox="1"/>
          <p:nvPr/>
        </p:nvSpPr>
        <p:spPr>
          <a:xfrm>
            <a:off x="12027" y="3957229"/>
            <a:ext cx="1340580" cy="246221"/>
          </a:xfrm>
          <a:prstGeom prst="rect">
            <a:avLst/>
          </a:prstGeom>
          <a:noFill/>
        </p:spPr>
        <p:txBody>
          <a:bodyPr wrap="square" rtlCol="0">
            <a:spAutoFit/>
          </a:bodyPr>
          <a:lstStyle/>
          <a:p>
            <a:pPr algn="ctr"/>
            <a:r>
              <a:rPr lang="ru-RU" sz="1000" dirty="0" smtClean="0">
                <a:latin typeface="+mj-lt"/>
              </a:rPr>
              <a:t>Галина Соболева</a:t>
            </a:r>
            <a:endParaRPr lang="ru-RU" sz="1000" dirty="0">
              <a:latin typeface="+mj-lt"/>
            </a:endParaRPr>
          </a:p>
        </p:txBody>
      </p:sp>
      <p:sp>
        <p:nvSpPr>
          <p:cNvPr id="12" name="TextBox 11"/>
          <p:cNvSpPr txBox="1"/>
          <p:nvPr/>
        </p:nvSpPr>
        <p:spPr>
          <a:xfrm>
            <a:off x="12027" y="5469488"/>
            <a:ext cx="1475656" cy="246221"/>
          </a:xfrm>
          <a:prstGeom prst="rect">
            <a:avLst/>
          </a:prstGeom>
          <a:noFill/>
        </p:spPr>
        <p:txBody>
          <a:bodyPr wrap="square" rtlCol="0">
            <a:spAutoFit/>
          </a:bodyPr>
          <a:lstStyle/>
          <a:p>
            <a:r>
              <a:rPr lang="ru-RU" sz="1000" dirty="0" smtClean="0">
                <a:latin typeface="+mj-lt"/>
              </a:rPr>
              <a:t>Станислав Востоков</a:t>
            </a:r>
            <a:endParaRPr lang="ru-RU" sz="1000" dirty="0">
              <a:latin typeface="+mj-lt"/>
            </a:endParaRPr>
          </a:p>
        </p:txBody>
      </p:sp>
      <p:sp>
        <p:nvSpPr>
          <p:cNvPr id="13" name="TextBox 12"/>
          <p:cNvSpPr txBox="1"/>
          <p:nvPr/>
        </p:nvSpPr>
        <p:spPr>
          <a:xfrm>
            <a:off x="65779" y="6586572"/>
            <a:ext cx="1368152" cy="246221"/>
          </a:xfrm>
          <a:prstGeom prst="rect">
            <a:avLst/>
          </a:prstGeom>
          <a:noFill/>
        </p:spPr>
        <p:txBody>
          <a:bodyPr wrap="square" rtlCol="0">
            <a:spAutoFit/>
          </a:bodyPr>
          <a:lstStyle/>
          <a:p>
            <a:r>
              <a:rPr lang="ru-RU" sz="1000" dirty="0" smtClean="0">
                <a:latin typeface="+mj-lt"/>
              </a:rPr>
              <a:t>Светлана Щелкунова</a:t>
            </a:r>
            <a:endParaRPr lang="ru-RU" sz="1000" dirty="0">
              <a:latin typeface="+mj-lt"/>
            </a:endParaRPr>
          </a:p>
        </p:txBody>
      </p:sp>
    </p:spTree>
    <p:extLst>
      <p:ext uri="{BB962C8B-B14F-4D97-AF65-F5344CB8AC3E}">
        <p14:creationId xmlns:p14="http://schemas.microsoft.com/office/powerpoint/2010/main" val="25839346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260648"/>
            <a:ext cx="8717592" cy="548640"/>
          </a:xfrm>
        </p:spPr>
        <p:txBody>
          <a:bodyPr>
            <a:noAutofit/>
          </a:bodyPr>
          <a:lstStyle/>
          <a:p>
            <a:pPr algn="ctr"/>
            <a:r>
              <a:rPr lang="ru-RU" sz="2000" b="1" dirty="0">
                <a:effectLst>
                  <a:outerShdw blurRad="38100" dist="38100" dir="2700000" algn="tl">
                    <a:srgbClr val="000000">
                      <a:alpha val="43137"/>
                    </a:srgbClr>
                  </a:outerShdw>
                </a:effectLst>
                <a:latin typeface="Arial" pitchFamily="34" charset="0"/>
                <a:cs typeface="Arial" pitchFamily="34" charset="0"/>
              </a:rPr>
              <a:t>Литературная премия </a:t>
            </a:r>
            <a:r>
              <a:rPr lang="ru-RU" sz="2000" b="1" dirty="0" smtClean="0">
                <a:effectLst>
                  <a:outerShdw blurRad="38100" dist="38100" dir="2700000" algn="tl">
                    <a:srgbClr val="000000">
                      <a:alpha val="43137"/>
                    </a:srgbClr>
                  </a:outerShdw>
                </a:effectLst>
                <a:latin typeface="Arial" pitchFamily="34" charset="0"/>
                <a:cs typeface="Arial" pitchFamily="34" charset="0"/>
              </a:rPr>
              <a:t/>
            </a:r>
            <a:br>
              <a:rPr lang="ru-RU" sz="2000" b="1" dirty="0" smtClean="0">
                <a:effectLst>
                  <a:outerShdw blurRad="38100" dist="38100" dir="2700000" algn="tl">
                    <a:srgbClr val="000000">
                      <a:alpha val="43137"/>
                    </a:srgbClr>
                  </a:outerShdw>
                </a:effectLst>
                <a:latin typeface="Arial" pitchFamily="34" charset="0"/>
                <a:cs typeface="Arial" pitchFamily="34" charset="0"/>
              </a:rPr>
            </a:br>
            <a:r>
              <a:rPr lang="ru-RU" sz="2000" b="1" dirty="0" smtClean="0">
                <a:effectLst>
                  <a:outerShdw blurRad="38100" dist="38100" dir="2700000" algn="tl">
                    <a:srgbClr val="000000">
                      <a:alpha val="43137"/>
                    </a:srgbClr>
                  </a:outerShdw>
                </a:effectLst>
                <a:latin typeface="Arial" pitchFamily="34" charset="0"/>
                <a:cs typeface="Arial" pitchFamily="34" charset="0"/>
              </a:rPr>
              <a:t>им. </a:t>
            </a:r>
            <a:r>
              <a:rPr lang="ru-RU" sz="2000" b="1" dirty="0">
                <a:effectLst>
                  <a:outerShdw blurRad="38100" dist="38100" dir="2700000" algn="tl">
                    <a:srgbClr val="000000">
                      <a:alpha val="43137"/>
                    </a:srgbClr>
                  </a:outerShdw>
                </a:effectLst>
                <a:latin typeface="Arial" pitchFamily="34" charset="0"/>
                <a:cs typeface="Arial" pitchFamily="34" charset="0"/>
              </a:rPr>
              <a:t>Э. Н. Успенского «Большая сказка»</a:t>
            </a: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2285" y="0"/>
            <a:ext cx="1080120" cy="1390319"/>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 name="Таблица 3"/>
          <p:cNvGraphicFramePr>
            <a:graphicFrameLocks noGrp="1"/>
          </p:cNvGraphicFramePr>
          <p:nvPr>
            <p:extLst>
              <p:ext uri="{D42A27DB-BD31-4B8C-83A1-F6EECF244321}">
                <p14:modId xmlns:p14="http://schemas.microsoft.com/office/powerpoint/2010/main" val="916947463"/>
              </p:ext>
            </p:extLst>
          </p:nvPr>
        </p:nvGraphicFramePr>
        <p:xfrm>
          <a:off x="-21838" y="1467624"/>
          <a:ext cx="9145016" cy="5392658"/>
        </p:xfrm>
        <a:graphic>
          <a:graphicData uri="http://schemas.openxmlformats.org/drawingml/2006/table">
            <a:tbl>
              <a:tblPr firstRow="1" bandRow="1">
                <a:tableStyleId>{5C22544A-7EE6-4342-B048-85BDC9FD1C3A}</a:tableStyleId>
              </a:tblPr>
              <a:tblGrid>
                <a:gridCol w="966547"/>
                <a:gridCol w="8178469"/>
              </a:tblGrid>
              <a:tr h="1236529">
                <a:tc>
                  <a:txBody>
                    <a:bodyPr/>
                    <a:lstStyle/>
                    <a:p>
                      <a:pPr algn="just"/>
                      <a:endParaRPr lang="ru-RU" sz="1400" dirty="0">
                        <a:solidFill>
                          <a:schemeClr val="tx1"/>
                        </a:solidFill>
                        <a:latin typeface="+mj-lt"/>
                      </a:endParaRPr>
                    </a:p>
                  </a:txBody>
                  <a:tcPr>
                    <a:solidFill>
                      <a:schemeClr val="accent2"/>
                    </a:solidFill>
                  </a:tcPr>
                </a:tc>
                <a:tc>
                  <a:txBody>
                    <a:bodyPr/>
                    <a:lstStyle/>
                    <a:p>
                      <a:pPr algn="just"/>
                      <a:r>
                        <a:rPr lang="ru-RU" sz="1200" dirty="0" smtClean="0">
                          <a:solidFill>
                            <a:schemeClr val="bg1"/>
                          </a:solidFill>
                          <a:latin typeface="+mj-lt"/>
                        </a:rPr>
                        <a:t>Елена Пономарева, «Дед – Сто Бед. Сказки деда Гриши и бабушки Глаши», </a:t>
                      </a:r>
                      <a:r>
                        <a:rPr lang="ru-RU" sz="1200" b="0" dirty="0" smtClean="0">
                          <a:solidFill>
                            <a:schemeClr val="tx1"/>
                          </a:solidFill>
                          <a:latin typeface="+mj-lt"/>
                        </a:rPr>
                        <a:t>издательство «Перископ-Волга», 2022. </a:t>
                      </a:r>
                      <a:r>
                        <a:rPr lang="ru-RU" sz="1000" b="0" i="1" dirty="0" smtClean="0">
                          <a:solidFill>
                            <a:schemeClr val="tx1"/>
                          </a:solidFill>
                          <a:latin typeface="+mj-lt"/>
                        </a:rPr>
                        <a:t>«Присказки-прибаутки поведают о разных былях-небылицах. Рассказывают их то дедушка, то бабушка, соревнуясь в затейливой сюжетности. Чудеса в них начинаются с обыденной жизни: пошел дед на рыбалку или каши поесть собрался, или огород вскопать, или валенки надеть.  А обыденность вдруг обрастает невиданными событиями – то рыбешка костлявая до размеров акулы выросла, пока дед ее домой нес, то морской конек ездовым сделался, то Лень у деда в доме поселилась, да бед натворила. Встретятся в сказках и старые знакомые – Колобок, волк, гуси, которые органично включены в сюжет и добавляют небылицам то реальности, то сказочности. Динамичные с закрученным сюжетом истории наполнены шутками и смыслом. Житейские ситуации бывают разные, иногда – не очень приятные. Но, если отнестись ко всему с юмором, то окажется, что в жизни больше позитива» </a:t>
                      </a:r>
                      <a:r>
                        <a:rPr lang="ru-RU" sz="1000" b="0" i="0" dirty="0" smtClean="0">
                          <a:solidFill>
                            <a:schemeClr val="tx1"/>
                          </a:solidFill>
                          <a:latin typeface="+mj-lt"/>
                        </a:rPr>
                        <a:t>(От издательства).</a:t>
                      </a:r>
                      <a:endParaRPr lang="ru-RU" sz="1000" b="0" i="0" dirty="0">
                        <a:solidFill>
                          <a:schemeClr val="tx1"/>
                        </a:solidFill>
                        <a:latin typeface="+mj-lt"/>
                      </a:endParaRPr>
                    </a:p>
                  </a:txBody>
                  <a:tcPr>
                    <a:solidFill>
                      <a:schemeClr val="accent2"/>
                    </a:solidFill>
                  </a:tcPr>
                </a:tc>
              </a:tr>
              <a:tr h="1011705">
                <a:tc>
                  <a:txBody>
                    <a:bodyPr/>
                    <a:lstStyle/>
                    <a:p>
                      <a:pPr algn="just"/>
                      <a:endParaRPr lang="ru-RU" sz="1400" b="1" dirty="0">
                        <a:latin typeface="+mj-lt"/>
                      </a:endParaRPr>
                    </a:p>
                  </a:txBody>
                  <a:tcPr>
                    <a:solidFill>
                      <a:schemeClr val="accent2"/>
                    </a:solidFill>
                  </a:tcPr>
                </a:tc>
                <a:tc>
                  <a:txBody>
                    <a:bodyPr/>
                    <a:lstStyle/>
                    <a:p>
                      <a:pPr algn="just"/>
                      <a:r>
                        <a:rPr lang="ru-RU" sz="1200" b="1" dirty="0" smtClean="0">
                          <a:solidFill>
                            <a:schemeClr val="bg1"/>
                          </a:solidFill>
                          <a:latin typeface="+mj-lt"/>
                        </a:rPr>
                        <a:t>Галина Соболева, «Писатель Ёжиков и другие», </a:t>
                      </a:r>
                      <a:r>
                        <a:rPr lang="ru-RU" sz="1200" b="0" dirty="0" smtClean="0">
                          <a:latin typeface="+mj-lt"/>
                        </a:rPr>
                        <a:t>издательство</a:t>
                      </a:r>
                      <a:r>
                        <a:rPr lang="ru-RU" sz="1200" b="1" dirty="0" smtClean="0">
                          <a:latin typeface="+mj-lt"/>
                        </a:rPr>
                        <a:t> </a:t>
                      </a:r>
                      <a:r>
                        <a:rPr lang="ru-RU" sz="1200" dirty="0" smtClean="0">
                          <a:latin typeface="+mj-lt"/>
                        </a:rPr>
                        <a:t>«Липецк плюс», 2022.</a:t>
                      </a:r>
                      <a:r>
                        <a:rPr lang="ru-RU" sz="1000" dirty="0" smtClean="0">
                          <a:latin typeface="+mj-lt"/>
                        </a:rPr>
                        <a:t> </a:t>
                      </a:r>
                      <a:r>
                        <a:rPr lang="ru-RU" sz="1000" i="1" dirty="0" smtClean="0">
                          <a:latin typeface="+mj-lt"/>
                        </a:rPr>
                        <a:t>«В книге много увлекательной игры слов и забавных ситуаций, в которые попадают предметы вместе со своим хозяином. Писатель Ёжиков живет в чудесном мире, где Тапочки убегают, чтобы поболтать с Сапогами, Душ по утрам распевает весёлые песни, Холодильник дружит с котом Васькой и по ночам скармливает хвостатому другу колбасу и рыбу. Вещи, обитающие в квартире добродушного и немного меланхоличного сочинителя сказок – Радио, Окно, Телевизор, Пылесос, Шкаф, Настольная Лампа, Тумбочка, Люстра и другие предметы быта – все они существа одушевленные и преданы своему хозяину. И поскольку вещи ведут себя как дети, искренне радуются и грустят, юный читатель узнает в них самого себя. «Осветительно-на</a:t>
                      </a:r>
                      <a:r>
                        <a:rPr lang="en-US" sz="1000" i="1" dirty="0" smtClean="0">
                          <a:latin typeface="+mj-lt"/>
                        </a:rPr>
                        <a:t>dieinieko1961@mail.ru</a:t>
                      </a:r>
                      <a:r>
                        <a:rPr lang="ru-RU" sz="1000" i="1" dirty="0" err="1" smtClean="0">
                          <a:latin typeface="+mj-lt"/>
                        </a:rPr>
                        <a:t>гр</a:t>
                      </a:r>
                      <a:r>
                        <a:rPr lang="en-US" sz="1000" i="1" dirty="0" smtClean="0">
                          <a:latin typeface="+mj-lt"/>
                        </a:rPr>
                        <a:t>dieinieko1961@mail.ru</a:t>
                      </a:r>
                      <a:r>
                        <a:rPr lang="ru-RU" sz="1000" i="1" dirty="0" smtClean="0">
                          <a:latin typeface="+mj-lt"/>
                        </a:rPr>
                        <a:t>евательно-говор</a:t>
                      </a:r>
                      <a:r>
                        <a:rPr lang="en-US" sz="1000" i="1" dirty="0" smtClean="0">
                          <a:latin typeface="+mj-lt"/>
                        </a:rPr>
                        <a:t>dieinieko1961@mail.ru</a:t>
                      </a:r>
                      <a:r>
                        <a:rPr lang="ru-RU" sz="1000" i="1" dirty="0" smtClean="0">
                          <a:latin typeface="+mj-lt"/>
                        </a:rPr>
                        <a:t> ительно-смотрительные приборы» обладают разумом, способны на чувства и эмоции. Ситуации, в которые они попадают и из которых благополучно выходят благодаря мудрому старшему другу Ёжикову, подают ребенку пример нравственного поведения» </a:t>
                      </a:r>
                      <a:r>
                        <a:rPr lang="ru-RU" sz="1000" i="0" dirty="0" smtClean="0">
                          <a:latin typeface="+mj-lt"/>
                        </a:rPr>
                        <a:t>(От издательства)</a:t>
                      </a:r>
                      <a:r>
                        <a:rPr lang="ru-RU" sz="1000" dirty="0" smtClean="0">
                          <a:latin typeface="+mj-lt"/>
                        </a:rPr>
                        <a:t>.</a:t>
                      </a:r>
                      <a:endParaRPr lang="ru-RU" sz="1000" dirty="0">
                        <a:latin typeface="+mj-lt"/>
                      </a:endParaRPr>
                    </a:p>
                  </a:txBody>
                  <a:tcPr>
                    <a:solidFill>
                      <a:schemeClr val="accent2"/>
                    </a:solidFill>
                  </a:tcPr>
                </a:tc>
              </a:tr>
              <a:tr h="1216898">
                <a:tc>
                  <a:txBody>
                    <a:bodyPr/>
                    <a:lstStyle/>
                    <a:p>
                      <a:pPr algn="just"/>
                      <a:endParaRPr lang="ru-RU" sz="1400" b="1" dirty="0">
                        <a:latin typeface="+mj-lt"/>
                      </a:endParaRPr>
                    </a:p>
                  </a:txBody>
                  <a:tcPr>
                    <a:solidFill>
                      <a:schemeClr val="accent2"/>
                    </a:solidFill>
                  </a:tcPr>
                </a:tc>
                <a:tc>
                  <a:txBody>
                    <a:bodyPr/>
                    <a:lstStyle/>
                    <a:p>
                      <a:pPr algn="just"/>
                      <a:r>
                        <a:rPr lang="ru-RU" sz="1200" b="1" dirty="0" smtClean="0">
                          <a:solidFill>
                            <a:schemeClr val="bg1"/>
                          </a:solidFill>
                          <a:latin typeface="+mj-lt"/>
                        </a:rPr>
                        <a:t>Станислав Востоков, «Морозов Ха. Ха. и новогоднее чудо»</a:t>
                      </a:r>
                      <a:r>
                        <a:rPr lang="ru-RU" sz="1200" dirty="0" smtClean="0">
                          <a:solidFill>
                            <a:schemeClr val="bg1"/>
                          </a:solidFill>
                          <a:latin typeface="+mj-lt"/>
                        </a:rPr>
                        <a:t>, </a:t>
                      </a:r>
                      <a:r>
                        <a:rPr lang="ru-RU" sz="1200" dirty="0" smtClean="0">
                          <a:latin typeface="+mj-lt"/>
                        </a:rPr>
                        <a:t>издательство «Клевер», 2021. </a:t>
                      </a:r>
                      <a:r>
                        <a:rPr lang="ru-RU" sz="1000" i="1" dirty="0" smtClean="0">
                          <a:latin typeface="+mj-lt"/>
                        </a:rPr>
                        <a:t>«Книга рассмешит и порадует учеников начальной школы, которые уже с известным скептицизмом относятся к новогодним чудесам. Юмористическая повесть рассказывает о необычных буднях российского Деда Мороза. Оказывается, должность это выборная – раз в десять лет специальная комиссия предлагает тщательно подобранному человеку стать новым Дедом Морозом. И вот такую работу предлагают немолодому бухгалтеру Харитону Харитоновичу Морозову. Будущий обитатель дворца в Великом Устюге по натуре весьма зловреден и изобретателен, ему доставляют удовольствие недобрые шутки и бурная реакция на них. Поначалу Ха. Ха. наслаждается своим новым положением и развлекается, как умеет. Но постепенно новые обязанности меняют пожилого хулигана»</a:t>
                      </a:r>
                      <a:r>
                        <a:rPr lang="ru-RU" sz="1000" i="1" baseline="0" dirty="0" smtClean="0">
                          <a:latin typeface="+mj-lt"/>
                        </a:rPr>
                        <a:t> </a:t>
                      </a:r>
                      <a:r>
                        <a:rPr lang="ru-RU" sz="1000" i="0" baseline="0" dirty="0" smtClean="0">
                          <a:latin typeface="+mj-lt"/>
                        </a:rPr>
                        <a:t>(От издательства).</a:t>
                      </a:r>
                      <a:endParaRPr lang="ru-RU" sz="1000" i="1" dirty="0">
                        <a:latin typeface="+mj-lt"/>
                      </a:endParaRPr>
                    </a:p>
                  </a:txBody>
                  <a:tcPr>
                    <a:solidFill>
                      <a:schemeClr val="accent2"/>
                    </a:solidFill>
                  </a:tcPr>
                </a:tc>
              </a:tr>
              <a:tr h="1236529">
                <a:tc>
                  <a:txBody>
                    <a:bodyPr/>
                    <a:lstStyle/>
                    <a:p>
                      <a:pPr algn="just"/>
                      <a:endParaRPr lang="ru-RU" sz="1200" b="1" dirty="0">
                        <a:latin typeface="+mj-lt"/>
                      </a:endParaRPr>
                    </a:p>
                  </a:txBody>
                  <a:tcPr>
                    <a:solidFill>
                      <a:schemeClr val="accent2"/>
                    </a:solidFill>
                  </a:tcPr>
                </a:tc>
                <a:tc>
                  <a:txBody>
                    <a:bodyPr/>
                    <a:lstStyle/>
                    <a:p>
                      <a:pPr algn="just"/>
                      <a:r>
                        <a:rPr lang="ru-RU" sz="1200" b="1" dirty="0" smtClean="0">
                          <a:solidFill>
                            <a:schemeClr val="bg1"/>
                          </a:solidFill>
                          <a:latin typeface="+mj-lt"/>
                        </a:rPr>
                        <a:t>Светлана Щелкунова  «Тролль Вася из троллейбуса № 10»</a:t>
                      </a:r>
                      <a:r>
                        <a:rPr lang="ru-RU" sz="1200" dirty="0" smtClean="0">
                          <a:solidFill>
                            <a:schemeClr val="bg1"/>
                          </a:solidFill>
                          <a:latin typeface="+mj-lt"/>
                        </a:rPr>
                        <a:t>, </a:t>
                      </a:r>
                      <a:r>
                        <a:rPr lang="ru-RU" sz="1200" dirty="0" smtClean="0">
                          <a:latin typeface="+mj-lt"/>
                        </a:rPr>
                        <a:t>издательство АСТ, 2022.</a:t>
                      </a:r>
                      <a:r>
                        <a:rPr lang="ru-RU" sz="1000" baseline="0" dirty="0" smtClean="0">
                          <a:latin typeface="+mj-lt"/>
                        </a:rPr>
                        <a:t> </a:t>
                      </a:r>
                      <a:r>
                        <a:rPr lang="ru-RU" sz="1000" i="1" baseline="0" dirty="0" smtClean="0">
                          <a:latin typeface="+mj-lt"/>
                        </a:rPr>
                        <a:t>«</a:t>
                      </a:r>
                      <a:r>
                        <a:rPr lang="ru-RU" sz="1000" i="1" dirty="0" smtClean="0">
                          <a:latin typeface="+mj-lt"/>
                        </a:rPr>
                        <a:t>Книга из серии «Петербургские сказки» с иллюстрациями и интерактивными заданиями в игровой форме знакомит читателей с историей Санкт-Петербурга и его достопримечательностями. Её можно изучать всей семьей, и она не только подарит много весёлых минут, но и познакомит детей с городом на Неве. Тролль Вася очень любит кататься на троллейбусе и разглядывать городские достопримечательности. Он не понимает, почему пассажиры сидят, уткнувшись в смартфоны, и не замечают этой красоты? Расстраивает его и то, что мама постоянно ругается, брат и сестра троллят его, а учительница Тролливанна заставляет заниматься пакостями. Но Васе этого не хочется, ведь у него от природы доброе сердце. А теперь он занят суперважной проблемой – Монстролль хочет заморозить время и лишить всех жителей Санкт-Петербурга Нового года. Сможет ли Вася вместе со своей подругой Василисой разрушить эти коварные планы и спасти любимый праздник?»</a:t>
                      </a:r>
                      <a:r>
                        <a:rPr lang="ru-RU" sz="1000" i="1" baseline="0" dirty="0" smtClean="0">
                          <a:latin typeface="+mj-lt"/>
                        </a:rPr>
                        <a:t> </a:t>
                      </a:r>
                      <a:r>
                        <a:rPr lang="ru-RU" sz="1000" b="0" i="0" baseline="0" dirty="0" smtClean="0">
                          <a:latin typeface="+mj-lt"/>
                        </a:rPr>
                        <a:t> (От издательства)</a:t>
                      </a:r>
                      <a:endParaRPr lang="ru-RU" sz="1000" i="1" dirty="0">
                        <a:latin typeface="+mj-lt"/>
                      </a:endParaRPr>
                    </a:p>
                  </a:txBody>
                  <a:tcPr>
                    <a:solidFill>
                      <a:schemeClr val="accent2"/>
                    </a:solidFill>
                  </a:tcPr>
                </a:tc>
              </a:tr>
            </a:tbl>
          </a:graphicData>
        </a:graphic>
      </p:graphicFrame>
      <p:pic>
        <p:nvPicPr>
          <p:cNvPr id="512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706" t="8608" r="15392" b="5160"/>
          <a:stretch/>
        </p:blipFill>
        <p:spPr bwMode="auto">
          <a:xfrm>
            <a:off x="-47151" y="1539515"/>
            <a:ext cx="949587" cy="1197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51" y="2852936"/>
            <a:ext cx="961935" cy="1323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2" y="4299943"/>
            <a:ext cx="906572" cy="1197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361" y="5629732"/>
            <a:ext cx="903423" cy="122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02091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23728" y="332656"/>
            <a:ext cx="6845384" cy="548640"/>
          </a:xfrm>
        </p:spPr>
        <p:txBody>
          <a:bodyPr>
            <a:noAutofit/>
          </a:bodyPr>
          <a:lstStyle/>
          <a:p>
            <a:pPr algn="ctr"/>
            <a:r>
              <a:rPr lang="ru-RU" sz="2800" b="1" dirty="0">
                <a:solidFill>
                  <a:srgbClr val="FF0000"/>
                </a:solidFill>
                <a:effectLst>
                  <a:outerShdw blurRad="38100" dist="38100" dir="2700000" algn="tl">
                    <a:srgbClr val="000000">
                      <a:alpha val="43137"/>
                    </a:srgbClr>
                  </a:outerShdw>
                </a:effectLst>
                <a:latin typeface="Arial" pitchFamily="34" charset="0"/>
                <a:cs typeface="Arial" pitchFamily="34" charset="0"/>
              </a:rPr>
              <a:t>Премия имени Александра </a:t>
            </a:r>
            <a:r>
              <a:rPr lang="ru-RU" sz="28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Грина</a:t>
            </a:r>
            <a:endParaRPr lang="ru-RU" sz="2800"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Объект 2"/>
          <p:cNvSpPr>
            <a:spLocks noGrp="1"/>
          </p:cNvSpPr>
          <p:nvPr>
            <p:ph idx="1"/>
          </p:nvPr>
        </p:nvSpPr>
        <p:spPr>
          <a:xfrm>
            <a:off x="1996728" y="908720"/>
            <a:ext cx="6814506" cy="5832648"/>
          </a:xfrm>
        </p:spPr>
        <p:txBody>
          <a:bodyPr>
            <a:normAutofit/>
          </a:bodyPr>
          <a:lstStyle/>
          <a:p>
            <a:pPr algn="just"/>
            <a:endParaRPr lang="ru-RU" sz="1400" b="0" dirty="0">
              <a:latin typeface="Times New Roman" pitchFamily="18" charset="0"/>
              <a:cs typeface="Times New Roman" pitchFamily="18" charset="0"/>
            </a:endParaRPr>
          </a:p>
          <a:p>
            <a:pPr algn="just"/>
            <a:endParaRPr lang="ru-RU" sz="1400" dirty="0" smtClean="0">
              <a:latin typeface="Times New Roman" pitchFamily="18" charset="0"/>
              <a:cs typeface="Times New Roman" pitchFamily="18" charset="0"/>
            </a:endParaRPr>
          </a:p>
          <a:p>
            <a:pPr algn="just"/>
            <a:endParaRPr lang="ru-RU" sz="1400" dirty="0">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349" y="33561"/>
            <a:ext cx="1368152" cy="2023579"/>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Прямоугольник 8"/>
          <p:cNvSpPr/>
          <p:nvPr/>
        </p:nvSpPr>
        <p:spPr>
          <a:xfrm>
            <a:off x="3082652" y="1457708"/>
            <a:ext cx="5832648" cy="5262979"/>
          </a:xfrm>
          <a:prstGeom prst="rect">
            <a:avLst/>
          </a:prstGeom>
        </p:spPr>
        <p:txBody>
          <a:bodyPr wrap="square">
            <a:spAutoFit/>
          </a:bodyPr>
          <a:lstStyle/>
          <a:p>
            <a:pPr algn="just"/>
            <a:r>
              <a:rPr lang="ru-RU" sz="1400" dirty="0">
                <a:latin typeface="Times New Roman" pitchFamily="18" charset="0"/>
                <a:cs typeface="Times New Roman" pitchFamily="18" charset="0"/>
              </a:rPr>
              <a:t>Премия имени Александра Грина — российская литературная премия </a:t>
            </a:r>
            <a:r>
              <a:rPr lang="ru-RU" sz="1400" dirty="0" smtClean="0">
                <a:latin typeface="Times New Roman" pitchFamily="18" charset="0"/>
                <a:cs typeface="Times New Roman" pitchFamily="18" charset="0"/>
              </a:rPr>
              <a:t>учреждена </a:t>
            </a:r>
            <a:r>
              <a:rPr lang="ru-RU" sz="1400" dirty="0">
                <a:latin typeface="Times New Roman" pitchFamily="18" charset="0"/>
                <a:cs typeface="Times New Roman" pitchFamily="18" charset="0"/>
              </a:rPr>
              <a:t>по инициативе Союза писателей России, администрации городов Кирова и Слободского в 2000 году, в связи со 120-летием писателя Александра Степановича Грина. В 2006 году в число учредителей премии вошло правительство Кировской области, что повысило статус премии.</a:t>
            </a:r>
          </a:p>
          <a:p>
            <a:pPr algn="just"/>
            <a:r>
              <a:rPr lang="ru-RU" sz="1400" dirty="0">
                <a:latin typeface="Times New Roman" pitchFamily="18" charset="0"/>
                <a:cs typeface="Times New Roman" pitchFamily="18" charset="0"/>
              </a:rPr>
              <a:t> </a:t>
            </a:r>
          </a:p>
          <a:p>
            <a:pPr algn="just"/>
            <a:r>
              <a:rPr lang="ru-RU" sz="1400" dirty="0">
                <a:latin typeface="Times New Roman" pitchFamily="18" charset="0"/>
                <a:cs typeface="Times New Roman" pitchFamily="18" charset="0"/>
              </a:rPr>
              <a:t>Претендовать на премию могут граждане Российской Федерации.</a:t>
            </a:r>
          </a:p>
          <a:p>
            <a:pPr algn="just"/>
            <a:r>
              <a:rPr lang="ru-RU" sz="1400" dirty="0">
                <a:latin typeface="Times New Roman" pitchFamily="18" charset="0"/>
                <a:cs typeface="Times New Roman" pitchFamily="18" charset="0"/>
              </a:rPr>
              <a:t>Ежегодно присуждается одна премия за произведения для детей и юношества, проникнутые духом романтики и надежды. Автор может быть награждён как за отдельное сочинение, и за всё творчество в целом.</a:t>
            </a:r>
          </a:p>
          <a:p>
            <a:pPr algn="just"/>
            <a:r>
              <a:rPr lang="ru-RU" sz="1400" dirty="0">
                <a:latin typeface="Times New Roman" pitchFamily="18" charset="0"/>
                <a:cs typeface="Times New Roman" pitchFamily="18" charset="0"/>
              </a:rPr>
              <a:t>Произведение должно быть посвящено или адресоваться детям старшего возраста, подросткам, юношеству. Жанр произведений может быть любым.</a:t>
            </a:r>
          </a:p>
          <a:p>
            <a:pPr algn="just"/>
            <a:r>
              <a:rPr lang="ru-RU" sz="1400" dirty="0">
                <a:latin typeface="Times New Roman" pitchFamily="18" charset="0"/>
                <a:cs typeface="Times New Roman" pitchFamily="18" charset="0"/>
              </a:rPr>
              <a:t>Премия имени Александра Грина состоит из медали с изображением А. С. Грина, Почётного диплома с изображением А. С. Грина и денежного приза (сумма эквивалентна 1000 долларов США</a:t>
            </a:r>
            <a:r>
              <a:rPr lang="ru-RU" sz="1400" dirty="0" smtClean="0">
                <a:latin typeface="Times New Roman" pitchFamily="18" charset="0"/>
                <a:cs typeface="Times New Roman" pitchFamily="18" charset="0"/>
              </a:rPr>
              <a:t>).</a:t>
            </a:r>
          </a:p>
          <a:p>
            <a:pPr algn="just"/>
            <a:endParaRPr lang="ru-RU" sz="1400" dirty="0">
              <a:latin typeface="Times New Roman" pitchFamily="18" charset="0"/>
              <a:cs typeface="Times New Roman" pitchFamily="18" charset="0"/>
            </a:endParaRPr>
          </a:p>
          <a:p>
            <a:pPr algn="just"/>
            <a:r>
              <a:rPr lang="ru-RU" sz="1400" b="1" dirty="0" smtClean="0">
                <a:latin typeface="Times New Roman" pitchFamily="18" charset="0"/>
                <a:cs typeface="Times New Roman" pitchFamily="18" charset="0"/>
              </a:rPr>
              <a:t>Победитель 2022 года  </a:t>
            </a:r>
            <a:r>
              <a:rPr lang="ru-RU" sz="1400" b="1" dirty="0">
                <a:latin typeface="Times New Roman" pitchFamily="18" charset="0"/>
                <a:cs typeface="Times New Roman" pitchFamily="18" charset="0"/>
              </a:rPr>
              <a:t>— Елена Станиславовна Наумова, </a:t>
            </a:r>
            <a:r>
              <a:rPr lang="ru-RU" sz="1400" dirty="0">
                <a:latin typeface="Times New Roman" pitchFamily="18" charset="0"/>
                <a:cs typeface="Times New Roman" pitchFamily="18" charset="0"/>
              </a:rPr>
              <a:t>к</a:t>
            </a:r>
            <a:r>
              <a:rPr lang="ru-RU" sz="1400" dirty="0" smtClean="0">
                <a:latin typeface="Times New Roman" pitchFamily="18" charset="0"/>
                <a:cs typeface="Times New Roman" pitchFamily="18" charset="0"/>
              </a:rPr>
              <a:t>ировский</a:t>
            </a:r>
            <a:r>
              <a:rPr lang="ru-RU" sz="1400" b="1" dirty="0" smtClean="0">
                <a:latin typeface="Times New Roman" pitchFamily="18" charset="0"/>
                <a:cs typeface="Times New Roman" pitchFamily="18" charset="0"/>
              </a:rPr>
              <a:t> </a:t>
            </a:r>
            <a:r>
              <a:rPr lang="ru-RU" sz="1400" dirty="0" smtClean="0">
                <a:latin typeface="Times New Roman" pitchFamily="18" charset="0"/>
                <a:cs typeface="Times New Roman" pitchFamily="18" charset="0"/>
              </a:rPr>
              <a:t>поэт</a:t>
            </a:r>
            <a:r>
              <a:rPr lang="ru-RU" sz="1400" dirty="0">
                <a:latin typeface="Times New Roman" pitchFamily="18" charset="0"/>
                <a:cs typeface="Times New Roman" pitchFamily="18" charset="0"/>
              </a:rPr>
              <a:t>, прозаик, писательница, педагог, член Союза писателей России — за произведения для детей и юношества</a:t>
            </a:r>
            <a:r>
              <a:rPr lang="ru-RU" sz="1400" dirty="0" smtClean="0">
                <a:latin typeface="Times New Roman" pitchFamily="18" charset="0"/>
                <a:cs typeface="Times New Roman" pitchFamily="18" charset="0"/>
              </a:rPr>
              <a:t>.</a:t>
            </a:r>
          </a:p>
          <a:p>
            <a:pPr algn="just"/>
            <a:endParaRPr lang="ru-RU" sz="1400" dirty="0" smtClean="0">
              <a:latin typeface="Times New Roman" pitchFamily="18" charset="0"/>
              <a:cs typeface="Times New Roman" pitchFamily="18" charset="0"/>
            </a:endParaRPr>
          </a:p>
          <a:p>
            <a:pPr algn="just"/>
            <a:r>
              <a:rPr lang="ru-RU" sz="1400" dirty="0" smtClean="0">
                <a:latin typeface="Times New Roman" pitchFamily="18" charset="0"/>
                <a:cs typeface="Times New Roman" pitchFamily="18" charset="0"/>
              </a:rPr>
              <a:t>Читать об авторе </a:t>
            </a:r>
            <a:r>
              <a:rPr lang="en-US" sz="1400" dirty="0">
                <a:latin typeface="Times New Roman" pitchFamily="18" charset="0"/>
                <a:cs typeface="Times New Roman" pitchFamily="18" charset="0"/>
                <a:hlinkClick r:id="rId3"/>
              </a:rPr>
              <a:t>https://</a:t>
            </a:r>
            <a:r>
              <a:rPr lang="en-US" sz="1400" dirty="0" smtClean="0">
                <a:latin typeface="Times New Roman" pitchFamily="18" charset="0"/>
                <a:cs typeface="Times New Roman" pitchFamily="18" charset="0"/>
                <a:hlinkClick r:id="rId3"/>
              </a:rPr>
              <a:t>muzei.gymn-green.ru/pisately/naumova-elena-stanislavovna</a:t>
            </a:r>
            <a:endParaRPr lang="ru-RU" sz="1400" dirty="0" smtClean="0">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847" y="2381250"/>
            <a:ext cx="1428750" cy="209550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035" y="4077072"/>
            <a:ext cx="1099589" cy="148717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38350" y="4028045"/>
            <a:ext cx="1111002" cy="153620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3606" y="5373216"/>
            <a:ext cx="985229" cy="129069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38350" y="5668745"/>
            <a:ext cx="1111002" cy="105194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91680" y="1045350"/>
            <a:ext cx="1214983" cy="116074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42836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Прямоугольник 21"/>
          <p:cNvSpPr/>
          <p:nvPr/>
        </p:nvSpPr>
        <p:spPr>
          <a:xfrm>
            <a:off x="429860" y="260648"/>
            <a:ext cx="8296855" cy="1077218"/>
          </a:xfrm>
          <a:prstGeom prst="rect">
            <a:avLst/>
          </a:prstGeom>
          <a:noFill/>
        </p:spPr>
        <p:txBody>
          <a:bodyPr wrap="square" lIns="91440" tIns="45720" rIns="91440" bIns="45720">
            <a:spAutoFit/>
          </a:bodyPr>
          <a:lstStyle/>
          <a:p>
            <a:pPr algn="ctr"/>
            <a:r>
              <a:rPr lang="ru-RU" sz="4800" b="1" spc="50" dirty="0" smtClean="0">
                <a:ln w="11430"/>
                <a:solidFill>
                  <a:schemeClr val="bg1"/>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ДЕТСКАЯ ЛИТЕРАТУРА</a:t>
            </a:r>
            <a:endParaRPr lang="ru-RU" sz="1600" dirty="0" smtClean="0">
              <a:ln w="18415" cmpd="sng">
                <a:solidFill>
                  <a:srgbClr val="FFFFFF"/>
                </a:solidFill>
                <a:prstDash val="solid"/>
              </a:ln>
              <a:solidFill>
                <a:schemeClr val="bg1"/>
              </a:solidFill>
              <a:effectLst>
                <a:outerShdw blurRad="38100" dist="38100" dir="2700000" algn="tl">
                  <a:srgbClr val="000000">
                    <a:alpha val="43137"/>
                  </a:srgbClr>
                </a:outerShdw>
              </a:effectLst>
            </a:endParaRPr>
          </a:p>
          <a:p>
            <a:pPr algn="ctr"/>
            <a:endParaRPr lang="ru-RU" sz="1600" b="0" cap="none" spc="0" dirty="0">
              <a:ln w="18415" cmpd="sng">
                <a:solidFill>
                  <a:srgbClr val="FFFFFF"/>
                </a:solidFill>
                <a:prstDash val="solid"/>
              </a:ln>
              <a:solidFill>
                <a:schemeClr val="accent3"/>
              </a:solidFill>
              <a:effectLst>
                <a:outerShdw blurRad="38100" dist="38100" dir="2700000" algn="tl">
                  <a:srgbClr val="000000">
                    <a:alpha val="43137"/>
                  </a:srgbClr>
                </a:outerShdw>
              </a:effectLst>
            </a:endParaRPr>
          </a:p>
        </p:txBody>
      </p:sp>
      <p:sp>
        <p:nvSpPr>
          <p:cNvPr id="26" name="Выноска 1 (граница и черта) 25"/>
          <p:cNvSpPr/>
          <p:nvPr/>
        </p:nvSpPr>
        <p:spPr>
          <a:xfrm>
            <a:off x="1475656" y="4365104"/>
            <a:ext cx="2664296" cy="1428461"/>
          </a:xfrm>
          <a:prstGeom prst="accentBorderCallout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t>ПИСАТЕЛИ-</a:t>
            </a:r>
          </a:p>
          <a:p>
            <a:pPr algn="ctr"/>
            <a:r>
              <a:rPr lang="ru-RU" b="1" dirty="0" smtClean="0"/>
              <a:t>ЛАУРЕАТЫ</a:t>
            </a:r>
            <a:endParaRPr lang="ru-RU" b="1" dirty="0"/>
          </a:p>
        </p:txBody>
      </p:sp>
      <p:sp>
        <p:nvSpPr>
          <p:cNvPr id="28" name="Выноска 1 (граница и черта) 27"/>
          <p:cNvSpPr/>
          <p:nvPr/>
        </p:nvSpPr>
        <p:spPr>
          <a:xfrm>
            <a:off x="5457286" y="4365104"/>
            <a:ext cx="2736304" cy="1428461"/>
          </a:xfrm>
          <a:prstGeom prst="accentBorderCallout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t>СПИСКИ</a:t>
            </a:r>
          </a:p>
          <a:p>
            <a:pPr algn="ctr"/>
            <a:r>
              <a:rPr lang="ru-RU" b="1" dirty="0" smtClean="0"/>
              <a:t> ЛУЧШИХ  КНИГ</a:t>
            </a:r>
            <a:endParaRPr lang="ru-RU" b="1" dirty="0"/>
          </a:p>
        </p:txBody>
      </p:sp>
      <p:sp>
        <p:nvSpPr>
          <p:cNvPr id="29" name="Выноска 1 (граница и черта) 28"/>
          <p:cNvSpPr/>
          <p:nvPr/>
        </p:nvSpPr>
        <p:spPr>
          <a:xfrm>
            <a:off x="1475656" y="2060848"/>
            <a:ext cx="2664296" cy="1440160"/>
          </a:xfrm>
          <a:prstGeom prst="accentBorderCallout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t>ЛИТЕРАТУРНЫЕ ПРЕМИИ</a:t>
            </a:r>
            <a:endParaRPr lang="ru-RU" b="1" dirty="0"/>
          </a:p>
        </p:txBody>
      </p:sp>
      <p:sp>
        <p:nvSpPr>
          <p:cNvPr id="30" name="Выноска 1 (граница и черта) 29"/>
          <p:cNvSpPr/>
          <p:nvPr/>
        </p:nvSpPr>
        <p:spPr>
          <a:xfrm>
            <a:off x="5436096" y="2060848"/>
            <a:ext cx="2736304" cy="1440160"/>
          </a:xfrm>
          <a:prstGeom prst="accentBorderCallout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t>КНИГИ-ЛАУРЕАТЫ</a:t>
            </a:r>
            <a:endParaRPr lang="ru-RU" b="1" dirty="0"/>
          </a:p>
        </p:txBody>
      </p:sp>
    </p:spTree>
    <p:extLst>
      <p:ext uri="{BB962C8B-B14F-4D97-AF65-F5344CB8AC3E}">
        <p14:creationId xmlns:p14="http://schemas.microsoft.com/office/powerpoint/2010/main" val="8599914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79712" y="260648"/>
            <a:ext cx="6845384" cy="548640"/>
          </a:xfrm>
        </p:spPr>
        <p:txBody>
          <a:bodyPr>
            <a:noAutofit/>
          </a:bodyPr>
          <a:lstStyle/>
          <a:p>
            <a:pPr algn="ctr"/>
            <a:r>
              <a:rPr lang="ru-RU" sz="2000" b="1" dirty="0">
                <a:effectLst>
                  <a:outerShdw blurRad="38100" dist="38100" dir="2700000" algn="tl">
                    <a:srgbClr val="000000">
                      <a:alpha val="43137"/>
                    </a:srgbClr>
                  </a:outerShdw>
                </a:effectLst>
                <a:latin typeface="Arial" pitchFamily="34" charset="0"/>
                <a:cs typeface="Arial" pitchFamily="34" charset="0"/>
              </a:rPr>
              <a:t>Литературная премия «Алиса</a:t>
            </a:r>
            <a:r>
              <a:rPr lang="ru-RU" sz="2000" b="1" dirty="0" smtClean="0">
                <a:effectLst>
                  <a:outerShdw blurRad="38100" dist="38100" dir="2700000" algn="tl">
                    <a:srgbClr val="000000">
                      <a:alpha val="43137"/>
                    </a:srgbClr>
                  </a:outerShdw>
                </a:effectLst>
                <a:latin typeface="Arial" pitchFamily="34" charset="0"/>
                <a:cs typeface="Arial" pitchFamily="34" charset="0"/>
              </a:rPr>
              <a:t>»</a:t>
            </a:r>
            <a:endParaRPr lang="ru-RU" sz="2000" b="1" dirty="0">
              <a:effectLst>
                <a:outerShdw blurRad="38100" dist="38100" dir="2700000" algn="tl">
                  <a:srgbClr val="000000">
                    <a:alpha val="43137"/>
                  </a:srgbClr>
                </a:outerShdw>
              </a:effectLst>
              <a:latin typeface="Arial" pitchFamily="34" charset="0"/>
              <a:cs typeface="Arial" pitchFamily="34" charset="0"/>
            </a:endParaRPr>
          </a:p>
        </p:txBody>
      </p:sp>
      <p:sp>
        <p:nvSpPr>
          <p:cNvPr id="3" name="Объект 2"/>
          <p:cNvSpPr>
            <a:spLocks noGrp="1"/>
          </p:cNvSpPr>
          <p:nvPr>
            <p:ph idx="1"/>
          </p:nvPr>
        </p:nvSpPr>
        <p:spPr>
          <a:xfrm>
            <a:off x="1996728" y="908720"/>
            <a:ext cx="6814506" cy="5832648"/>
          </a:xfrm>
        </p:spPr>
        <p:txBody>
          <a:bodyPr>
            <a:normAutofit/>
          </a:bodyPr>
          <a:lstStyle/>
          <a:p>
            <a:pPr algn="just"/>
            <a:r>
              <a:rPr lang="ru-RU" sz="1400" b="0" dirty="0">
                <a:solidFill>
                  <a:schemeClr val="tx1"/>
                </a:solidFill>
                <a:latin typeface="Times New Roman" pitchFamily="18" charset="0"/>
                <a:cs typeface="Times New Roman" pitchFamily="18" charset="0"/>
              </a:rPr>
              <a:t>Литературная премия «Алиса» — входит в число премий, учрежденных Оргкомитетом Международной литературной конференции по вопросам фантастики «РосКон». Премия была учреждена в 2000 году в целях развития жанра фантастики в России. Присуждается с 2001 года.</a:t>
            </a:r>
          </a:p>
          <a:p>
            <a:pPr algn="just"/>
            <a:r>
              <a:rPr lang="ru-RU" sz="1400" b="0" dirty="0">
                <a:solidFill>
                  <a:schemeClr val="tx1"/>
                </a:solidFill>
                <a:latin typeface="Times New Roman" pitchFamily="18" charset="0"/>
                <a:cs typeface="Times New Roman" pitchFamily="18" charset="0"/>
              </a:rPr>
              <a:t>Премия «Алиса» вручается лучшему произведению детской и подростковой фантастики, которое увидело свет в минувшем календарном году. Премия посвящена памяти писателя Кира Булычева, много сделавшего для развития этого направления литературы. Для выявления победителей Оргкомитет фестиваля фантастики «</a:t>
            </a:r>
            <a:r>
              <a:rPr lang="ru-RU" sz="1400" b="0" dirty="0" smtClean="0">
                <a:solidFill>
                  <a:schemeClr val="tx1"/>
                </a:solidFill>
                <a:latin typeface="Times New Roman" pitchFamily="18" charset="0"/>
                <a:cs typeface="Times New Roman" pitchFamily="18" charset="0"/>
              </a:rPr>
              <a:t>РосКон</a:t>
            </a:r>
            <a:r>
              <a:rPr lang="ru-RU" sz="1400" b="0" dirty="0">
                <a:solidFill>
                  <a:schemeClr val="tx1"/>
                </a:solidFill>
                <a:latin typeface="Times New Roman" pitchFamily="18" charset="0"/>
                <a:cs typeface="Times New Roman" pitchFamily="18" charset="0"/>
              </a:rPr>
              <a:t>» формирует и публикует номинационный список. Премия присуждается совместным решением Оргкомитета «</a:t>
            </a:r>
            <a:r>
              <a:rPr lang="ru-RU" sz="1400" b="0" dirty="0" smtClean="0">
                <a:solidFill>
                  <a:schemeClr val="tx1"/>
                </a:solidFill>
                <a:latin typeface="Times New Roman" pitchFamily="18" charset="0"/>
                <a:cs typeface="Times New Roman" pitchFamily="18" charset="0"/>
              </a:rPr>
              <a:t>РосКона</a:t>
            </a:r>
            <a:r>
              <a:rPr lang="ru-RU" sz="1400" b="0" dirty="0">
                <a:solidFill>
                  <a:schemeClr val="tx1"/>
                </a:solidFill>
                <a:latin typeface="Times New Roman" pitchFamily="18" charset="0"/>
                <a:cs typeface="Times New Roman" pitchFamily="18" charset="0"/>
              </a:rPr>
              <a:t>» и вдовы Кира Булычева — художника Киры Алексеевны Сошинской.</a:t>
            </a:r>
          </a:p>
          <a:p>
            <a:pPr algn="just"/>
            <a:r>
              <a:rPr lang="ru-RU" sz="1400" b="0" dirty="0">
                <a:solidFill>
                  <a:schemeClr val="tx1"/>
                </a:solidFill>
                <a:latin typeface="Times New Roman" pitchFamily="18" charset="0"/>
                <a:cs typeface="Times New Roman" pitchFamily="18" charset="0"/>
              </a:rPr>
              <a:t>Литературная премия «Алиса» вручается в торжественной обстановке ежегодно, на фестивале «РосКон». Приз представляет собой точную копию миелофона из фильма «Гостья из будущего». Изначально его вручал сам Кир Булычёв, после его смерти — Наталья Гусева (исполнительница роли девочки из будущего).</a:t>
            </a:r>
          </a:p>
          <a:p>
            <a:pPr algn="just"/>
            <a:r>
              <a:rPr lang="ru-RU" sz="1400" dirty="0">
                <a:solidFill>
                  <a:schemeClr val="tx1"/>
                </a:solidFill>
                <a:latin typeface="Times New Roman" pitchFamily="18" charset="0"/>
                <a:cs typeface="Times New Roman" pitchFamily="18" charset="0"/>
              </a:rPr>
              <a:t>Лауреат литературной премии «</a:t>
            </a:r>
            <a:r>
              <a:rPr lang="ru-RU" sz="1400" dirty="0" smtClean="0">
                <a:solidFill>
                  <a:schemeClr val="tx1"/>
                </a:solidFill>
                <a:latin typeface="Times New Roman" pitchFamily="18" charset="0"/>
                <a:cs typeface="Times New Roman" pitchFamily="18" charset="0"/>
              </a:rPr>
              <a:t>Алиса» 2022 года — </a:t>
            </a:r>
            <a:r>
              <a:rPr lang="ru-RU" sz="1400" b="1" dirty="0">
                <a:solidFill>
                  <a:schemeClr val="tx1"/>
                </a:solidFill>
                <a:latin typeface="Times New Roman" pitchFamily="18" charset="0"/>
                <a:cs typeface="Times New Roman" pitchFamily="18" charset="0"/>
              </a:rPr>
              <a:t>Алексей Карташов </a:t>
            </a:r>
            <a:r>
              <a:rPr lang="ru-RU" sz="1400" dirty="0">
                <a:solidFill>
                  <a:schemeClr val="tx1"/>
                </a:solidFill>
                <a:latin typeface="Times New Roman" pitchFamily="18" charset="0"/>
                <a:cs typeface="Times New Roman" pitchFamily="18" charset="0"/>
              </a:rPr>
              <a:t>(за повесть «</a:t>
            </a:r>
            <a:r>
              <a:rPr lang="ru-RU" sz="1400" b="1" dirty="0">
                <a:solidFill>
                  <a:schemeClr val="tx1"/>
                </a:solidFill>
                <a:latin typeface="Times New Roman" pitchFamily="18" charset="0"/>
                <a:cs typeface="Times New Roman" pitchFamily="18" charset="0"/>
              </a:rPr>
              <a:t>Зверь из-под кровати</a:t>
            </a:r>
            <a:r>
              <a:rPr lang="ru-RU" sz="1400" dirty="0" smtClean="0">
                <a:solidFill>
                  <a:schemeClr val="tx1"/>
                </a:solidFill>
                <a:latin typeface="Times New Roman" pitchFamily="18" charset="0"/>
                <a:cs typeface="Times New Roman" pitchFamily="18" charset="0"/>
              </a:rPr>
              <a:t>»).</a:t>
            </a:r>
          </a:p>
          <a:p>
            <a:pPr algn="just">
              <a:buAutoNum type="arabicPlain" startAt="2002"/>
            </a:pPr>
            <a:endParaRPr lang="ru-RU" sz="1400" dirty="0" smtClean="0">
              <a:solidFill>
                <a:schemeClr val="tx1"/>
              </a:solidFill>
              <a:latin typeface="Times New Roman" pitchFamily="18" charset="0"/>
              <a:cs typeface="Times New Roman" pitchFamily="18" charset="0"/>
            </a:endParaRPr>
          </a:p>
          <a:p>
            <a:pPr marL="0" indent="0" algn="just">
              <a:buNone/>
            </a:pPr>
            <a:r>
              <a:rPr lang="ru-RU" sz="1400" i="1" dirty="0" smtClean="0">
                <a:solidFill>
                  <a:schemeClr val="tx1"/>
                </a:solidFill>
                <a:latin typeface="Times New Roman" pitchFamily="18" charset="0"/>
                <a:cs typeface="Times New Roman" pitchFamily="18" charset="0"/>
              </a:rPr>
              <a:t>«У </a:t>
            </a:r>
            <a:r>
              <a:rPr lang="ru-RU" sz="1400" i="1" dirty="0">
                <a:solidFill>
                  <a:schemeClr val="tx1"/>
                </a:solidFill>
                <a:latin typeface="Times New Roman" pitchFamily="18" charset="0"/>
                <a:cs typeface="Times New Roman" pitchFamily="18" charset="0"/>
              </a:rPr>
              <a:t>писателя должна быть тема. У кого-то — пираты, а вот Алексей Карташов уже много лет пишет рассказы и повести о чудесном животном — капибаре, или карпинчо. Это очень умный, добрый и дружелюбный зверь, который раскрывает нам тайны человеческого отношения к миру.</a:t>
            </a:r>
          </a:p>
          <a:p>
            <a:pPr marL="0" indent="0" algn="just">
              <a:buNone/>
            </a:pPr>
            <a:r>
              <a:rPr lang="ru-RU" sz="1400" i="1" dirty="0">
                <a:solidFill>
                  <a:schemeClr val="tx1"/>
                </a:solidFill>
                <a:latin typeface="Times New Roman" pitchFamily="18" charset="0"/>
                <a:cs typeface="Times New Roman" pitchFamily="18" charset="0"/>
              </a:rPr>
              <a:t>Книги Алексея Карташова очень увлекательны, и вместе с тем трогательны и добры. А значит — нужны детям и </a:t>
            </a:r>
            <a:r>
              <a:rPr lang="ru-RU" sz="1400" i="1" dirty="0" smtClean="0">
                <a:solidFill>
                  <a:schemeClr val="tx1"/>
                </a:solidFill>
                <a:latin typeface="Times New Roman" pitchFamily="18" charset="0"/>
                <a:cs typeface="Times New Roman" pitchFamily="18" charset="0"/>
              </a:rPr>
              <a:t>взрослым» </a:t>
            </a:r>
            <a:r>
              <a:rPr lang="ru-RU" sz="1400" dirty="0" smtClean="0">
                <a:solidFill>
                  <a:schemeClr val="tx1"/>
                </a:solidFill>
                <a:latin typeface="Times New Roman" pitchFamily="18" charset="0"/>
                <a:cs typeface="Times New Roman" pitchFamily="18" charset="0"/>
              </a:rPr>
              <a:t>(Денис Драгунский).</a:t>
            </a:r>
            <a:endParaRPr lang="ru-RU" sz="1400" dirty="0">
              <a:solidFill>
                <a:schemeClr val="tx1"/>
              </a:solidFill>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1414463" cy="203676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255768" y="2153395"/>
            <a:ext cx="1038105" cy="276999"/>
          </a:xfrm>
          <a:prstGeom prst="rect">
            <a:avLst/>
          </a:prstGeom>
        </p:spPr>
        <p:txBody>
          <a:bodyPr wrap="none">
            <a:spAutoFit/>
          </a:bodyPr>
          <a:lstStyle/>
          <a:p>
            <a:r>
              <a:rPr lang="ru-RU" sz="1200" dirty="0">
                <a:latin typeface="+mj-lt"/>
              </a:rPr>
              <a:t>Кир Булычев</a:t>
            </a:r>
          </a:p>
        </p:txBody>
      </p:sp>
      <p:pic>
        <p:nvPicPr>
          <p:cNvPr id="819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3226" y="4558711"/>
            <a:ext cx="1566174" cy="208823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83" y="2492896"/>
            <a:ext cx="1303412" cy="173590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133602" y="4228804"/>
            <a:ext cx="1566174" cy="276999"/>
          </a:xfrm>
          <a:prstGeom prst="rect">
            <a:avLst/>
          </a:prstGeom>
          <a:noFill/>
        </p:spPr>
        <p:txBody>
          <a:bodyPr wrap="square" rtlCol="0">
            <a:spAutoFit/>
          </a:bodyPr>
          <a:lstStyle/>
          <a:p>
            <a:r>
              <a:rPr lang="ru-RU" sz="1200" dirty="0" smtClean="0">
                <a:latin typeface="+mj-lt"/>
              </a:rPr>
              <a:t>Алексей Карташов</a:t>
            </a:r>
            <a:endParaRPr lang="ru-RU" sz="1200" dirty="0">
              <a:latin typeface="+mj-lt"/>
            </a:endParaRPr>
          </a:p>
        </p:txBody>
      </p:sp>
    </p:spTree>
    <p:extLst>
      <p:ext uri="{BB962C8B-B14F-4D97-AF65-F5344CB8AC3E}">
        <p14:creationId xmlns:p14="http://schemas.microsoft.com/office/powerpoint/2010/main" val="8423413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3347864" y="215414"/>
            <a:ext cx="5400599" cy="156966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000" b="1" dirty="0">
                <a:solidFill>
                  <a:schemeClr val="tx2"/>
                </a:solidFill>
                <a:effectLst>
                  <a:outerShdw blurRad="38100" dist="38100" dir="2700000" algn="tl">
                    <a:srgbClr val="000000">
                      <a:alpha val="43137"/>
                    </a:srgbClr>
                  </a:outerShdw>
                </a:effectLst>
                <a:latin typeface="Arial" pitchFamily="34" charset="0"/>
                <a:cs typeface="Arial" pitchFamily="34" charset="0"/>
              </a:rPr>
              <a:t>Л</a:t>
            </a:r>
            <a:r>
              <a:rPr lang="ru-RU" sz="2000" b="1" dirty="0" smtClean="0">
                <a:solidFill>
                  <a:schemeClr val="tx2"/>
                </a:solidFill>
                <a:effectLst>
                  <a:outerShdw blurRad="38100" dist="38100" dir="2700000" algn="tl">
                    <a:srgbClr val="000000">
                      <a:alpha val="43137"/>
                    </a:srgbClr>
                  </a:outerShdw>
                </a:effectLst>
                <a:latin typeface="Arial" pitchFamily="34" charset="0"/>
                <a:cs typeface="Arial" pitchFamily="34" charset="0"/>
              </a:rPr>
              <a:t>итературный конкурс издательства </a:t>
            </a:r>
          </a:p>
          <a:p>
            <a:pPr algn="ctr"/>
            <a:r>
              <a:rPr lang="ru-RU" sz="2000" b="1" dirty="0" smtClean="0">
                <a:solidFill>
                  <a:schemeClr val="tx2"/>
                </a:solidFill>
                <a:effectLst>
                  <a:outerShdw blurRad="38100" dist="38100" dir="2700000" algn="tl">
                    <a:srgbClr val="000000">
                      <a:alpha val="43137"/>
                    </a:srgbClr>
                  </a:outerShdw>
                </a:effectLst>
                <a:latin typeface="Arial" pitchFamily="34" charset="0"/>
                <a:cs typeface="Arial" pitchFamily="34" charset="0"/>
              </a:rPr>
              <a:t>«Белая ворона»</a:t>
            </a:r>
          </a:p>
          <a:p>
            <a:pPr algn="ctr"/>
            <a:r>
              <a:rPr lang="en-US" sz="2000" b="1" dirty="0">
                <a:solidFill>
                  <a:schemeClr val="tx2"/>
                </a:solidFill>
                <a:effectLst>
                  <a:outerShdw blurRad="38100" dist="38100" dir="2700000" algn="tl">
                    <a:srgbClr val="000000">
                      <a:alpha val="43137"/>
                    </a:srgbClr>
                  </a:outerShdw>
                </a:effectLst>
                <a:latin typeface="Arial" pitchFamily="34" charset="0"/>
                <a:cs typeface="Arial" pitchFamily="34" charset="0"/>
                <a:hlinkClick r:id="rId2"/>
              </a:rPr>
              <a:t>http://albuscorvus.ru/literaturnyj-konkurs/</a:t>
            </a:r>
            <a:endParaRPr lang="ru-RU" sz="2000" b="1" dirty="0" smtClean="0">
              <a:solidFill>
                <a:schemeClr val="tx2"/>
              </a:solidFill>
              <a:effectLst>
                <a:outerShdw blurRad="38100" dist="38100" dir="2700000" algn="tl">
                  <a:srgbClr val="000000">
                    <a:alpha val="43137"/>
                  </a:srgbClr>
                </a:outerShdw>
              </a:effectLst>
              <a:latin typeface="Arial" pitchFamily="34" charset="0"/>
              <a:cs typeface="Arial" pitchFamily="34" charset="0"/>
            </a:endParaRPr>
          </a:p>
          <a:p>
            <a:pPr algn="ctr"/>
            <a:endParaRPr lang="ru-RU" sz="2000" b="1" dirty="0" smtClean="0">
              <a:solidFill>
                <a:schemeClr val="tx2"/>
              </a:solidFill>
              <a:effectLst>
                <a:outerShdw blurRad="38100" dist="38100" dir="2700000" algn="tl">
                  <a:srgbClr val="000000">
                    <a:alpha val="43137"/>
                  </a:srgbClr>
                </a:outerShdw>
              </a:effectLst>
              <a:latin typeface="Arial" pitchFamily="34" charset="0"/>
              <a:cs typeface="Arial" pitchFamily="34" charset="0"/>
            </a:endParaRPr>
          </a:p>
          <a:p>
            <a:pPr algn="ctr"/>
            <a:endParaRPr lang="ru-RU" sz="1600" b="1" spc="50" dirty="0" smtClean="0">
              <a:ln w="11430"/>
              <a:solidFill>
                <a:schemeClr val="tx2"/>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endParaRP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935" y="163452"/>
            <a:ext cx="3320930" cy="77045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54191" y="3479815"/>
            <a:ext cx="4572000" cy="2677656"/>
          </a:xfrm>
          <a:prstGeom prst="rect">
            <a:avLst/>
          </a:prstGeom>
        </p:spPr>
        <p:txBody>
          <a:bodyPr>
            <a:spAutoFit/>
          </a:bodyPr>
          <a:lstStyle/>
          <a:p>
            <a:r>
              <a:rPr lang="ru-RU" sz="1400" dirty="0">
                <a:latin typeface="Times New Roman" pitchFamily="18" charset="0"/>
                <a:cs typeface="Times New Roman" pitchFamily="18" charset="0"/>
              </a:rPr>
              <a:t>ПОБЕДИТЕЛИ </a:t>
            </a:r>
            <a:r>
              <a:rPr lang="ru-RU" sz="1400" dirty="0" smtClean="0">
                <a:latin typeface="Times New Roman" pitchFamily="18" charset="0"/>
                <a:cs typeface="Times New Roman" pitchFamily="18" charset="0"/>
              </a:rPr>
              <a:t>ТРЕТЬЕГО  </a:t>
            </a:r>
            <a:r>
              <a:rPr lang="ru-RU" sz="1400" dirty="0">
                <a:latin typeface="Times New Roman" pitchFamily="18" charset="0"/>
                <a:cs typeface="Times New Roman" pitchFamily="18" charset="0"/>
              </a:rPr>
              <a:t>СЕЗОНА КОНКУРСА</a:t>
            </a:r>
            <a:r>
              <a:rPr lang="ru-RU" sz="1400" dirty="0" smtClean="0">
                <a:latin typeface="Times New Roman" pitchFamily="18" charset="0"/>
                <a:cs typeface="Times New Roman" pitchFamily="18" charset="0"/>
              </a:rPr>
              <a:t>:</a:t>
            </a:r>
          </a:p>
          <a:p>
            <a:endParaRPr lang="ru-RU" sz="1400" dirty="0">
              <a:latin typeface="Times New Roman" pitchFamily="18" charset="0"/>
              <a:cs typeface="Times New Roman" pitchFamily="18" charset="0"/>
            </a:endParaRPr>
          </a:p>
          <a:p>
            <a:pPr marL="285750" indent="-285750">
              <a:buFontTx/>
              <a:buChar char="-"/>
            </a:pPr>
            <a:r>
              <a:rPr lang="ru-RU" sz="1400" b="1" dirty="0" smtClean="0">
                <a:latin typeface="Times New Roman" pitchFamily="18" charset="0"/>
                <a:cs typeface="Times New Roman" pitchFamily="18" charset="0"/>
              </a:rPr>
              <a:t>Лучшая рукопись</a:t>
            </a:r>
            <a:r>
              <a:rPr lang="ru-RU" sz="1400" dirty="0" smtClean="0">
                <a:latin typeface="Times New Roman" pitchFamily="18" charset="0"/>
                <a:cs typeface="Times New Roman" pitchFamily="18" charset="0"/>
              </a:rPr>
              <a:t>. «На </a:t>
            </a:r>
            <a:r>
              <a:rPr lang="ru-RU" sz="1400" dirty="0">
                <a:latin typeface="Times New Roman" pitchFamily="18" charset="0"/>
                <a:cs typeface="Times New Roman" pitchFamily="18" charset="0"/>
              </a:rPr>
              <a:t>моем зеленом лице все написано» (Маръа Малми</a:t>
            </a:r>
            <a:r>
              <a:rPr lang="ru-RU" sz="1400" dirty="0" smtClean="0">
                <a:latin typeface="Times New Roman" pitchFamily="18" charset="0"/>
                <a:cs typeface="Times New Roman" pitchFamily="18" charset="0"/>
              </a:rPr>
              <a:t>).</a:t>
            </a:r>
          </a:p>
          <a:p>
            <a:pPr marL="285750" indent="-285750">
              <a:buFontTx/>
              <a:buChar char="-"/>
            </a:pPr>
            <a:endParaRPr lang="ru-RU" sz="1400" dirty="0" smtClean="0">
              <a:latin typeface="Times New Roman" pitchFamily="18" charset="0"/>
              <a:cs typeface="Times New Roman" pitchFamily="18" charset="0"/>
            </a:endParaRPr>
          </a:p>
          <a:p>
            <a:pPr marL="285750" indent="-285750">
              <a:buFontTx/>
              <a:buChar char="-"/>
            </a:pPr>
            <a:r>
              <a:rPr lang="ru-RU" sz="1400" b="1" dirty="0" smtClean="0">
                <a:latin typeface="Times New Roman" pitchFamily="18" charset="0"/>
                <a:cs typeface="Times New Roman" pitchFamily="18" charset="0"/>
              </a:rPr>
              <a:t>Выбор победительницы прошлого сезона Марии </a:t>
            </a:r>
            <a:r>
              <a:rPr lang="ru-RU" sz="1400" b="1" dirty="0" err="1" smtClean="0">
                <a:latin typeface="Times New Roman" pitchFamily="18" charset="0"/>
                <a:cs typeface="Times New Roman" pitchFamily="18" charset="0"/>
              </a:rPr>
              <a:t>Шелухиной</a:t>
            </a:r>
            <a:r>
              <a:rPr lang="ru-RU" sz="1400" b="1" dirty="0" smtClean="0">
                <a:latin typeface="Times New Roman" pitchFamily="18" charset="0"/>
                <a:cs typeface="Times New Roman" pitchFamily="18" charset="0"/>
              </a:rPr>
              <a:t>. </a:t>
            </a:r>
            <a:r>
              <a:rPr lang="ru-RU" sz="1400" dirty="0" smtClean="0">
                <a:latin typeface="Times New Roman" pitchFamily="18" charset="0"/>
                <a:cs typeface="Times New Roman" pitchFamily="18" charset="0"/>
              </a:rPr>
              <a:t>«Аул</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Асия</a:t>
            </a:r>
            <a:r>
              <a:rPr lang="ru-RU" sz="1400" dirty="0">
                <a:latin typeface="Times New Roman" pitchFamily="18" charset="0"/>
                <a:cs typeface="Times New Roman" pitchFamily="18" charset="0"/>
              </a:rPr>
              <a:t> Арасланова</a:t>
            </a:r>
            <a:r>
              <a:rPr lang="ru-RU" sz="1400" dirty="0" smtClean="0">
                <a:latin typeface="Times New Roman" pitchFamily="18" charset="0"/>
                <a:cs typeface="Times New Roman" pitchFamily="18" charset="0"/>
              </a:rPr>
              <a:t>).</a:t>
            </a:r>
          </a:p>
          <a:p>
            <a:pPr marL="285750" indent="-285750">
              <a:buFontTx/>
              <a:buChar char="-"/>
            </a:pPr>
            <a:endParaRPr lang="ru-RU" sz="1400" dirty="0" smtClean="0">
              <a:latin typeface="Times New Roman" pitchFamily="18" charset="0"/>
              <a:cs typeface="Times New Roman" pitchFamily="18" charset="0"/>
            </a:endParaRPr>
          </a:p>
          <a:p>
            <a:pPr marL="285750" indent="-285750">
              <a:buFontTx/>
              <a:buChar char="-"/>
            </a:pPr>
            <a:r>
              <a:rPr lang="ru-RU" sz="1400" b="1" dirty="0" smtClean="0">
                <a:latin typeface="Times New Roman" pitchFamily="18" charset="0"/>
                <a:cs typeface="Times New Roman" pitchFamily="18" charset="0"/>
              </a:rPr>
              <a:t>Новая номинация «Серебряное перо».</a:t>
            </a:r>
          </a:p>
          <a:p>
            <a:pPr marL="285750" indent="-285750">
              <a:buFontTx/>
              <a:buChar char="-"/>
            </a:pPr>
            <a:endParaRPr lang="ru-RU" sz="1400" b="1" dirty="0" smtClean="0">
              <a:latin typeface="Times New Roman" pitchFamily="18" charset="0"/>
              <a:cs typeface="Times New Roman" pitchFamily="18" charset="0"/>
            </a:endParaRPr>
          </a:p>
          <a:p>
            <a:pPr marL="285750" indent="-285750">
              <a:buFont typeface="Arial" pitchFamily="34" charset="0"/>
              <a:buChar char="•"/>
            </a:pPr>
            <a:r>
              <a:rPr lang="ru-RU" sz="1400" dirty="0" smtClean="0">
                <a:latin typeface="Times New Roman" pitchFamily="18" charset="0"/>
                <a:cs typeface="Times New Roman" pitchFamily="18" charset="0"/>
              </a:rPr>
              <a:t>«Сила </a:t>
            </a:r>
            <a:r>
              <a:rPr lang="ru-RU" sz="1400" dirty="0">
                <a:latin typeface="Times New Roman" pitchFamily="18" charset="0"/>
                <a:cs typeface="Times New Roman" pitchFamily="18" charset="0"/>
              </a:rPr>
              <a:t>черного мухомора» (Ольга Василькова</a:t>
            </a:r>
            <a:r>
              <a:rPr lang="ru-RU" sz="1400" dirty="0" smtClean="0">
                <a:latin typeface="Times New Roman" pitchFamily="18" charset="0"/>
                <a:cs typeface="Times New Roman" pitchFamily="18" charset="0"/>
              </a:rPr>
              <a:t>).</a:t>
            </a:r>
          </a:p>
          <a:p>
            <a:pPr marL="285750" indent="-285750">
              <a:buFont typeface="Arial" pitchFamily="34" charset="0"/>
              <a:buChar char="•"/>
            </a:pPr>
            <a:r>
              <a:rPr lang="ru-RU" sz="1400" dirty="0" smtClean="0">
                <a:latin typeface="Times New Roman" pitchFamily="18" charset="0"/>
                <a:cs typeface="Times New Roman" pitchFamily="18" charset="0"/>
              </a:rPr>
              <a:t>«Сокровища</a:t>
            </a:r>
            <a:r>
              <a:rPr lang="ru-RU" sz="1400" dirty="0">
                <a:latin typeface="Times New Roman" pitchFamily="18" charset="0"/>
                <a:cs typeface="Times New Roman" pitchFamily="18" charset="0"/>
              </a:rPr>
              <a:t>» (Евгения Овчинникова</a:t>
            </a:r>
            <a:r>
              <a:rPr lang="ru-RU" sz="1400" dirty="0" smtClean="0">
                <a:latin typeface="Times New Roman" pitchFamily="18" charset="0"/>
                <a:cs typeface="Times New Roman" pitchFamily="18" charset="0"/>
              </a:rPr>
              <a:t>).</a:t>
            </a:r>
            <a:endParaRPr lang="ru-RU" sz="1400" dirty="0">
              <a:latin typeface="Times New Roman" pitchFamily="18" charset="0"/>
              <a:cs typeface="Times New Roman" pitchFamily="18" charset="0"/>
            </a:endParaRPr>
          </a:p>
        </p:txBody>
      </p:sp>
      <p:sp>
        <p:nvSpPr>
          <p:cNvPr id="7" name="Прямоугольник 6"/>
          <p:cNvSpPr/>
          <p:nvPr/>
        </p:nvSpPr>
        <p:spPr>
          <a:xfrm>
            <a:off x="4497422" y="3450886"/>
            <a:ext cx="4464496" cy="3323987"/>
          </a:xfrm>
          <a:prstGeom prst="rect">
            <a:avLst/>
          </a:prstGeom>
        </p:spPr>
        <p:txBody>
          <a:bodyPr wrap="square">
            <a:spAutoFit/>
          </a:bodyPr>
          <a:lstStyle/>
          <a:p>
            <a:r>
              <a:rPr lang="ru-RU" sz="1400" dirty="0" smtClean="0">
                <a:latin typeface="Times New Roman" pitchFamily="18" charset="0"/>
                <a:cs typeface="Times New Roman" pitchFamily="18" charset="0"/>
              </a:rPr>
              <a:t>КОРОТКИЙ СПИСОК III сезона</a:t>
            </a:r>
            <a:endParaRPr lang="ru-RU" sz="1400" dirty="0">
              <a:latin typeface="Times New Roman" pitchFamily="18" charset="0"/>
              <a:cs typeface="Times New Roman" pitchFamily="18" charset="0"/>
            </a:endParaRPr>
          </a:p>
          <a:p>
            <a:endParaRPr lang="ru-RU" sz="1400" dirty="0">
              <a:latin typeface="Times New Roman" pitchFamily="18" charset="0"/>
              <a:cs typeface="Times New Roman" pitchFamily="18" charset="0"/>
            </a:endParaRPr>
          </a:p>
          <a:p>
            <a:pPr marL="285750" indent="-285750">
              <a:buFont typeface="Arial" pitchFamily="34" charset="0"/>
              <a:buChar char="•"/>
            </a:pPr>
            <a:r>
              <a:rPr lang="ru-RU" sz="1400" dirty="0" err="1">
                <a:latin typeface="Times New Roman" pitchFamily="18" charset="0"/>
                <a:cs typeface="Times New Roman" pitchFamily="18" charset="0"/>
              </a:rPr>
              <a:t>Асия</a:t>
            </a:r>
            <a:r>
              <a:rPr lang="ru-RU" sz="1400" dirty="0">
                <a:latin typeface="Times New Roman" pitchFamily="18" charset="0"/>
                <a:cs typeface="Times New Roman" pitchFamily="18" charset="0"/>
              </a:rPr>
              <a:t> </a:t>
            </a:r>
            <a:r>
              <a:rPr lang="ru-RU" sz="1400" dirty="0" smtClean="0">
                <a:latin typeface="Times New Roman" pitchFamily="18" charset="0"/>
                <a:cs typeface="Times New Roman" pitchFamily="18" charset="0"/>
              </a:rPr>
              <a:t>Арсланова «Аул».</a:t>
            </a:r>
            <a:endParaRPr lang="ru-RU" sz="1400" dirty="0">
              <a:latin typeface="Times New Roman" pitchFamily="18" charset="0"/>
              <a:cs typeface="Times New Roman" pitchFamily="18" charset="0"/>
            </a:endParaRPr>
          </a:p>
          <a:p>
            <a:pPr marL="285750" indent="-285750">
              <a:buFont typeface="Arial" pitchFamily="34" charset="0"/>
              <a:buChar char="•"/>
            </a:pPr>
            <a:r>
              <a:rPr lang="ru-RU" sz="1400" dirty="0">
                <a:latin typeface="Times New Roman" pitchFamily="18" charset="0"/>
                <a:cs typeface="Times New Roman" pitchFamily="18" charset="0"/>
              </a:rPr>
              <a:t>Татьяна </a:t>
            </a:r>
            <a:r>
              <a:rPr lang="ru-RU" sz="1400" dirty="0" smtClean="0">
                <a:latin typeface="Times New Roman" pitchFamily="18" charset="0"/>
                <a:cs typeface="Times New Roman" pitchFamily="18" charset="0"/>
              </a:rPr>
              <a:t>Артёменкова «Крокодил </a:t>
            </a:r>
            <a:r>
              <a:rPr lang="ru-RU" sz="1400" dirty="0">
                <a:latin typeface="Times New Roman" pitchFamily="18" charset="0"/>
                <a:cs typeface="Times New Roman" pitchFamily="18" charset="0"/>
              </a:rPr>
              <a:t>в вороньем </a:t>
            </a:r>
            <a:r>
              <a:rPr lang="ru-RU" sz="1400" dirty="0" smtClean="0">
                <a:latin typeface="Times New Roman" pitchFamily="18" charset="0"/>
                <a:cs typeface="Times New Roman" pitchFamily="18" charset="0"/>
              </a:rPr>
              <a:t>гнезде».</a:t>
            </a:r>
            <a:endParaRPr lang="ru-RU" sz="1400" dirty="0">
              <a:latin typeface="Times New Roman" pitchFamily="18" charset="0"/>
              <a:cs typeface="Times New Roman" pitchFamily="18" charset="0"/>
            </a:endParaRPr>
          </a:p>
          <a:p>
            <a:pPr marL="285750" indent="-285750">
              <a:buFont typeface="Arial" pitchFamily="34" charset="0"/>
              <a:buChar char="•"/>
            </a:pPr>
            <a:r>
              <a:rPr lang="ru-RU" sz="1400" dirty="0">
                <a:latin typeface="Times New Roman" pitchFamily="18" charset="0"/>
                <a:cs typeface="Times New Roman" pitchFamily="18" charset="0"/>
              </a:rPr>
              <a:t>Катерина </a:t>
            </a:r>
            <a:r>
              <a:rPr lang="ru-RU" sz="1400" dirty="0" smtClean="0">
                <a:latin typeface="Times New Roman" pitchFamily="18" charset="0"/>
                <a:cs typeface="Times New Roman" pitchFamily="18" charset="0"/>
              </a:rPr>
              <a:t>Афанасьева «Пазл».</a:t>
            </a:r>
            <a:endParaRPr lang="ru-RU" sz="1400" dirty="0">
              <a:latin typeface="Times New Roman" pitchFamily="18" charset="0"/>
              <a:cs typeface="Times New Roman" pitchFamily="18" charset="0"/>
            </a:endParaRPr>
          </a:p>
          <a:p>
            <a:pPr marL="285750" indent="-285750">
              <a:buFont typeface="Arial" pitchFamily="34" charset="0"/>
              <a:buChar char="•"/>
            </a:pPr>
            <a:r>
              <a:rPr lang="ru-RU" sz="1400" dirty="0">
                <a:latin typeface="Times New Roman" pitchFamily="18" charset="0"/>
                <a:cs typeface="Times New Roman" pitchFamily="18" charset="0"/>
              </a:rPr>
              <a:t>Ольга </a:t>
            </a:r>
            <a:r>
              <a:rPr lang="ru-RU" sz="1400" dirty="0" smtClean="0">
                <a:latin typeface="Times New Roman" pitchFamily="18" charset="0"/>
                <a:cs typeface="Times New Roman" pitchFamily="18" charset="0"/>
              </a:rPr>
              <a:t>Василькова «Сила </a:t>
            </a:r>
            <a:r>
              <a:rPr lang="ru-RU" sz="1400" dirty="0">
                <a:latin typeface="Times New Roman" pitchFamily="18" charset="0"/>
                <a:cs typeface="Times New Roman" pitchFamily="18" charset="0"/>
              </a:rPr>
              <a:t>черного </a:t>
            </a:r>
            <a:r>
              <a:rPr lang="ru-RU" sz="1400" dirty="0" smtClean="0">
                <a:latin typeface="Times New Roman" pitchFamily="18" charset="0"/>
                <a:cs typeface="Times New Roman" pitchFamily="18" charset="0"/>
              </a:rPr>
              <a:t>мухомора».</a:t>
            </a:r>
            <a:endParaRPr lang="ru-RU" sz="1400" dirty="0">
              <a:latin typeface="Times New Roman" pitchFamily="18" charset="0"/>
              <a:cs typeface="Times New Roman" pitchFamily="18" charset="0"/>
            </a:endParaRPr>
          </a:p>
          <a:p>
            <a:pPr marL="285750" indent="-285750">
              <a:buFont typeface="Arial" pitchFamily="34" charset="0"/>
              <a:buChar char="•"/>
            </a:pPr>
            <a:r>
              <a:rPr lang="ru-RU" sz="1400" dirty="0">
                <a:latin typeface="Times New Roman" pitchFamily="18" charset="0"/>
                <a:cs typeface="Times New Roman" pitchFamily="18" charset="0"/>
              </a:rPr>
              <a:t>Анастасия </a:t>
            </a:r>
            <a:r>
              <a:rPr lang="ru-RU" sz="1400" dirty="0" err="1" smtClean="0">
                <a:latin typeface="Times New Roman" pitchFamily="18" charset="0"/>
                <a:cs typeface="Times New Roman" pitchFamily="18" charset="0"/>
              </a:rPr>
              <a:t>Вервейко</a:t>
            </a:r>
            <a:r>
              <a:rPr lang="ru-RU" sz="1400" dirty="0" smtClean="0">
                <a:latin typeface="Times New Roman" pitchFamily="18" charset="0"/>
                <a:cs typeface="Times New Roman" pitchFamily="18" charset="0"/>
              </a:rPr>
              <a:t>  «Койоты </a:t>
            </a:r>
            <a:r>
              <a:rPr lang="ru-RU" sz="1400" dirty="0">
                <a:latin typeface="Times New Roman" pitchFamily="18" charset="0"/>
                <a:cs typeface="Times New Roman" pitchFamily="18" charset="0"/>
              </a:rPr>
              <a:t>Средней </a:t>
            </a:r>
            <a:r>
              <a:rPr lang="ru-RU" sz="1400" dirty="0" smtClean="0">
                <a:latin typeface="Times New Roman" pitchFamily="18" charset="0"/>
                <a:cs typeface="Times New Roman" pitchFamily="18" charset="0"/>
              </a:rPr>
              <a:t>полосы»</a:t>
            </a:r>
            <a:endParaRPr lang="ru-RU" sz="1400" dirty="0">
              <a:latin typeface="Times New Roman" pitchFamily="18" charset="0"/>
              <a:cs typeface="Times New Roman" pitchFamily="18" charset="0"/>
            </a:endParaRPr>
          </a:p>
          <a:p>
            <a:pPr marL="285750" indent="-285750">
              <a:buFont typeface="Arial" pitchFamily="34" charset="0"/>
              <a:buChar char="•"/>
            </a:pPr>
            <a:r>
              <a:rPr lang="ru-RU" sz="1400" dirty="0" err="1">
                <a:latin typeface="Times New Roman" pitchFamily="18" charset="0"/>
                <a:cs typeface="Times New Roman" pitchFamily="18" charset="0"/>
              </a:rPr>
              <a:t>Эйрик</a:t>
            </a:r>
            <a:r>
              <a:rPr lang="ru-RU" sz="1400" dirty="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Годвирдсон</a:t>
            </a:r>
            <a:r>
              <a:rPr lang="ru-RU" sz="1400" dirty="0" smtClean="0">
                <a:latin typeface="Times New Roman" pitchFamily="18" charset="0"/>
                <a:cs typeface="Times New Roman" pitchFamily="18" charset="0"/>
              </a:rPr>
              <a:t> «Мистер </a:t>
            </a:r>
            <a:r>
              <a:rPr lang="ru-RU" sz="1400" dirty="0">
                <a:latin typeface="Times New Roman" pitchFamily="18" charset="0"/>
                <a:cs typeface="Times New Roman" pitchFamily="18" charset="0"/>
              </a:rPr>
              <a:t>Койот и мистер </a:t>
            </a:r>
            <a:r>
              <a:rPr lang="ru-RU" sz="1400" dirty="0" smtClean="0">
                <a:latin typeface="Times New Roman" pitchFamily="18" charset="0"/>
                <a:cs typeface="Times New Roman" pitchFamily="18" charset="0"/>
              </a:rPr>
              <a:t>Енот».</a:t>
            </a:r>
            <a:endParaRPr lang="ru-RU" sz="1400" dirty="0">
              <a:latin typeface="Times New Roman" pitchFamily="18" charset="0"/>
              <a:cs typeface="Times New Roman" pitchFamily="18" charset="0"/>
            </a:endParaRPr>
          </a:p>
          <a:p>
            <a:pPr marL="285750" indent="-285750">
              <a:buFont typeface="Arial" pitchFamily="34" charset="0"/>
              <a:buChar char="•"/>
            </a:pPr>
            <a:r>
              <a:rPr lang="ru-RU" sz="1400" dirty="0">
                <a:latin typeface="Times New Roman" pitchFamily="18" charset="0"/>
                <a:cs typeface="Times New Roman" pitchFamily="18" charset="0"/>
              </a:rPr>
              <a:t>Люся </a:t>
            </a:r>
            <a:r>
              <a:rPr lang="ru-RU" sz="1400" dirty="0" smtClean="0">
                <a:latin typeface="Times New Roman" pitchFamily="18" charset="0"/>
                <a:cs typeface="Times New Roman" pitchFamily="18" charset="0"/>
              </a:rPr>
              <a:t>Зуева «День ВДВ».</a:t>
            </a:r>
            <a:endParaRPr lang="ru-RU" sz="1400" dirty="0">
              <a:latin typeface="Times New Roman" pitchFamily="18" charset="0"/>
              <a:cs typeface="Times New Roman" pitchFamily="18" charset="0"/>
            </a:endParaRPr>
          </a:p>
          <a:p>
            <a:pPr marL="285750" indent="-285750">
              <a:buFont typeface="Arial" pitchFamily="34" charset="0"/>
              <a:buChar char="•"/>
            </a:pPr>
            <a:r>
              <a:rPr lang="ru-RU" sz="1400" dirty="0">
                <a:latin typeface="Times New Roman" pitchFamily="18" charset="0"/>
                <a:cs typeface="Times New Roman" pitchFamily="18" charset="0"/>
              </a:rPr>
              <a:t>Маръа </a:t>
            </a:r>
            <a:r>
              <a:rPr lang="ru-RU" sz="1400" dirty="0" smtClean="0">
                <a:latin typeface="Times New Roman" pitchFamily="18" charset="0"/>
                <a:cs typeface="Times New Roman" pitchFamily="18" charset="0"/>
              </a:rPr>
              <a:t>Малми «На </a:t>
            </a:r>
            <a:r>
              <a:rPr lang="ru-RU" sz="1400" dirty="0">
                <a:latin typeface="Times New Roman" pitchFamily="18" charset="0"/>
                <a:cs typeface="Times New Roman" pitchFamily="18" charset="0"/>
              </a:rPr>
              <a:t>моем зеленом лице все </a:t>
            </a:r>
            <a:r>
              <a:rPr lang="ru-RU" sz="1400" dirty="0" smtClean="0">
                <a:latin typeface="Times New Roman" pitchFamily="18" charset="0"/>
                <a:cs typeface="Times New Roman" pitchFamily="18" charset="0"/>
              </a:rPr>
              <a:t>написано».</a:t>
            </a:r>
            <a:endParaRPr lang="ru-RU" sz="1400" dirty="0">
              <a:latin typeface="Times New Roman" pitchFamily="18" charset="0"/>
              <a:cs typeface="Times New Roman" pitchFamily="18" charset="0"/>
            </a:endParaRPr>
          </a:p>
          <a:p>
            <a:pPr marL="285750" indent="-285750">
              <a:buFont typeface="Arial" pitchFamily="34" charset="0"/>
              <a:buChar char="•"/>
            </a:pPr>
            <a:r>
              <a:rPr lang="ru-RU" sz="1400" dirty="0">
                <a:latin typeface="Times New Roman" pitchFamily="18" charset="0"/>
                <a:cs typeface="Times New Roman" pitchFamily="18" charset="0"/>
              </a:rPr>
              <a:t>Евгения </a:t>
            </a:r>
            <a:r>
              <a:rPr lang="ru-RU" sz="1400" dirty="0" smtClean="0">
                <a:latin typeface="Times New Roman" pitchFamily="18" charset="0"/>
                <a:cs typeface="Times New Roman" pitchFamily="18" charset="0"/>
              </a:rPr>
              <a:t>Овчинникова «Сокровища».</a:t>
            </a:r>
            <a:endParaRPr lang="ru-RU" sz="1400" dirty="0">
              <a:latin typeface="Times New Roman" pitchFamily="18" charset="0"/>
              <a:cs typeface="Times New Roman" pitchFamily="18" charset="0"/>
            </a:endParaRPr>
          </a:p>
          <a:p>
            <a:pPr marL="285750" indent="-285750">
              <a:buFont typeface="Arial" pitchFamily="34" charset="0"/>
              <a:buChar char="•"/>
            </a:pPr>
            <a:r>
              <a:rPr lang="ru-RU" sz="1400" dirty="0">
                <a:latin typeface="Times New Roman" pitchFamily="18" charset="0"/>
                <a:cs typeface="Times New Roman" pitchFamily="18" charset="0"/>
              </a:rPr>
              <a:t>Дмитрий </a:t>
            </a:r>
            <a:r>
              <a:rPr lang="ru-RU" sz="1400" dirty="0" smtClean="0">
                <a:latin typeface="Times New Roman" pitchFamily="18" charset="0"/>
                <a:cs typeface="Times New Roman" pitchFamily="18" charset="0"/>
              </a:rPr>
              <a:t>Сиротин «Ты </a:t>
            </a:r>
            <a:r>
              <a:rPr lang="ru-RU" sz="1400" dirty="0">
                <a:latin typeface="Times New Roman" pitchFamily="18" charset="0"/>
                <a:cs typeface="Times New Roman" pitchFamily="18" charset="0"/>
              </a:rPr>
              <a:t>просто </a:t>
            </a:r>
            <a:r>
              <a:rPr lang="ru-RU" sz="1400" dirty="0" smtClean="0">
                <a:latin typeface="Times New Roman" pitchFamily="18" charset="0"/>
                <a:cs typeface="Times New Roman" pitchFamily="18" charset="0"/>
              </a:rPr>
              <a:t>выйди».</a:t>
            </a:r>
            <a:endParaRPr lang="ru-RU" sz="1400" dirty="0">
              <a:latin typeface="Times New Roman" pitchFamily="18" charset="0"/>
              <a:cs typeface="Times New Roman" pitchFamily="18" charset="0"/>
            </a:endParaRPr>
          </a:p>
          <a:p>
            <a:pPr marL="285750" indent="-285750">
              <a:buFont typeface="Arial" pitchFamily="34" charset="0"/>
              <a:buChar char="•"/>
            </a:pPr>
            <a:r>
              <a:rPr lang="ru-RU" sz="1400" dirty="0">
                <a:latin typeface="Times New Roman" pitchFamily="18" charset="0"/>
                <a:cs typeface="Times New Roman" pitchFamily="18" charset="0"/>
              </a:rPr>
              <a:t>Елена </a:t>
            </a:r>
            <a:r>
              <a:rPr lang="ru-RU" sz="1400" dirty="0" err="1" smtClean="0">
                <a:latin typeface="Times New Roman" pitchFamily="18" charset="0"/>
                <a:cs typeface="Times New Roman" pitchFamily="18" charset="0"/>
              </a:rPr>
              <a:t>Тарабрина</a:t>
            </a:r>
            <a:r>
              <a:rPr lang="ru-RU" sz="1400" dirty="0" smtClean="0">
                <a:latin typeface="Times New Roman" pitchFamily="18" charset="0"/>
                <a:cs typeface="Times New Roman" pitchFamily="18" charset="0"/>
              </a:rPr>
              <a:t> «Баба-яга </a:t>
            </a:r>
            <a:r>
              <a:rPr lang="ru-RU" sz="1400" dirty="0">
                <a:latin typeface="Times New Roman" pitchFamily="18" charset="0"/>
                <a:cs typeface="Times New Roman" pitchFamily="18" charset="0"/>
              </a:rPr>
              <a:t>типовая </a:t>
            </a:r>
            <a:r>
              <a:rPr lang="ru-RU" sz="1400" dirty="0" smtClean="0">
                <a:latin typeface="Times New Roman" pitchFamily="18" charset="0"/>
                <a:cs typeface="Times New Roman" pitchFamily="18" charset="0"/>
              </a:rPr>
              <a:t>детская».</a:t>
            </a:r>
            <a:endParaRPr lang="ru-RU" sz="1400" dirty="0">
              <a:latin typeface="Times New Roman" pitchFamily="18" charset="0"/>
              <a:cs typeface="Times New Roman" pitchFamily="18" charset="0"/>
            </a:endParaRPr>
          </a:p>
        </p:txBody>
      </p:sp>
      <p:sp>
        <p:nvSpPr>
          <p:cNvPr id="2" name="Прямоугольник 1"/>
          <p:cNvSpPr/>
          <p:nvPr/>
        </p:nvSpPr>
        <p:spPr>
          <a:xfrm>
            <a:off x="209504" y="1628800"/>
            <a:ext cx="8784976" cy="1600438"/>
          </a:xfrm>
          <a:prstGeom prst="rect">
            <a:avLst/>
          </a:prstGeom>
        </p:spPr>
        <p:txBody>
          <a:bodyPr wrap="square">
            <a:spAutoFit/>
          </a:bodyPr>
          <a:lstStyle/>
          <a:p>
            <a:r>
              <a:rPr lang="ru-RU" sz="1400" dirty="0" smtClean="0">
                <a:latin typeface="Times New Roman" pitchFamily="18" charset="0"/>
                <a:cs typeface="Times New Roman" pitchFamily="18" charset="0"/>
              </a:rPr>
              <a:t>«Литературный </a:t>
            </a:r>
            <a:r>
              <a:rPr lang="ru-RU" sz="1400" dirty="0">
                <a:latin typeface="Times New Roman" pitchFamily="18" charset="0"/>
                <a:cs typeface="Times New Roman" pitchFamily="18" charset="0"/>
              </a:rPr>
              <a:t>конкурс «Белой вороны» проводится с 2020 года. Каждый год мы предлагаем авторам, пишущим для детей, новую тему, а затем из нескольких сотен присланных рукописей отбираем лучшие. Мы верим, что литературный конкурс позволит начинающим авторам, чьи произведения отвечают нашим представлениям о детской литературе, найти своего </a:t>
            </a:r>
            <a:r>
              <a:rPr lang="ru-RU" sz="1400" dirty="0" smtClean="0">
                <a:latin typeface="Times New Roman" pitchFamily="18" charset="0"/>
                <a:cs typeface="Times New Roman" pitchFamily="18" charset="0"/>
              </a:rPr>
              <a:t>читателя» (издательство «Белая ворона»).</a:t>
            </a:r>
          </a:p>
          <a:p>
            <a:endParaRPr lang="ru-RU" sz="1400" dirty="0" smtClean="0">
              <a:latin typeface="Times New Roman" pitchFamily="18" charset="0"/>
              <a:cs typeface="Times New Roman" pitchFamily="18" charset="0"/>
            </a:endParaRPr>
          </a:p>
          <a:p>
            <a:r>
              <a:rPr lang="ru-RU" sz="1400" b="1" dirty="0" smtClean="0">
                <a:latin typeface="Times New Roman" pitchFamily="18" charset="0"/>
                <a:cs typeface="Times New Roman" pitchFamily="18" charset="0"/>
              </a:rPr>
              <a:t>Тема конкурса третьего сезона: «Мир </a:t>
            </a:r>
            <a:r>
              <a:rPr lang="ru-RU" sz="1400" b="1" dirty="0">
                <a:latin typeface="Times New Roman" pitchFamily="18" charset="0"/>
                <a:cs typeface="Times New Roman" pitchFamily="18" charset="0"/>
              </a:rPr>
              <a:t>и мир».  </a:t>
            </a:r>
            <a:r>
              <a:rPr lang="ru-RU" sz="1400" dirty="0" smtClean="0">
                <a:latin typeface="Times New Roman" pitchFamily="18" charset="0"/>
                <a:cs typeface="Times New Roman" pitchFamily="18" charset="0"/>
              </a:rPr>
              <a:t>На конкурс принимались  </a:t>
            </a:r>
            <a:r>
              <a:rPr lang="ru-RU" sz="1400" dirty="0">
                <a:latin typeface="Times New Roman" pitchFamily="18" charset="0"/>
                <a:cs typeface="Times New Roman" pitchFamily="18" charset="0"/>
              </a:rPr>
              <a:t>прозаические тексты, написанные на русском языке и адресованные детям и подросткам от 7 до 17 лет</a:t>
            </a:r>
            <a:r>
              <a:rPr lang="ru-RU" sz="1400" b="1" dirty="0">
                <a:latin typeface="Times New Roman" pitchFamily="18" charset="0"/>
                <a:cs typeface="Times New Roman" pitchFamily="18" charset="0"/>
              </a:rPr>
              <a:t>.</a:t>
            </a:r>
          </a:p>
        </p:txBody>
      </p:sp>
    </p:spTree>
    <p:extLst>
      <p:ext uri="{BB962C8B-B14F-4D97-AF65-F5344CB8AC3E}">
        <p14:creationId xmlns:p14="http://schemas.microsoft.com/office/powerpoint/2010/main" val="1325745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771"/>
          <a:stretch/>
        </p:blipFill>
        <p:spPr bwMode="auto">
          <a:xfrm>
            <a:off x="0" y="44624"/>
            <a:ext cx="9144000" cy="2060847"/>
          </a:xfrm>
          <a:prstGeom prst="rect">
            <a:avLst/>
          </a:prstGeom>
          <a:ln>
            <a:noFill/>
          </a:ln>
          <a:effectLst>
            <a:outerShdw blurRad="149987" dist="250190" dir="8460000" algn="ctr">
              <a:srgbClr val="000000">
                <a:alpha val="28000"/>
              </a:srgbClr>
            </a:outerShdw>
            <a:softEdge rad="112500"/>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2406820"/>
            <a:ext cx="1275606" cy="181892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041" y="4328768"/>
            <a:ext cx="1672579" cy="225798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1797620" y="2204864"/>
            <a:ext cx="7346380" cy="4832092"/>
          </a:xfrm>
          <a:prstGeom prst="rect">
            <a:avLst/>
          </a:prstGeom>
        </p:spPr>
        <p:txBody>
          <a:bodyPr wrap="square">
            <a:spAutoFit/>
          </a:bodyPr>
          <a:lstStyle/>
          <a:p>
            <a:r>
              <a:rPr lang="ru-RU" sz="1400" dirty="0">
                <a:latin typeface="+mj-lt"/>
              </a:rPr>
              <a:t>Международная детская литературная премия имени В.П. Крапивина – литературная премия, присуждаемая раз в год российскому или зарубежному автору, в честь российского писателя Владислава Петровича </a:t>
            </a:r>
            <a:r>
              <a:rPr lang="ru-RU" sz="1400" dirty="0" smtClean="0">
                <a:latin typeface="+mj-lt"/>
              </a:rPr>
              <a:t>Крапивина. Вручается </a:t>
            </a:r>
            <a:r>
              <a:rPr lang="ru-RU" sz="1400" dirty="0">
                <a:latin typeface="+mj-lt"/>
              </a:rPr>
              <a:t>в день рождения писателя – 14 октября.</a:t>
            </a:r>
          </a:p>
          <a:p>
            <a:endParaRPr lang="ru-RU" sz="1400" dirty="0">
              <a:latin typeface="+mj-lt"/>
            </a:endParaRPr>
          </a:p>
          <a:p>
            <a:r>
              <a:rPr lang="ru-RU" sz="1400" dirty="0">
                <a:latin typeface="+mj-lt"/>
              </a:rPr>
              <a:t>Литературная премия им. В. П. Крапивина присуждается в следующих номинациях:</a:t>
            </a:r>
          </a:p>
          <a:p>
            <a:endParaRPr lang="ru-RU" sz="1400" dirty="0">
              <a:latin typeface="+mj-lt"/>
            </a:endParaRPr>
          </a:p>
          <a:p>
            <a:pPr marL="171450" indent="-171450">
              <a:buFont typeface="Arial" pitchFamily="34" charset="0"/>
              <a:buChar char="•"/>
            </a:pPr>
            <a:r>
              <a:rPr lang="ru-RU" sz="1400" dirty="0">
                <a:latin typeface="+mj-lt"/>
              </a:rPr>
              <a:t>«</a:t>
            </a:r>
            <a:r>
              <a:rPr lang="ru-RU" sz="1400" b="1" dirty="0">
                <a:latin typeface="+mj-lt"/>
              </a:rPr>
              <a:t>Выбор </a:t>
            </a:r>
            <a:r>
              <a:rPr lang="ru-RU" sz="1400" b="1" dirty="0" smtClean="0">
                <a:latin typeface="+mj-lt"/>
              </a:rPr>
              <a:t>Командора</a:t>
            </a:r>
            <a:r>
              <a:rPr lang="ru-RU" sz="1400" dirty="0" smtClean="0">
                <a:latin typeface="+mj-lt"/>
              </a:rPr>
              <a:t>». Сейчас </a:t>
            </a:r>
            <a:r>
              <a:rPr lang="ru-RU" sz="1400" dirty="0">
                <a:latin typeface="+mj-lt"/>
              </a:rPr>
              <a:t>председателем жюри и Почётным Командором «Каравеллы» является вдова Владислава Петровича – Ирина Васильевна Крапивина.</a:t>
            </a:r>
          </a:p>
          <a:p>
            <a:endParaRPr lang="ru-RU" sz="1400" dirty="0">
              <a:latin typeface="+mj-lt"/>
            </a:endParaRPr>
          </a:p>
          <a:p>
            <a:pPr marL="171450" indent="-171450">
              <a:buFont typeface="Arial" pitchFamily="34" charset="0"/>
              <a:buChar char="•"/>
            </a:pPr>
            <a:r>
              <a:rPr lang="ru-RU" sz="1400" dirty="0" smtClean="0">
                <a:latin typeface="+mj-lt"/>
              </a:rPr>
              <a:t> </a:t>
            </a:r>
            <a:r>
              <a:rPr lang="ru-RU" sz="1400" dirty="0">
                <a:latin typeface="+mj-lt"/>
              </a:rPr>
              <a:t>«</a:t>
            </a:r>
            <a:r>
              <a:rPr lang="ru-RU" sz="1400" b="1" dirty="0">
                <a:latin typeface="+mj-lt"/>
              </a:rPr>
              <a:t>Выбор детского </a:t>
            </a:r>
            <a:r>
              <a:rPr lang="ru-RU" sz="1400" b="1" dirty="0" smtClean="0">
                <a:latin typeface="+mj-lt"/>
              </a:rPr>
              <a:t>жюри</a:t>
            </a:r>
            <a:r>
              <a:rPr lang="ru-RU" sz="1400" dirty="0" smtClean="0">
                <a:latin typeface="+mj-lt"/>
              </a:rPr>
              <a:t>». Членами </a:t>
            </a:r>
            <a:r>
              <a:rPr lang="ru-RU" sz="1400" dirty="0">
                <a:latin typeface="+mj-lt"/>
              </a:rPr>
              <a:t>жюри являются ребята из отряда «Каравелла» и учащиеся гимназий, как Екатеринбурга, так и других городов.</a:t>
            </a:r>
          </a:p>
          <a:p>
            <a:endParaRPr lang="ru-RU" sz="1400" dirty="0">
              <a:latin typeface="+mj-lt"/>
            </a:endParaRPr>
          </a:p>
          <a:p>
            <a:pPr marL="171450" indent="-171450">
              <a:buFont typeface="Arial" pitchFamily="34" charset="0"/>
              <a:buChar char="•"/>
            </a:pPr>
            <a:r>
              <a:rPr lang="ru-RU" sz="1400" dirty="0" smtClean="0">
                <a:latin typeface="+mj-lt"/>
              </a:rPr>
              <a:t> </a:t>
            </a:r>
            <a:r>
              <a:rPr lang="ru-RU" sz="1400" dirty="0">
                <a:latin typeface="+mj-lt"/>
              </a:rPr>
              <a:t>«</a:t>
            </a:r>
            <a:r>
              <a:rPr lang="ru-RU" sz="1400" b="1" dirty="0">
                <a:latin typeface="+mj-lt"/>
              </a:rPr>
              <a:t>Выбор литературного совета</a:t>
            </a:r>
            <a:r>
              <a:rPr lang="ru-RU" sz="1400" dirty="0">
                <a:latin typeface="+mj-lt"/>
              </a:rPr>
              <a:t>». Литературный совет состоит из педагогов, молодых писателей и библиотекарей нашей страны. Задачей Литературного совета является чтение и отбор рукописей, присланных на конкурс. В рукописях фамилия автора не указывается, Литературный совет оценивает только тексты.</a:t>
            </a:r>
          </a:p>
          <a:p>
            <a:endParaRPr lang="ru-RU" sz="1400" dirty="0">
              <a:latin typeface="+mj-lt"/>
            </a:endParaRPr>
          </a:p>
          <a:p>
            <a:pPr marL="171450" indent="-171450">
              <a:buFont typeface="Arial" pitchFamily="34" charset="0"/>
              <a:buChar char="•"/>
            </a:pPr>
            <a:r>
              <a:rPr lang="ru-RU" sz="1400" dirty="0" smtClean="0">
                <a:latin typeface="+mj-lt"/>
              </a:rPr>
              <a:t>«</a:t>
            </a:r>
            <a:r>
              <a:rPr lang="ru-RU" sz="1400" b="1" dirty="0" smtClean="0">
                <a:latin typeface="+mj-lt"/>
              </a:rPr>
              <a:t>Выбор </a:t>
            </a:r>
            <a:r>
              <a:rPr lang="ru-RU" sz="1400" b="1" dirty="0">
                <a:latin typeface="+mj-lt"/>
              </a:rPr>
              <a:t>профессионального жюри</a:t>
            </a:r>
            <a:r>
              <a:rPr lang="ru-RU" sz="1400" dirty="0" smtClean="0">
                <a:latin typeface="+mj-lt"/>
              </a:rPr>
              <a:t>». В </a:t>
            </a:r>
            <a:r>
              <a:rPr lang="ru-RU" sz="1400" dirty="0">
                <a:latin typeface="+mj-lt"/>
              </a:rPr>
              <a:t>профессиональное жюри входят Л.А. Крапивина – Командор «Каравеллы», известные детские писатели.</a:t>
            </a:r>
          </a:p>
          <a:p>
            <a:endParaRPr lang="ru-RU" sz="1400" dirty="0">
              <a:latin typeface="+mj-lt"/>
            </a:endParaRPr>
          </a:p>
          <a:p>
            <a:r>
              <a:rPr lang="ru-RU" sz="1400" dirty="0">
                <a:latin typeface="+mj-lt"/>
              </a:rPr>
              <a:t>Лауреаты в каждой номинации получают диплом, медаль и денежное вознаграждение.</a:t>
            </a:r>
          </a:p>
          <a:p>
            <a:endParaRPr lang="ru-RU" sz="1400" dirty="0">
              <a:latin typeface="+mj-lt"/>
            </a:endParaRPr>
          </a:p>
        </p:txBody>
      </p:sp>
      <p:sp>
        <p:nvSpPr>
          <p:cNvPr id="3" name="Прямоугольник 2"/>
          <p:cNvSpPr/>
          <p:nvPr/>
        </p:nvSpPr>
        <p:spPr>
          <a:xfrm>
            <a:off x="1691680" y="1736139"/>
            <a:ext cx="2800767" cy="646331"/>
          </a:xfrm>
          <a:prstGeom prst="rect">
            <a:avLst/>
          </a:prstGeom>
        </p:spPr>
        <p:txBody>
          <a:bodyPr wrap="none">
            <a:spAutoFit/>
          </a:bodyPr>
          <a:lstStyle/>
          <a:p>
            <a:r>
              <a:rPr lang="ru-RU" sz="1600" dirty="0" smtClean="0">
                <a:latin typeface="Times New Roman" pitchFamily="18" charset="0"/>
                <a:cs typeface="Times New Roman" pitchFamily="18" charset="0"/>
              </a:rPr>
              <a:t>Сайт премии </a:t>
            </a:r>
            <a:r>
              <a:rPr lang="en-US" sz="1400" dirty="0" smtClean="0">
                <a:hlinkClick r:id="rId5"/>
              </a:rPr>
              <a:t>http</a:t>
            </a:r>
            <a:r>
              <a:rPr lang="en-US" sz="1400" dirty="0">
                <a:hlinkClick r:id="rId5"/>
              </a:rPr>
              <a:t>://lit-parus.ru</a:t>
            </a:r>
            <a:r>
              <a:rPr lang="en-US" dirty="0" smtClean="0">
                <a:hlinkClick r:id="rId5"/>
              </a:rPr>
              <a:t>/</a:t>
            </a:r>
            <a:endParaRPr lang="ru-RU" dirty="0" smtClean="0"/>
          </a:p>
          <a:p>
            <a:endParaRPr lang="ru-RU" dirty="0"/>
          </a:p>
        </p:txBody>
      </p:sp>
    </p:spTree>
    <p:extLst>
      <p:ext uri="{BB962C8B-B14F-4D97-AF65-F5344CB8AC3E}">
        <p14:creationId xmlns:p14="http://schemas.microsoft.com/office/powerpoint/2010/main" val="36291980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771"/>
          <a:stretch/>
        </p:blipFill>
        <p:spPr bwMode="auto">
          <a:xfrm>
            <a:off x="0" y="-99392"/>
            <a:ext cx="9144000" cy="1944215"/>
          </a:xfrm>
          <a:prstGeom prst="rect">
            <a:avLst/>
          </a:prstGeom>
          <a:ln>
            <a:noFill/>
          </a:ln>
          <a:effectLst>
            <a:outerShdw blurRad="149987" dist="250190" dir="8460000" algn="ctr">
              <a:srgbClr val="000000">
                <a:alpha val="28000"/>
              </a:srgbClr>
            </a:outerShdw>
            <a:softEdge rad="112500"/>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Прямоугольник 11"/>
          <p:cNvSpPr/>
          <p:nvPr/>
        </p:nvSpPr>
        <p:spPr>
          <a:xfrm>
            <a:off x="150726" y="1499138"/>
            <a:ext cx="8856984" cy="579646"/>
          </a:xfrm>
          <a:prstGeom prst="rect">
            <a:avLst/>
          </a:prstGeom>
          <a:solidFill>
            <a:schemeClr val="bg1">
              <a:alpha val="47000"/>
            </a:schemeClr>
          </a:solidFill>
          <a:effectLst>
            <a:softEdge rad="63500"/>
          </a:effectLst>
        </p:spPr>
        <p:txBody>
          <a:bodyPr wrap="square">
            <a:spAutoFit/>
          </a:bodyPr>
          <a:lstStyle/>
          <a:p>
            <a:pPr algn="ctr">
              <a:lnSpc>
                <a:spcPts val="1920"/>
              </a:lnSpc>
              <a:buSzPct val="150000"/>
            </a:pPr>
            <a:r>
              <a:rPr lang="ru-RU" sz="1600" b="1" dirty="0" smtClean="0">
                <a:solidFill>
                  <a:srgbClr val="0099CC"/>
                </a:solidFill>
                <a:latin typeface="+mj-lt"/>
              </a:rPr>
              <a:t>Лауреаты премии 2022 г. </a:t>
            </a:r>
          </a:p>
          <a:p>
            <a:pPr algn="ctr">
              <a:lnSpc>
                <a:spcPts val="1920"/>
              </a:lnSpc>
              <a:buSzPct val="150000"/>
            </a:pPr>
            <a:endParaRPr lang="ru-RU" sz="1600" b="1" dirty="0" smtClean="0">
              <a:latin typeface="+mj-lt"/>
            </a:endParaRPr>
          </a:p>
        </p:txBody>
      </p:sp>
      <p:graphicFrame>
        <p:nvGraphicFramePr>
          <p:cNvPr id="5" name="Таблица 4"/>
          <p:cNvGraphicFramePr>
            <a:graphicFrameLocks noGrp="1"/>
          </p:cNvGraphicFramePr>
          <p:nvPr>
            <p:extLst>
              <p:ext uri="{D42A27DB-BD31-4B8C-83A1-F6EECF244321}">
                <p14:modId xmlns:p14="http://schemas.microsoft.com/office/powerpoint/2010/main" val="2564988071"/>
              </p:ext>
            </p:extLst>
          </p:nvPr>
        </p:nvGraphicFramePr>
        <p:xfrm>
          <a:off x="94916" y="1852428"/>
          <a:ext cx="8912794" cy="5060837"/>
        </p:xfrm>
        <a:graphic>
          <a:graphicData uri="http://schemas.openxmlformats.org/drawingml/2006/table">
            <a:tbl>
              <a:tblPr/>
              <a:tblGrid>
                <a:gridCol w="1360053"/>
                <a:gridCol w="928005"/>
                <a:gridCol w="6624736"/>
              </a:tblGrid>
              <a:tr h="1145573">
                <a:tc>
                  <a:txBody>
                    <a:bodyPr/>
                    <a:lstStyle/>
                    <a:p>
                      <a:pPr algn="ctr"/>
                      <a:r>
                        <a:rPr lang="ru-RU" sz="1200" b="1" dirty="0" smtClean="0">
                          <a:solidFill>
                            <a:schemeClr val="bg1"/>
                          </a:solidFill>
                          <a:effectLst/>
                          <a:latin typeface="+mj-lt"/>
                        </a:rPr>
                        <a:t>    «Выбор </a:t>
                      </a:r>
                      <a:r>
                        <a:rPr lang="ru-RU" sz="1100" b="1" dirty="0" smtClean="0">
                          <a:solidFill>
                            <a:schemeClr val="bg1"/>
                          </a:solidFill>
                          <a:effectLst/>
                          <a:latin typeface="+mj-lt"/>
                        </a:rPr>
                        <a:t>профессионального</a:t>
                      </a:r>
                      <a:r>
                        <a:rPr lang="ru-RU" sz="1200" b="1" dirty="0" smtClean="0">
                          <a:solidFill>
                            <a:schemeClr val="bg1"/>
                          </a:solidFill>
                          <a:effectLst/>
                          <a:latin typeface="+mj-lt"/>
                        </a:rPr>
                        <a:t> жюри» </a:t>
                      </a:r>
                      <a:endParaRPr lang="ru-RU" sz="1200" b="1" dirty="0">
                        <a:solidFill>
                          <a:schemeClr val="bg1"/>
                        </a:solidFill>
                        <a:effectLst/>
                        <a:latin typeface="+mj-lt"/>
                      </a:endParaRPr>
                    </a:p>
                  </a:txBody>
                  <a:tcPr marL="24928" marR="24928" marT="12464" marB="12464"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2"/>
                    </a:solidFill>
                  </a:tcPr>
                </a:tc>
                <a:tc>
                  <a:txBody>
                    <a:bodyPr/>
                    <a:lstStyle/>
                    <a:p>
                      <a:pPr algn="ctr"/>
                      <a:endParaRPr lang="ru-RU" sz="1200" b="0" dirty="0">
                        <a:effectLst/>
                        <a:latin typeface="+mj-lt"/>
                      </a:endParaRPr>
                    </a:p>
                  </a:txBody>
                  <a:tcPr marL="24928" marR="24928" marT="12464" marB="12464"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smtClean="0">
                          <a:solidFill>
                            <a:schemeClr val="bg1"/>
                          </a:solidFill>
                          <a:effectLst/>
                          <a:latin typeface="+mj-lt"/>
                        </a:rPr>
                        <a:t>   </a:t>
                      </a:r>
                      <a:r>
                        <a:rPr lang="ru-RU" sz="1200" b="1" dirty="0" smtClean="0">
                          <a:solidFill>
                            <a:schemeClr val="bg1"/>
                          </a:solidFill>
                          <a:latin typeface="+mj-lt"/>
                          <a:cs typeface="Times New Roman" pitchFamily="18" charset="0"/>
                        </a:rPr>
                        <a:t>Наталья Вишнякова «На старт приглашаются…». </a:t>
                      </a:r>
                      <a:r>
                        <a:rPr lang="ru-RU" sz="1200" i="1" dirty="0" smtClean="0">
                          <a:latin typeface="+mj-lt"/>
                          <a:cs typeface="Times New Roman" pitchFamily="18" charset="0"/>
                        </a:rPr>
                        <a:t>«Повесть о подростках в мире фигурного катания. Подростки как подростки – дружат, ссорятся, влюбляются. Но в первую очередь, главные герои повести – фигуристы. А мир спорта – это взрослый мир, с его особенностями, трудностями, победами и поражениями. И дружить в спорте с потенциальными соперниками очень тяжело. Повествование ведут несколько рассказчиков и история показана во всех ракурсах» </a:t>
                      </a:r>
                      <a:r>
                        <a:rPr lang="ru-RU" sz="1200" dirty="0" smtClean="0">
                          <a:latin typeface="+mj-lt"/>
                          <a:cs typeface="Times New Roman" pitchFamily="18" charset="0"/>
                        </a:rPr>
                        <a:t>(Сайт конкурса). Читать подробнее </a:t>
                      </a:r>
                      <a:r>
                        <a:rPr lang="en-US" sz="1200" dirty="0" smtClean="0">
                          <a:latin typeface="+mj-lt"/>
                          <a:cs typeface="Times New Roman" pitchFamily="18" charset="0"/>
                          <a:hlinkClick r:id="rId3"/>
                        </a:rPr>
                        <a:t>https://ndbmarshak.ru/news/4745/</a:t>
                      </a:r>
                      <a:r>
                        <a:rPr lang="ru-RU" sz="1200" dirty="0" smtClean="0">
                          <a:latin typeface="+mj-lt"/>
                          <a:cs typeface="Times New Roman" pitchFamily="18" charset="0"/>
                        </a:rPr>
                        <a:t> </a:t>
                      </a:r>
                      <a:endParaRPr lang="ru-RU" sz="1200" dirty="0">
                        <a:effectLst/>
                        <a:latin typeface="+mj-lt"/>
                      </a:endParaRPr>
                    </a:p>
                  </a:txBody>
                  <a:tcPr marL="24928" marR="24928" marT="12464" marB="12464"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2"/>
                    </a:solidFill>
                  </a:tcPr>
                </a:tc>
              </a:tr>
              <a:tr h="1145573">
                <a:tc>
                  <a:txBody>
                    <a:bodyPr/>
                    <a:lstStyle/>
                    <a:p>
                      <a:pPr algn="ctr"/>
                      <a:r>
                        <a:rPr lang="ru-RU" sz="1200" b="1" baseline="0" dirty="0" smtClean="0">
                          <a:solidFill>
                            <a:schemeClr val="bg1"/>
                          </a:solidFill>
                          <a:effectLst/>
                          <a:latin typeface="+mj-lt"/>
                        </a:rPr>
                        <a:t>     «</a:t>
                      </a:r>
                      <a:r>
                        <a:rPr lang="ru-RU" sz="1200" b="1" dirty="0" smtClean="0">
                          <a:solidFill>
                            <a:schemeClr val="bg1"/>
                          </a:solidFill>
                          <a:effectLst/>
                          <a:latin typeface="+mj-lt"/>
                        </a:rPr>
                        <a:t>Выбор Командора» </a:t>
                      </a:r>
                      <a:endParaRPr lang="ru-RU" sz="1200" b="1" dirty="0">
                        <a:solidFill>
                          <a:schemeClr val="bg1"/>
                        </a:solidFill>
                        <a:effectLst/>
                        <a:latin typeface="+mj-lt"/>
                      </a:endParaRPr>
                    </a:p>
                  </a:txBody>
                  <a:tcPr marL="24928" marR="24928" marT="12464" marB="12464"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2"/>
                    </a:solidFill>
                  </a:tcPr>
                </a:tc>
                <a:tc>
                  <a:txBody>
                    <a:bodyPr/>
                    <a:lstStyle/>
                    <a:p>
                      <a:pPr algn="ctr"/>
                      <a:endParaRPr lang="ru-RU" sz="1200" b="0" dirty="0">
                        <a:effectLst/>
                        <a:latin typeface="+mj-lt"/>
                      </a:endParaRPr>
                    </a:p>
                  </a:txBody>
                  <a:tcPr marL="24928" marR="24928" marT="12464" marB="12464"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2"/>
                    </a:solidFill>
                  </a:tcPr>
                </a:tc>
                <a:tc>
                  <a:txBody>
                    <a:bodyPr/>
                    <a:lstStyle/>
                    <a:p>
                      <a:r>
                        <a:rPr lang="ru-RU" sz="1200" dirty="0" smtClean="0">
                          <a:effectLst/>
                          <a:latin typeface="+mj-lt"/>
                        </a:rPr>
                        <a:t>   </a:t>
                      </a:r>
                      <a:r>
                        <a:rPr lang="ru-RU" sz="1200" b="1" dirty="0" smtClean="0">
                          <a:solidFill>
                            <a:schemeClr val="bg1"/>
                          </a:solidFill>
                          <a:effectLst/>
                          <a:latin typeface="+mj-lt"/>
                        </a:rPr>
                        <a:t>Вера Ильина</a:t>
                      </a:r>
                      <a:r>
                        <a:rPr lang="ru-RU" sz="1200" b="1" baseline="0" dirty="0" smtClean="0">
                          <a:solidFill>
                            <a:schemeClr val="bg1"/>
                          </a:solidFill>
                          <a:effectLst/>
                          <a:latin typeface="+mj-lt"/>
                        </a:rPr>
                        <a:t> </a:t>
                      </a:r>
                      <a:r>
                        <a:rPr lang="ru-RU" sz="1200" b="1" dirty="0" smtClean="0">
                          <a:solidFill>
                            <a:schemeClr val="bg1"/>
                          </a:solidFill>
                          <a:effectLst/>
                          <a:latin typeface="+mj-lt"/>
                        </a:rPr>
                        <a:t>«Лысая».</a:t>
                      </a:r>
                      <a:r>
                        <a:rPr lang="ru-RU" sz="1200" b="1" baseline="0" dirty="0" smtClean="0">
                          <a:solidFill>
                            <a:schemeClr val="bg1"/>
                          </a:solidFill>
                          <a:effectLst/>
                          <a:latin typeface="+mj-lt"/>
                        </a:rPr>
                        <a:t> </a:t>
                      </a:r>
                      <a:r>
                        <a:rPr lang="ru-RU" sz="1200" i="1" dirty="0" smtClean="0">
                          <a:effectLst/>
                          <a:latin typeface="+mj-lt"/>
                        </a:rPr>
                        <a:t>«Отличное произведение для современных, думающих и метущихся подростков. Настя Шульгина – сильная личность, которая пытается выделиться из толпы, и не только тем, что бреется налысо (для лысины есть важная причина). Настя действительно, другая – цельная, мудрая и серьёзная. И даже первое чувство, испытанное к учителю биологии, – у неё настоящее, глубокое. И Настя, в отличие от Лизы, никак его не выражает и никому не навязывает, а переживает глубоко внутри. Как, в общем-то и должно быть»</a:t>
                      </a:r>
                      <a:r>
                        <a:rPr lang="ru-RU" sz="1200" dirty="0" smtClean="0">
                          <a:effectLst/>
                          <a:latin typeface="+mj-lt"/>
                        </a:rPr>
                        <a:t> (Сайт конкурса).</a:t>
                      </a:r>
                      <a:r>
                        <a:rPr lang="en-US" sz="1200" dirty="0" smtClean="0">
                          <a:effectLst/>
                          <a:latin typeface="+mj-lt"/>
                        </a:rPr>
                        <a:t> </a:t>
                      </a:r>
                      <a:r>
                        <a:rPr lang="ru-RU" sz="1200" dirty="0" smtClean="0">
                          <a:effectLst/>
                          <a:latin typeface="+mj-lt"/>
                        </a:rPr>
                        <a:t>Читать подробнее </a:t>
                      </a:r>
                      <a:r>
                        <a:rPr lang="en-US" sz="1200" dirty="0" smtClean="0">
                          <a:effectLst/>
                          <a:latin typeface="+mj-lt"/>
                          <a:hlinkClick r:id="rId3"/>
                        </a:rPr>
                        <a:t>https://ndbmarshak.ru/news/4745/</a:t>
                      </a:r>
                      <a:r>
                        <a:rPr lang="ru-RU" sz="1200" dirty="0" smtClean="0">
                          <a:effectLst/>
                          <a:latin typeface="+mj-lt"/>
                        </a:rPr>
                        <a:t> </a:t>
                      </a:r>
                      <a:endParaRPr lang="ru-RU" sz="1200" dirty="0">
                        <a:effectLst/>
                        <a:latin typeface="+mj-lt"/>
                      </a:endParaRPr>
                    </a:p>
                  </a:txBody>
                  <a:tcPr marL="24928" marR="24928" marT="12464" marB="12464"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2"/>
                    </a:solidFill>
                  </a:tcPr>
                </a:tc>
              </a:tr>
              <a:tr h="1271156">
                <a:tc>
                  <a:txBody>
                    <a:bodyPr/>
                    <a:lstStyle/>
                    <a:p>
                      <a:pPr algn="ctr"/>
                      <a:r>
                        <a:rPr lang="ru-RU" sz="1200" b="1" dirty="0" smtClean="0">
                          <a:effectLst/>
                          <a:latin typeface="+mj-lt"/>
                        </a:rPr>
                        <a:t>   </a:t>
                      </a:r>
                      <a:r>
                        <a:rPr lang="ru-RU" sz="1200" b="1" dirty="0" smtClean="0">
                          <a:solidFill>
                            <a:schemeClr val="bg1"/>
                          </a:solidFill>
                          <a:effectLst/>
                          <a:latin typeface="+mj-lt"/>
                        </a:rPr>
                        <a:t>«Выбор литературного совета»</a:t>
                      </a:r>
                      <a:endParaRPr lang="ru-RU" sz="1200" b="1" dirty="0">
                        <a:solidFill>
                          <a:schemeClr val="bg1"/>
                        </a:solidFill>
                        <a:effectLst/>
                        <a:latin typeface="+mj-lt"/>
                      </a:endParaRPr>
                    </a:p>
                  </a:txBody>
                  <a:tcPr marL="24928" marR="24928" marT="12464" marB="12464"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2"/>
                    </a:solidFill>
                  </a:tcPr>
                </a:tc>
                <a:tc>
                  <a:txBody>
                    <a:bodyPr/>
                    <a:lstStyle/>
                    <a:p>
                      <a:pPr algn="ctr"/>
                      <a:endParaRPr lang="ru-RU" sz="1200" b="0" dirty="0">
                        <a:effectLst/>
                        <a:latin typeface="+mj-lt"/>
                      </a:endParaRPr>
                    </a:p>
                  </a:txBody>
                  <a:tcPr marL="24928" marR="24928" marT="12464" marB="12464"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2"/>
                    </a:solidFill>
                  </a:tcPr>
                </a:tc>
                <a:tc>
                  <a:txBody>
                    <a:bodyPr/>
                    <a:lstStyle/>
                    <a:p>
                      <a:r>
                        <a:rPr lang="ru-RU" sz="1200" b="1" dirty="0" smtClean="0">
                          <a:effectLst/>
                          <a:latin typeface="+mj-lt"/>
                        </a:rPr>
                        <a:t>  </a:t>
                      </a:r>
                      <a:r>
                        <a:rPr lang="ru-RU" sz="1200" b="1" dirty="0" smtClean="0">
                          <a:solidFill>
                            <a:schemeClr val="bg1"/>
                          </a:solidFill>
                          <a:effectLst/>
                          <a:latin typeface="+mj-lt"/>
                        </a:rPr>
                        <a:t>Екатерина Аксенова  «Пешком по небу»</a:t>
                      </a:r>
                      <a:r>
                        <a:rPr lang="ru-RU" sz="1200" b="1" dirty="0" smtClean="0">
                          <a:effectLst/>
                          <a:latin typeface="+mj-lt"/>
                        </a:rPr>
                        <a:t>. </a:t>
                      </a:r>
                      <a:r>
                        <a:rPr lang="ru-RU" sz="1200" i="1" dirty="0" smtClean="0">
                          <a:effectLst/>
                          <a:latin typeface="+mj-lt"/>
                        </a:rPr>
                        <a:t>«Очень сильная, трагическая и, одновременно, светлая повесть. Пятиклассник Миша Смирнов бесконечно одинок. В классе все смеются и травят, даже бывший лучший друг Сева. Дома… Дома даже в комнату зайти свою нельзя, там живет Оглашенция, дочь маминого нового мужа. А Миша живет на кухне… И однажды случается страшное… Считается, что Миша совершил то самое, жуткое слово на букву «с». Именно Севке и Оглашенции предстоит раскрыть тайну Миши, пересмотреть отношение не только к Мише, но и вообще, к людям и миру» (Сайт конкурса).</a:t>
                      </a:r>
                      <a:r>
                        <a:rPr lang="en-US" sz="1200" dirty="0" smtClean="0">
                          <a:effectLst/>
                          <a:latin typeface="+mj-lt"/>
                        </a:rPr>
                        <a:t> </a:t>
                      </a:r>
                      <a:r>
                        <a:rPr lang="ru-RU" sz="1200" dirty="0" smtClean="0">
                          <a:effectLst/>
                          <a:latin typeface="+mj-lt"/>
                        </a:rPr>
                        <a:t>Читать подробнее </a:t>
                      </a:r>
                      <a:r>
                        <a:rPr lang="en-US" sz="1200" dirty="0" smtClean="0">
                          <a:effectLst/>
                          <a:latin typeface="+mj-lt"/>
                          <a:hlinkClick r:id="rId3"/>
                        </a:rPr>
                        <a:t>https://ndbmarshak.ru/news/4745/</a:t>
                      </a:r>
                      <a:r>
                        <a:rPr lang="ru-RU" sz="1200" dirty="0" smtClean="0">
                          <a:effectLst/>
                          <a:latin typeface="+mj-lt"/>
                        </a:rPr>
                        <a:t> </a:t>
                      </a:r>
                      <a:endParaRPr lang="ru-RU" sz="1200" dirty="0">
                        <a:effectLst/>
                        <a:latin typeface="+mj-lt"/>
                      </a:endParaRPr>
                    </a:p>
                  </a:txBody>
                  <a:tcPr marL="24928" marR="24928" marT="12464" marB="12464"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2"/>
                    </a:solidFill>
                  </a:tcPr>
                </a:tc>
              </a:tr>
              <a:tr h="1093031">
                <a:tc>
                  <a:txBody>
                    <a:bodyPr/>
                    <a:lstStyle/>
                    <a:p>
                      <a:pPr algn="ctr"/>
                      <a:r>
                        <a:rPr lang="ru-RU" sz="1200" b="0" i="1" dirty="0" smtClean="0">
                          <a:solidFill>
                            <a:schemeClr val="bg1"/>
                          </a:solidFill>
                          <a:effectLst/>
                          <a:latin typeface="+mj-lt"/>
                        </a:rPr>
                        <a:t>   «Выбор детского жюри» </a:t>
                      </a:r>
                      <a:endParaRPr lang="ru-RU" sz="1200" b="0" i="1" dirty="0">
                        <a:solidFill>
                          <a:schemeClr val="bg1"/>
                        </a:solidFill>
                        <a:effectLst/>
                        <a:latin typeface="+mj-lt"/>
                      </a:endParaRPr>
                    </a:p>
                  </a:txBody>
                  <a:tcPr marL="24928" marR="24928" marT="12464" marB="12464"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2"/>
                    </a:solidFill>
                  </a:tcPr>
                </a:tc>
                <a:tc>
                  <a:txBody>
                    <a:bodyPr/>
                    <a:lstStyle/>
                    <a:p>
                      <a:pPr algn="ctr"/>
                      <a:endParaRPr lang="ru-RU" sz="1200" b="0" dirty="0">
                        <a:effectLst/>
                        <a:latin typeface="+mj-lt"/>
                      </a:endParaRPr>
                    </a:p>
                  </a:txBody>
                  <a:tcPr marL="24928" marR="24928" marT="12464" marB="12464"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2"/>
                    </a:solidFill>
                  </a:tcPr>
                </a:tc>
                <a:tc>
                  <a:txBody>
                    <a:bodyPr/>
                    <a:lstStyle/>
                    <a:p>
                      <a:r>
                        <a:rPr lang="ru-RU" sz="1200" b="1" dirty="0" smtClean="0">
                          <a:solidFill>
                            <a:schemeClr val="bg1"/>
                          </a:solidFill>
                          <a:effectLst/>
                          <a:latin typeface="+mj-lt"/>
                        </a:rPr>
                        <a:t>Юлия Варнакова </a:t>
                      </a:r>
                      <a:r>
                        <a:rPr lang="ru-RU" sz="1200" b="0" baseline="0" dirty="0" smtClean="0">
                          <a:solidFill>
                            <a:schemeClr val="bg1"/>
                          </a:solidFill>
                          <a:effectLst/>
                          <a:latin typeface="+mj-lt"/>
                        </a:rPr>
                        <a:t> </a:t>
                      </a:r>
                      <a:r>
                        <a:rPr lang="ru-RU" sz="1200" b="1" dirty="0" smtClean="0">
                          <a:solidFill>
                            <a:schemeClr val="bg1"/>
                          </a:solidFill>
                          <a:effectLst/>
                          <a:latin typeface="+mj-lt"/>
                        </a:rPr>
                        <a:t>«Только ветер навстречу». </a:t>
                      </a:r>
                      <a:r>
                        <a:rPr lang="ru-RU" sz="1200" i="1" dirty="0" smtClean="0">
                          <a:effectLst/>
                          <a:latin typeface="+mj-lt"/>
                        </a:rPr>
                        <a:t>«Повесть рассказывает о пятикласснике Мише Кутузове, попавшем в кадетскую школу. Автор замечательно описала уклад жизни и особенности учебы юных кадетов и приоткрыла историю кадетских учебных заведений в России. «Только ветер навстречу» – повесть о становлении личности, о том, как из обычных домашних мальчишек и девчонок вырастают настоящие Герои» (Сайт конкурса)</a:t>
                      </a:r>
                      <a:r>
                        <a:rPr lang="ru-RU" sz="1200" dirty="0" smtClean="0">
                          <a:effectLst/>
                          <a:latin typeface="+mj-lt"/>
                        </a:rPr>
                        <a:t>.</a:t>
                      </a:r>
                      <a:r>
                        <a:rPr lang="en-US" sz="1200" dirty="0" smtClean="0">
                          <a:effectLst/>
                          <a:latin typeface="+mj-lt"/>
                        </a:rPr>
                        <a:t> </a:t>
                      </a:r>
                      <a:r>
                        <a:rPr lang="ru-RU" sz="1200" dirty="0" smtClean="0">
                          <a:effectLst/>
                          <a:latin typeface="+mj-lt"/>
                        </a:rPr>
                        <a:t>Читать подробнее </a:t>
                      </a:r>
                      <a:r>
                        <a:rPr lang="en-US" sz="1200" dirty="0" smtClean="0">
                          <a:effectLst/>
                          <a:latin typeface="+mj-lt"/>
                          <a:hlinkClick r:id="rId3"/>
                        </a:rPr>
                        <a:t>https://ndbmarshak.ru/news/4745/</a:t>
                      </a:r>
                      <a:r>
                        <a:rPr lang="ru-RU" sz="1200" dirty="0" smtClean="0">
                          <a:effectLst/>
                          <a:latin typeface="+mj-lt"/>
                        </a:rPr>
                        <a:t> </a:t>
                      </a:r>
                    </a:p>
                    <a:p>
                      <a:endParaRPr lang="ru-RU" sz="1200" dirty="0">
                        <a:effectLst/>
                        <a:latin typeface="+mj-lt"/>
                      </a:endParaRPr>
                    </a:p>
                  </a:txBody>
                  <a:tcPr marL="24928" marR="24928" marT="12464" marB="12464"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2"/>
                    </a:solidFill>
                  </a:tcPr>
                </a:tc>
              </a:tr>
            </a:tbl>
          </a:graphicData>
        </a:graphic>
      </p:graphicFrame>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0219" y="3467291"/>
            <a:ext cx="898972" cy="674229"/>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49229" y="5733256"/>
            <a:ext cx="820952" cy="102021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0366" y="4725145"/>
            <a:ext cx="864941" cy="576064"/>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09797" y="1988840"/>
            <a:ext cx="786077" cy="101561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32665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9512" y="2387341"/>
            <a:ext cx="8856984" cy="4373563"/>
          </a:xfrm>
        </p:spPr>
        <p:txBody>
          <a:bodyPr>
            <a:normAutofit/>
          </a:bodyPr>
          <a:lstStyle/>
          <a:p>
            <a:pPr marL="0" indent="0">
              <a:buNone/>
            </a:pPr>
            <a:r>
              <a:rPr lang="ru-RU" sz="1600" b="1" dirty="0" smtClean="0"/>
              <a:t>Специальные призы:</a:t>
            </a:r>
          </a:p>
          <a:p>
            <a:pPr marL="0" indent="0">
              <a:buNone/>
            </a:pPr>
            <a:endParaRPr lang="ru-RU" b="1" dirty="0" smtClean="0"/>
          </a:p>
          <a:p>
            <a:r>
              <a:rPr lang="ru-RU" sz="1400" dirty="0" smtClean="0"/>
              <a:t>Екатерина </a:t>
            </a:r>
            <a:r>
              <a:rPr lang="ru-RU" sz="1400" dirty="0"/>
              <a:t>Афанасьева из Москвы </a:t>
            </a:r>
            <a:r>
              <a:rPr lang="ru-RU" sz="1400" dirty="0" smtClean="0"/>
              <a:t>«</a:t>
            </a:r>
            <a:r>
              <a:rPr lang="ru-RU" sz="1400" dirty="0"/>
              <a:t>Пазл</a:t>
            </a:r>
            <a:r>
              <a:rPr lang="ru-RU" sz="1400" dirty="0" smtClean="0"/>
              <a:t>»; </a:t>
            </a:r>
          </a:p>
          <a:p>
            <a:pPr marL="0" indent="0">
              <a:buNone/>
            </a:pPr>
            <a:endParaRPr lang="ru-RU" sz="1400" dirty="0" smtClean="0"/>
          </a:p>
          <a:p>
            <a:r>
              <a:rPr lang="ru-RU" sz="1400" dirty="0" smtClean="0"/>
              <a:t>Татьяна </a:t>
            </a:r>
            <a:r>
              <a:rPr lang="ru-RU" sz="1400" dirty="0"/>
              <a:t>Бойко из Минска </a:t>
            </a:r>
            <a:r>
              <a:rPr lang="ru-RU" sz="1400" dirty="0" smtClean="0"/>
              <a:t>«</a:t>
            </a:r>
            <a:r>
              <a:rPr lang="ru-RU" sz="1400" dirty="0"/>
              <a:t>Сапфир</a:t>
            </a:r>
            <a:r>
              <a:rPr lang="ru-RU" sz="1400" dirty="0" smtClean="0"/>
              <a:t>»; </a:t>
            </a:r>
          </a:p>
          <a:p>
            <a:pPr marL="0" indent="0">
              <a:buNone/>
            </a:pPr>
            <a:endParaRPr lang="ru-RU" sz="1400" dirty="0" smtClean="0"/>
          </a:p>
          <a:p>
            <a:r>
              <a:rPr lang="ru-RU" sz="1400" dirty="0" smtClean="0"/>
              <a:t>Александра </a:t>
            </a:r>
            <a:r>
              <a:rPr lang="ru-RU" sz="1400" dirty="0" err="1"/>
              <a:t>Кушникова</a:t>
            </a:r>
            <a:r>
              <a:rPr lang="ru-RU" sz="1400" dirty="0"/>
              <a:t> из </a:t>
            </a:r>
            <a:r>
              <a:rPr lang="ru-RU" sz="1400" dirty="0" err="1" smtClean="0"/>
              <a:t>Роквилл</a:t>
            </a:r>
            <a:r>
              <a:rPr lang="ru-RU" sz="1400" dirty="0"/>
              <a:t>, США </a:t>
            </a:r>
            <a:r>
              <a:rPr lang="ru-RU" sz="1400" dirty="0" smtClean="0"/>
              <a:t>«</a:t>
            </a:r>
            <a:r>
              <a:rPr lang="ru-RU" sz="1400" dirty="0"/>
              <a:t>Сказки на каникулах</a:t>
            </a:r>
            <a:r>
              <a:rPr lang="ru-RU" sz="1400" dirty="0" smtClean="0"/>
              <a:t>»; </a:t>
            </a:r>
          </a:p>
          <a:p>
            <a:pPr marL="0" indent="0">
              <a:buNone/>
            </a:pPr>
            <a:endParaRPr lang="ru-RU" sz="1400" dirty="0" smtClean="0"/>
          </a:p>
          <a:p>
            <a:r>
              <a:rPr lang="ru-RU" sz="1400" dirty="0" smtClean="0"/>
              <a:t>Ольга </a:t>
            </a:r>
            <a:r>
              <a:rPr lang="ru-RU" sz="1400" dirty="0"/>
              <a:t>Семеновская из Москвы </a:t>
            </a:r>
            <a:r>
              <a:rPr lang="ru-RU" sz="1400" dirty="0" smtClean="0"/>
              <a:t>«</a:t>
            </a:r>
            <a:r>
              <a:rPr lang="ru-RU" sz="1400" dirty="0"/>
              <a:t>Трое без лодки и Чудик</a:t>
            </a:r>
            <a:r>
              <a:rPr lang="ru-RU" sz="1400" dirty="0" smtClean="0"/>
              <a:t>»; </a:t>
            </a:r>
          </a:p>
          <a:p>
            <a:pPr marL="0" indent="0">
              <a:buNone/>
            </a:pPr>
            <a:endParaRPr lang="ru-RU" sz="1400" dirty="0" smtClean="0"/>
          </a:p>
          <a:p>
            <a:r>
              <a:rPr lang="ru-RU" sz="1400" dirty="0" smtClean="0"/>
              <a:t>Елена </a:t>
            </a:r>
            <a:r>
              <a:rPr lang="ru-RU" sz="1400" dirty="0" err="1"/>
              <a:t>Трофимчук</a:t>
            </a:r>
            <a:r>
              <a:rPr lang="ru-RU" sz="1400" dirty="0"/>
              <a:t> </a:t>
            </a:r>
            <a:r>
              <a:rPr lang="ru-RU" sz="1400" dirty="0" smtClean="0"/>
              <a:t> из Логойск «</a:t>
            </a:r>
            <a:r>
              <a:rPr lang="ru-RU" sz="1400" dirty="0"/>
              <a:t>Спринт</a:t>
            </a:r>
            <a:r>
              <a:rPr lang="ru-RU" sz="1400" dirty="0" smtClean="0"/>
              <a:t>».</a:t>
            </a:r>
            <a:endParaRPr lang="ru-RU" sz="1400" dirty="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544" y="118163"/>
            <a:ext cx="9468544" cy="2319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1184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7976" y="219183"/>
            <a:ext cx="6856024" cy="859658"/>
          </a:xfrm>
        </p:spPr>
        <p:txBody>
          <a:bodyPr>
            <a:normAutofit fontScale="90000"/>
          </a:bodyPr>
          <a:lstStyle/>
          <a:p>
            <a:r>
              <a:rPr lang="ru-RU" sz="2700" b="1" dirty="0">
                <a:solidFill>
                  <a:schemeClr val="accent4">
                    <a:lumMod val="50000"/>
                  </a:schemeClr>
                </a:solidFill>
                <a:effectLst>
                  <a:outerShdw blurRad="38100" dist="38100" dir="2700000" algn="tl">
                    <a:srgbClr val="000000">
                      <a:alpha val="43137"/>
                    </a:srgbClr>
                  </a:outerShdw>
                </a:effectLst>
                <a:latin typeface="Arial" pitchFamily="34" charset="0"/>
                <a:cs typeface="Arial" pitchFamily="34" charset="0"/>
              </a:rPr>
              <a:t>Премия имени </a:t>
            </a:r>
            <a:r>
              <a:rPr lang="ru-RU" sz="2700" b="1" dirty="0" smtClean="0">
                <a:solidFill>
                  <a:schemeClr val="accent4">
                    <a:lumMod val="50000"/>
                  </a:schemeClr>
                </a:solidFill>
                <a:effectLst>
                  <a:outerShdw blurRad="38100" dist="38100" dir="2700000" algn="tl">
                    <a:srgbClr val="000000">
                      <a:alpha val="43137"/>
                    </a:srgbClr>
                  </a:outerShdw>
                </a:effectLst>
                <a:latin typeface="Arial" pitchFamily="34" charset="0"/>
                <a:cs typeface="Arial" pitchFamily="34" charset="0"/>
              </a:rPr>
              <a:t>Ганса Христиана Андерсена </a:t>
            </a:r>
            <a:r>
              <a:rPr lang="en-US" sz="2200" dirty="0" smtClean="0">
                <a:hlinkClick r:id="rId2"/>
              </a:rPr>
              <a:t>www.ibby.org/index.php?id=273</a:t>
            </a:r>
            <a:r>
              <a:rPr lang="ru-RU" sz="1800" dirty="0" smtClean="0"/>
              <a:t/>
            </a:r>
            <a:br>
              <a:rPr lang="ru-RU" sz="1800" dirty="0" smtClean="0"/>
            </a:br>
            <a:endParaRPr lang="ru-RU" sz="1800" dirty="0"/>
          </a:p>
        </p:txBody>
      </p:sp>
      <p:sp>
        <p:nvSpPr>
          <p:cNvPr id="3" name="Объект 2"/>
          <p:cNvSpPr>
            <a:spLocks noGrp="1"/>
          </p:cNvSpPr>
          <p:nvPr>
            <p:ph idx="1"/>
          </p:nvPr>
        </p:nvSpPr>
        <p:spPr>
          <a:xfrm>
            <a:off x="2477326" y="886068"/>
            <a:ext cx="6487162" cy="5855300"/>
          </a:xfrm>
        </p:spPr>
        <p:txBody>
          <a:bodyPr>
            <a:noAutofit/>
          </a:bodyPr>
          <a:lstStyle/>
          <a:p>
            <a:pPr algn="just"/>
            <a:r>
              <a:rPr lang="ru-RU" sz="1200" dirty="0"/>
              <a:t> </a:t>
            </a:r>
            <a:r>
              <a:rPr lang="ru-RU" sz="1200" dirty="0" smtClean="0"/>
              <a:t>     </a:t>
            </a:r>
            <a:r>
              <a:rPr lang="ru-RU" sz="1400" b="0" dirty="0" smtClean="0">
                <a:latin typeface="Times New Roman" pitchFamily="18" charset="0"/>
                <a:cs typeface="Times New Roman" pitchFamily="18" charset="0"/>
              </a:rPr>
              <a:t>  </a:t>
            </a:r>
            <a:r>
              <a:rPr lang="ru-RU" sz="1200" b="0" dirty="0" smtClean="0">
                <a:solidFill>
                  <a:schemeClr val="tx1"/>
                </a:solidFill>
                <a:latin typeface="+mj-lt"/>
                <a:cs typeface="Times New Roman" pitchFamily="18" charset="0"/>
              </a:rPr>
              <a:t>Премия </a:t>
            </a:r>
            <a:r>
              <a:rPr lang="ru-RU" sz="1200" b="0" dirty="0">
                <a:solidFill>
                  <a:schemeClr val="tx1"/>
                </a:solidFill>
                <a:latin typeface="+mj-lt"/>
                <a:cs typeface="Times New Roman" pitchFamily="18" charset="0"/>
              </a:rPr>
              <a:t>Ганса Христиана Андерсена - это высшее международное признание, полученное автором и иллюстратором детских книг. Премия имени Ганса Христиана Андерсена, вручаемая Международным советом по детской книге (IBBY) раз в два года, признает достижения всей жизни и вручается автору и иллюстратору, чьи полные собрания сочинений внесли важный и продолжительный вклад в детскую литературу</a:t>
            </a:r>
            <a:r>
              <a:rPr lang="ru-RU" sz="1200" b="0" dirty="0" smtClean="0">
                <a:solidFill>
                  <a:schemeClr val="tx1"/>
                </a:solidFill>
                <a:latin typeface="+mj-lt"/>
                <a:cs typeface="Times New Roman" pitchFamily="18" charset="0"/>
              </a:rPr>
              <a:t>.</a:t>
            </a:r>
          </a:p>
          <a:p>
            <a:pPr algn="just"/>
            <a:r>
              <a:rPr lang="ru-RU" sz="1200" b="0" dirty="0" smtClean="0">
                <a:solidFill>
                  <a:schemeClr val="tx1"/>
                </a:solidFill>
                <a:latin typeface="+mj-lt"/>
                <a:cs typeface="Times New Roman" pitchFamily="18" charset="0"/>
              </a:rPr>
              <a:t>        В 2022 </a:t>
            </a:r>
            <a:r>
              <a:rPr lang="ru-RU" sz="1200" b="0" dirty="0">
                <a:solidFill>
                  <a:schemeClr val="tx1"/>
                </a:solidFill>
                <a:latin typeface="+mj-lt"/>
                <a:cs typeface="Times New Roman" pitchFamily="18" charset="0"/>
              </a:rPr>
              <a:t>году </a:t>
            </a:r>
            <a:r>
              <a:rPr lang="ru-RU" sz="1200" b="0" dirty="0" smtClean="0">
                <a:solidFill>
                  <a:schemeClr val="tx1"/>
                </a:solidFill>
                <a:latin typeface="+mj-lt"/>
                <a:cs typeface="Times New Roman" pitchFamily="18" charset="0"/>
              </a:rPr>
              <a:t>исполнилось 66 </a:t>
            </a:r>
            <a:r>
              <a:rPr lang="ru-RU" sz="1200" b="0" dirty="0">
                <a:solidFill>
                  <a:schemeClr val="tx1"/>
                </a:solidFill>
                <a:latin typeface="+mj-lt"/>
                <a:cs typeface="Times New Roman" pitchFamily="18" charset="0"/>
              </a:rPr>
              <a:t>лет со дня учреждения литературной премии имени Г.Х. Андерсена. </a:t>
            </a:r>
            <a:endParaRPr lang="ru-RU" sz="1200" b="0" dirty="0" smtClean="0">
              <a:solidFill>
                <a:schemeClr val="tx1"/>
              </a:solidFill>
              <a:latin typeface="+mj-lt"/>
              <a:cs typeface="Times New Roman" pitchFamily="18" charset="0"/>
            </a:endParaRPr>
          </a:p>
          <a:p>
            <a:pPr algn="just"/>
            <a:r>
              <a:rPr lang="ru-RU" sz="1200" b="0" dirty="0" smtClean="0">
                <a:solidFill>
                  <a:schemeClr val="tx1"/>
                </a:solidFill>
                <a:latin typeface="+mj-lt"/>
                <a:cs typeface="Times New Roman" pitchFamily="18" charset="0"/>
              </a:rPr>
              <a:t>        Авторская </a:t>
            </a:r>
            <a:r>
              <a:rPr lang="ru-RU" sz="1200" b="0" dirty="0">
                <a:solidFill>
                  <a:schemeClr val="tx1"/>
                </a:solidFill>
                <a:latin typeface="+mj-lt"/>
                <a:cs typeface="Times New Roman" pitchFamily="18" charset="0"/>
              </a:rPr>
              <a:t>премия присуждается с 1956 года, а Иллюстраторская - с 1966 года.  Маленькая Нобелевская премия, как ее вскоре назвали, с самого начала пользовалась большим авторитетом, который с годами неизменно рос. В отличие от "большой" Нобелевской премии, эта Премия не предполагает денежного вознаграждения. Награда состоит из золотой медали и диплома, врученных на торжественной церемонии во время проходящего раз в два года Конгресса IBBY.</a:t>
            </a:r>
          </a:p>
          <a:p>
            <a:pPr algn="just"/>
            <a:r>
              <a:rPr lang="ru-RU" sz="1200" b="0" dirty="0" smtClean="0">
                <a:solidFill>
                  <a:schemeClr val="tx1"/>
                </a:solidFill>
                <a:latin typeface="+mj-lt"/>
                <a:cs typeface="Times New Roman" pitchFamily="18" charset="0"/>
              </a:rPr>
              <a:t>       Покровительницей </a:t>
            </a:r>
            <a:r>
              <a:rPr lang="ru-RU" sz="1200" b="0" dirty="0">
                <a:solidFill>
                  <a:schemeClr val="tx1"/>
                </a:solidFill>
                <a:latin typeface="+mj-lt"/>
                <a:cs typeface="Times New Roman" pitchFamily="18" charset="0"/>
              </a:rPr>
              <a:t>премии Андерсена является Её Величество королева Дании Маргрете II, номинации на премию Андерсена выдвигаются национальными секциями IBBY. Лауреатов премии выбирает авторитетное международное жюри специалистов по детской литературе</a:t>
            </a:r>
            <a:r>
              <a:rPr lang="ru-RU" sz="1200" b="0" dirty="0" smtClean="0">
                <a:solidFill>
                  <a:schemeClr val="tx1"/>
                </a:solidFill>
                <a:latin typeface="+mj-lt"/>
                <a:cs typeface="Times New Roman" pitchFamily="18" charset="0"/>
              </a:rPr>
              <a:t>.</a:t>
            </a:r>
          </a:p>
          <a:p>
            <a:pPr algn="just"/>
            <a:r>
              <a:rPr lang="ru-RU" sz="1200" dirty="0">
                <a:solidFill>
                  <a:schemeClr val="tx1"/>
                </a:solidFill>
                <a:latin typeface="+mj-lt"/>
                <a:cs typeface="Times New Roman" pitchFamily="18" charset="0"/>
              </a:rPr>
              <a:t>Номинантами премии IBBY </a:t>
            </a:r>
            <a:r>
              <a:rPr lang="ru-RU" sz="1200" dirty="0" smtClean="0">
                <a:solidFill>
                  <a:schemeClr val="tx1"/>
                </a:solidFill>
                <a:latin typeface="+mj-lt"/>
                <a:cs typeface="Times New Roman" pitchFamily="18" charset="0"/>
              </a:rPr>
              <a:t>Ганса Христиана </a:t>
            </a:r>
            <a:r>
              <a:rPr lang="ru-RU" sz="1200" dirty="0">
                <a:solidFill>
                  <a:schemeClr val="tx1"/>
                </a:solidFill>
                <a:latin typeface="+mj-lt"/>
                <a:cs typeface="Times New Roman" pitchFamily="18" charset="0"/>
              </a:rPr>
              <a:t>Андерсена </a:t>
            </a:r>
            <a:r>
              <a:rPr lang="ru-RU" sz="1200" b="1" dirty="0">
                <a:solidFill>
                  <a:schemeClr val="tx1"/>
                </a:solidFill>
                <a:latin typeface="+mj-lt"/>
                <a:cs typeface="Times New Roman" pitchFamily="18" charset="0"/>
              </a:rPr>
              <a:t>2022 года </a:t>
            </a:r>
            <a:r>
              <a:rPr lang="ru-RU" sz="1200" dirty="0">
                <a:solidFill>
                  <a:schemeClr val="tx1"/>
                </a:solidFill>
                <a:latin typeface="+mj-lt"/>
                <a:cs typeface="Times New Roman" pitchFamily="18" charset="0"/>
              </a:rPr>
              <a:t>стали шестьдесят два кандидата из 33 стран. Короткий список из шести авторов и шести иллюстраторов был объявлен 21 февраля </a:t>
            </a:r>
            <a:r>
              <a:rPr lang="ru-RU" sz="1200" dirty="0" smtClean="0">
                <a:solidFill>
                  <a:schemeClr val="tx1"/>
                </a:solidFill>
                <a:latin typeface="+mj-lt"/>
                <a:cs typeface="Times New Roman" pitchFamily="18" charset="0"/>
              </a:rPr>
              <a:t>2022  </a:t>
            </a:r>
            <a:r>
              <a:rPr lang="ru-RU" sz="1200" dirty="0">
                <a:solidFill>
                  <a:schemeClr val="tx1"/>
                </a:solidFill>
                <a:latin typeface="+mj-lt"/>
                <a:cs typeface="Times New Roman" pitchFamily="18" charset="0"/>
              </a:rPr>
              <a:t>года. </a:t>
            </a:r>
            <a:endParaRPr lang="ru-RU" sz="1200" b="0" dirty="0" smtClean="0">
              <a:solidFill>
                <a:schemeClr val="tx1"/>
              </a:solidFill>
              <a:latin typeface="+mj-lt"/>
              <a:cs typeface="Times New Roman" pitchFamily="18" charset="0"/>
            </a:endParaRPr>
          </a:p>
          <a:p>
            <a:pPr algn="just"/>
            <a:r>
              <a:rPr lang="ru-RU" sz="1300" b="1" dirty="0" smtClean="0">
                <a:solidFill>
                  <a:schemeClr val="tx1"/>
                </a:solidFill>
                <a:latin typeface="+mj-lt"/>
                <a:cs typeface="Times New Roman" pitchFamily="18" charset="0"/>
              </a:rPr>
              <a:t>От России в </a:t>
            </a:r>
            <a:r>
              <a:rPr lang="ru-RU" sz="1300" b="1" dirty="0">
                <a:solidFill>
                  <a:schemeClr val="tx1"/>
                </a:solidFill>
                <a:latin typeface="+mj-lt"/>
                <a:cs typeface="Times New Roman" pitchFamily="18" charset="0"/>
              </a:rPr>
              <a:t>список </a:t>
            </a:r>
            <a:r>
              <a:rPr lang="ru-RU" sz="1300" b="1" dirty="0" smtClean="0">
                <a:solidFill>
                  <a:schemeClr val="tx1"/>
                </a:solidFill>
                <a:latin typeface="+mj-lt"/>
                <a:cs typeface="Times New Roman" pitchFamily="18" charset="0"/>
              </a:rPr>
              <a:t>вошли:  </a:t>
            </a:r>
            <a:r>
              <a:rPr lang="ru-RU" sz="1300" b="1" dirty="0">
                <a:solidFill>
                  <a:schemeClr val="tx1"/>
                </a:solidFill>
                <a:latin typeface="+mj-lt"/>
                <a:cs typeface="Times New Roman" pitchFamily="18" charset="0"/>
              </a:rPr>
              <a:t>А</a:t>
            </a:r>
            <a:r>
              <a:rPr lang="ru-RU" sz="1300" b="1" dirty="0" smtClean="0">
                <a:solidFill>
                  <a:schemeClr val="tx1"/>
                </a:solidFill>
                <a:latin typeface="+mj-lt"/>
                <a:cs typeface="Times New Roman" pitchFamily="18" charset="0"/>
              </a:rPr>
              <a:t>втор Сергей </a:t>
            </a:r>
            <a:r>
              <a:rPr lang="ru-RU" sz="1300" b="1" dirty="0">
                <a:solidFill>
                  <a:schemeClr val="tx1"/>
                </a:solidFill>
                <a:latin typeface="+mj-lt"/>
                <a:cs typeface="Times New Roman" pitchFamily="18" charset="0"/>
              </a:rPr>
              <a:t>Махотин; Иллюстратор Юля </a:t>
            </a:r>
            <a:r>
              <a:rPr lang="ru-RU" sz="1300" b="1" dirty="0" smtClean="0">
                <a:solidFill>
                  <a:schemeClr val="tx1"/>
                </a:solidFill>
                <a:latin typeface="+mj-lt"/>
                <a:cs typeface="Times New Roman" pitchFamily="18" charset="0"/>
              </a:rPr>
              <a:t>Гукова.   </a:t>
            </a:r>
            <a:endParaRPr lang="ru-RU" sz="1300" b="1" dirty="0">
              <a:solidFill>
                <a:schemeClr val="tx1"/>
              </a:solidFill>
              <a:latin typeface="+mj-lt"/>
              <a:cs typeface="Times New Roman" pitchFamily="18" charset="0"/>
            </a:endParaRPr>
          </a:p>
          <a:p>
            <a:pPr marL="0" indent="0" algn="just">
              <a:buNone/>
            </a:pPr>
            <a:r>
              <a:rPr lang="ru-RU" sz="1300" b="1" dirty="0">
                <a:solidFill>
                  <a:schemeClr val="tx1"/>
                </a:solidFill>
                <a:latin typeface="+mj-lt"/>
                <a:cs typeface="Times New Roman" pitchFamily="18" charset="0"/>
              </a:rPr>
              <a:t>Лауреатами </a:t>
            </a:r>
            <a:r>
              <a:rPr lang="ru-RU" sz="1600" b="1" dirty="0">
                <a:solidFill>
                  <a:schemeClr val="tx1"/>
                </a:solidFill>
                <a:latin typeface="+mj-lt"/>
                <a:cs typeface="Times New Roman" pitchFamily="18" charset="0"/>
              </a:rPr>
              <a:t>премии 2022 года стали</a:t>
            </a:r>
            <a:r>
              <a:rPr lang="ru-RU" sz="1600" b="1" dirty="0" smtClean="0">
                <a:solidFill>
                  <a:schemeClr val="tx1"/>
                </a:solidFill>
                <a:latin typeface="+mj-lt"/>
                <a:cs typeface="Times New Roman" pitchFamily="18" charset="0"/>
              </a:rPr>
              <a:t>:</a:t>
            </a:r>
            <a:endParaRPr lang="ru-RU" sz="1600" b="1" dirty="0">
              <a:solidFill>
                <a:schemeClr val="tx1"/>
              </a:solidFill>
              <a:latin typeface="+mj-lt"/>
              <a:cs typeface="Times New Roman" pitchFamily="18" charset="0"/>
            </a:endParaRPr>
          </a:p>
          <a:p>
            <a:pPr algn="just"/>
            <a:r>
              <a:rPr lang="ru-RU" sz="1200" u="sng" dirty="0">
                <a:solidFill>
                  <a:schemeClr val="tx1"/>
                </a:solidFill>
                <a:latin typeface="+mj-lt"/>
                <a:cs typeface="Times New Roman" pitchFamily="18" charset="0"/>
              </a:rPr>
              <a:t>Номинация «Автор»</a:t>
            </a:r>
          </a:p>
          <a:p>
            <a:pPr marL="0" indent="0" algn="just">
              <a:buNone/>
            </a:pPr>
            <a:r>
              <a:rPr lang="ru-RU" sz="1200" b="1" dirty="0">
                <a:solidFill>
                  <a:schemeClr val="tx1"/>
                </a:solidFill>
                <a:latin typeface="+mj-lt"/>
                <a:cs typeface="Times New Roman" pitchFamily="18" charset="0"/>
              </a:rPr>
              <a:t>Мари-Од Мюрай </a:t>
            </a:r>
            <a:r>
              <a:rPr lang="ru-RU" sz="1200" dirty="0">
                <a:solidFill>
                  <a:schemeClr val="tx1"/>
                </a:solidFill>
                <a:latin typeface="+mj-lt"/>
                <a:cs typeface="Times New Roman" pitchFamily="18" charset="0"/>
              </a:rPr>
              <a:t>(</a:t>
            </a:r>
            <a:r>
              <a:rPr lang="ru-RU" sz="1200" dirty="0" err="1">
                <a:solidFill>
                  <a:schemeClr val="tx1"/>
                </a:solidFill>
                <a:latin typeface="+mj-lt"/>
                <a:cs typeface="Times New Roman" pitchFamily="18" charset="0"/>
              </a:rPr>
              <a:t>Marie-Aude</a:t>
            </a:r>
            <a:r>
              <a:rPr lang="ru-RU" sz="1200" dirty="0">
                <a:solidFill>
                  <a:schemeClr val="tx1"/>
                </a:solidFill>
                <a:latin typeface="+mj-lt"/>
                <a:cs typeface="Times New Roman" pitchFamily="18" charset="0"/>
              </a:rPr>
              <a:t> </a:t>
            </a:r>
            <a:r>
              <a:rPr lang="ru-RU" sz="1200" dirty="0" err="1">
                <a:solidFill>
                  <a:schemeClr val="tx1"/>
                </a:solidFill>
                <a:latin typeface="+mj-lt"/>
                <a:cs typeface="Times New Roman" pitchFamily="18" charset="0"/>
              </a:rPr>
              <a:t>Murail</a:t>
            </a:r>
            <a:r>
              <a:rPr lang="ru-RU" sz="1200" dirty="0">
                <a:solidFill>
                  <a:schemeClr val="tx1"/>
                </a:solidFill>
                <a:latin typeface="+mj-lt"/>
                <a:cs typeface="Times New Roman" pitchFamily="18" charset="0"/>
              </a:rPr>
              <a:t>) из Франции;</a:t>
            </a:r>
          </a:p>
          <a:p>
            <a:pPr algn="just"/>
            <a:r>
              <a:rPr lang="ru-RU" sz="1200" u="sng" dirty="0">
                <a:solidFill>
                  <a:schemeClr val="tx1"/>
                </a:solidFill>
                <a:latin typeface="+mj-lt"/>
                <a:cs typeface="Times New Roman" pitchFamily="18" charset="0"/>
              </a:rPr>
              <a:t>Номинация «Иллюстратор»</a:t>
            </a:r>
          </a:p>
          <a:p>
            <a:pPr marL="0" indent="0" algn="just">
              <a:buNone/>
            </a:pPr>
            <a:r>
              <a:rPr lang="ru-RU" sz="1200" b="1" dirty="0">
                <a:solidFill>
                  <a:schemeClr val="tx1"/>
                </a:solidFill>
                <a:latin typeface="+mj-lt"/>
                <a:cs typeface="Times New Roman" pitchFamily="18" charset="0"/>
              </a:rPr>
              <a:t>Сюзи Ли </a:t>
            </a:r>
            <a:r>
              <a:rPr lang="ru-RU" sz="1200" dirty="0">
                <a:solidFill>
                  <a:schemeClr val="tx1"/>
                </a:solidFill>
                <a:latin typeface="+mj-lt"/>
                <a:cs typeface="Times New Roman" pitchFamily="18" charset="0"/>
              </a:rPr>
              <a:t>(</a:t>
            </a:r>
            <a:r>
              <a:rPr lang="ru-RU" sz="1200" dirty="0" err="1">
                <a:solidFill>
                  <a:schemeClr val="tx1"/>
                </a:solidFill>
                <a:latin typeface="+mj-lt"/>
                <a:cs typeface="Times New Roman" pitchFamily="18" charset="0"/>
              </a:rPr>
              <a:t>Suzy</a:t>
            </a:r>
            <a:r>
              <a:rPr lang="ru-RU" sz="1200" dirty="0">
                <a:solidFill>
                  <a:schemeClr val="tx1"/>
                </a:solidFill>
                <a:latin typeface="+mj-lt"/>
                <a:cs typeface="Times New Roman" pitchFamily="18" charset="0"/>
              </a:rPr>
              <a:t> </a:t>
            </a:r>
            <a:r>
              <a:rPr lang="ru-RU" sz="1200" dirty="0" err="1">
                <a:solidFill>
                  <a:schemeClr val="tx1"/>
                </a:solidFill>
                <a:latin typeface="+mj-lt"/>
                <a:cs typeface="Times New Roman" pitchFamily="18" charset="0"/>
              </a:rPr>
              <a:t>Lee</a:t>
            </a:r>
            <a:r>
              <a:rPr lang="ru-RU" sz="1200" dirty="0">
                <a:solidFill>
                  <a:schemeClr val="tx1"/>
                </a:solidFill>
                <a:latin typeface="+mj-lt"/>
                <a:cs typeface="Times New Roman" pitchFamily="18" charset="0"/>
              </a:rPr>
              <a:t>) из Республики Корея.</a:t>
            </a:r>
          </a:p>
          <a:p>
            <a:pPr marL="0" indent="0" algn="just">
              <a:buNone/>
            </a:pPr>
            <a:r>
              <a:rPr lang="ru-RU" sz="1200" b="0" dirty="0" smtClean="0">
                <a:solidFill>
                  <a:schemeClr val="tx1"/>
                </a:solidFill>
                <a:latin typeface="+mj-lt"/>
                <a:cs typeface="Times New Roman" pitchFamily="18" charset="0"/>
              </a:rPr>
              <a:t>    </a:t>
            </a:r>
            <a:endParaRPr lang="ru-RU" sz="1200" dirty="0">
              <a:solidFill>
                <a:schemeClr val="tx1"/>
              </a:solidFill>
              <a:latin typeface="+mj-lt"/>
            </a:endParaRPr>
          </a:p>
          <a:p>
            <a:endParaRPr lang="ru-RU" sz="1200" dirty="0"/>
          </a:p>
        </p:txBody>
      </p:sp>
      <p:pic>
        <p:nvPicPr>
          <p:cNvPr id="1026" name="Picture 2" descr="C:\Users\khln\Desktop\and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668" y="219183"/>
            <a:ext cx="2092308" cy="216024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1027" name="Picture 3" descr="C:\Users\khln\Desktop\Виртуальная выставка Лауреаты премии Г.Х. Андерсена\О Премии\Премия Г.Х. Андерсена.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352" y="4512515"/>
            <a:ext cx="1409700" cy="140970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670" y="2853308"/>
            <a:ext cx="2276304" cy="151216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49352" y="6266923"/>
            <a:ext cx="1184940" cy="307777"/>
          </a:xfrm>
          <a:prstGeom prst="rect">
            <a:avLst/>
          </a:prstGeom>
          <a:noFill/>
        </p:spPr>
        <p:txBody>
          <a:bodyPr wrap="none" rtlCol="0">
            <a:spAutoFit/>
          </a:bodyPr>
          <a:lstStyle/>
          <a:p>
            <a:r>
              <a:rPr lang="ru-RU" sz="1400" dirty="0" smtClean="0">
                <a:latin typeface="Times New Roman" pitchFamily="18" charset="0"/>
                <a:cs typeface="Times New Roman" pitchFamily="18" charset="0"/>
              </a:rPr>
              <a:t>Сайт премии</a:t>
            </a:r>
            <a:endParaRPr lang="ru-RU" sz="1400" dirty="0">
              <a:latin typeface="Times New Roman" pitchFamily="18" charset="0"/>
              <a:cs typeface="Times New Roman" pitchFamily="18" charset="0"/>
            </a:endParaRPr>
          </a:p>
        </p:txBody>
      </p:sp>
    </p:spTree>
    <p:extLst>
      <p:ext uri="{BB962C8B-B14F-4D97-AF65-F5344CB8AC3E}">
        <p14:creationId xmlns:p14="http://schemas.microsoft.com/office/powerpoint/2010/main" val="36513556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11257" y="782875"/>
            <a:ext cx="6080999" cy="548640"/>
          </a:xfrm>
        </p:spPr>
        <p:txBody>
          <a:bodyPr>
            <a:normAutofit/>
          </a:bodyPr>
          <a:lstStyle/>
          <a:p>
            <a:r>
              <a:rPr lang="ru-RU" sz="2000" b="1" dirty="0" smtClean="0">
                <a:solidFill>
                  <a:schemeClr val="accent4">
                    <a:lumMod val="50000"/>
                  </a:schemeClr>
                </a:solidFill>
                <a:effectLst>
                  <a:outerShdw blurRad="38100" dist="38100" dir="2700000" algn="tl">
                    <a:srgbClr val="000000">
                      <a:alpha val="43137"/>
                    </a:srgbClr>
                  </a:outerShdw>
                </a:effectLst>
                <a:latin typeface="Arial" pitchFamily="34" charset="0"/>
                <a:cs typeface="Arial" pitchFamily="34" charset="0"/>
              </a:rPr>
              <a:t>Номинация «Автор». </a:t>
            </a:r>
            <a:r>
              <a:rPr lang="ru-RU" sz="2000" b="1" dirty="0">
                <a:solidFill>
                  <a:schemeClr val="accent4">
                    <a:lumMod val="50000"/>
                  </a:schemeClr>
                </a:solidFill>
                <a:effectLst>
                  <a:outerShdw blurRad="38100" dist="38100" dir="2700000" algn="tl">
                    <a:srgbClr val="000000">
                      <a:alpha val="43137"/>
                    </a:srgbClr>
                  </a:outerShdw>
                </a:effectLst>
                <a:latin typeface="Arial" pitchFamily="34" charset="0"/>
                <a:cs typeface="Arial" pitchFamily="34" charset="0"/>
              </a:rPr>
              <a:t>Мари-Од Мюрай </a:t>
            </a:r>
          </a:p>
        </p:txBody>
      </p:sp>
      <p:sp>
        <p:nvSpPr>
          <p:cNvPr id="3" name="Объект 2"/>
          <p:cNvSpPr>
            <a:spLocks noGrp="1"/>
          </p:cNvSpPr>
          <p:nvPr>
            <p:ph idx="1"/>
          </p:nvPr>
        </p:nvSpPr>
        <p:spPr>
          <a:xfrm>
            <a:off x="2483768" y="1628800"/>
            <a:ext cx="6336704" cy="3096344"/>
          </a:xfrm>
        </p:spPr>
        <p:txBody>
          <a:bodyPr>
            <a:normAutofit/>
          </a:bodyPr>
          <a:lstStyle/>
          <a:p>
            <a:pPr algn="just"/>
            <a:r>
              <a:rPr lang="ru-RU" sz="1400" b="0" dirty="0" smtClean="0">
                <a:latin typeface="Times New Roman" pitchFamily="18" charset="0"/>
                <a:cs typeface="Times New Roman" pitchFamily="18" charset="0"/>
              </a:rPr>
              <a:t>        </a:t>
            </a:r>
            <a:r>
              <a:rPr lang="ru-RU" sz="1400" b="0" u="sng" dirty="0" smtClean="0">
                <a:solidFill>
                  <a:schemeClr val="tx1"/>
                </a:solidFill>
                <a:latin typeface="Times New Roman" pitchFamily="18" charset="0"/>
                <a:cs typeface="Times New Roman" pitchFamily="18" charset="0"/>
              </a:rPr>
              <a:t>Об авторе</a:t>
            </a:r>
            <a:r>
              <a:rPr lang="ru-RU" sz="1400" dirty="0">
                <a:solidFill>
                  <a:schemeClr val="tx1"/>
                </a:solidFill>
                <a:latin typeface="Times New Roman" pitchFamily="18" charset="0"/>
                <a:cs typeface="Times New Roman" pitchFamily="18" charset="0"/>
              </a:rPr>
              <a:t>: </a:t>
            </a:r>
            <a:r>
              <a:rPr lang="ru-RU" sz="1400" dirty="0" smtClean="0">
                <a:solidFill>
                  <a:schemeClr val="tx1"/>
                </a:solidFill>
                <a:latin typeface="Times New Roman" pitchFamily="18" charset="0"/>
                <a:cs typeface="Times New Roman" pitchFamily="18" charset="0"/>
              </a:rPr>
              <a:t>Мари-Од </a:t>
            </a:r>
            <a:r>
              <a:rPr lang="ru-RU" sz="1400" dirty="0">
                <a:solidFill>
                  <a:schemeClr val="tx1"/>
                </a:solidFill>
                <a:latin typeface="Times New Roman" pitchFamily="18" charset="0"/>
                <a:cs typeface="Times New Roman" pitchFamily="18" charset="0"/>
              </a:rPr>
              <a:t>Мюрай – автор множества книг, популярных во всем мире. Ее произведения рекомендованы для чтения в школе министерствами образования Франции, Бельгии, Швейцарии и Канады. Мари-Од Мюрай ‒ из тех писателей, кто готов честно говорить с подростками на взрослые темы, не сглаживая острые углы современной реальности. Тревожа душу читателя, она пытается разрушить стену безразличия к тем, кого за собственным благополучием мы часто не хотим замечать</a:t>
            </a:r>
            <a:r>
              <a:rPr lang="ru-RU" sz="1400" dirty="0" smtClean="0">
                <a:solidFill>
                  <a:schemeClr val="tx1"/>
                </a:solidFill>
                <a:latin typeface="Times New Roman" pitchFamily="18" charset="0"/>
                <a:cs typeface="Times New Roman" pitchFamily="18" charset="0"/>
              </a:rPr>
              <a:t>. Мари-Од </a:t>
            </a:r>
            <a:r>
              <a:rPr lang="ru-RU" sz="1400" dirty="0">
                <a:solidFill>
                  <a:schemeClr val="tx1"/>
                </a:solidFill>
                <a:latin typeface="Times New Roman" pitchFamily="18" charset="0"/>
                <a:cs typeface="Times New Roman" pitchFamily="18" charset="0"/>
              </a:rPr>
              <a:t>Мюрай за 30 лет написала около сотни книг для детей и юношества. Она во многом воплощает ценности IBBY: преданность делу детского чтения, серьезный, но с юмором и заботливым оптимизмом взгляд на мир, освещение главных тем современного общества.</a:t>
            </a:r>
            <a:endParaRPr lang="ru-RU" sz="1400" b="0" dirty="0">
              <a:solidFill>
                <a:schemeClr val="tx1"/>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81" y="1772816"/>
            <a:ext cx="2305050" cy="237807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19193" y="4180884"/>
            <a:ext cx="1815827" cy="1169551"/>
          </a:xfrm>
          <a:prstGeom prst="rect">
            <a:avLst/>
          </a:prstGeom>
          <a:noFill/>
        </p:spPr>
        <p:txBody>
          <a:bodyPr wrap="square" rtlCol="0">
            <a:spAutoFit/>
          </a:bodyPr>
          <a:lstStyle/>
          <a:p>
            <a:r>
              <a:rPr lang="ru-RU" sz="1400" dirty="0" smtClean="0">
                <a:latin typeface="Times New Roman" pitchFamily="18" charset="0"/>
                <a:cs typeface="Times New Roman" pitchFamily="18" charset="0"/>
              </a:rPr>
              <a:t>Папмамбук. Интервью с автором </a:t>
            </a:r>
          </a:p>
          <a:p>
            <a:r>
              <a:rPr lang="en-US" sz="1400" dirty="0">
                <a:latin typeface="Times New Roman" pitchFamily="18" charset="0"/>
                <a:cs typeface="Times New Roman" pitchFamily="18" charset="0"/>
                <a:hlinkClick r:id="rId3"/>
              </a:rPr>
              <a:t>https://www.papmambook.ru/articles/2618</a:t>
            </a:r>
            <a:r>
              <a:rPr lang="en-US" sz="1400" dirty="0" smtClean="0">
                <a:latin typeface="Times New Roman" pitchFamily="18" charset="0"/>
                <a:cs typeface="Times New Roman" pitchFamily="18" charset="0"/>
                <a:hlinkClick r:id="rId3"/>
              </a:rPr>
              <a:t>/</a:t>
            </a:r>
            <a:endParaRPr lang="ru-RU" sz="1400" dirty="0" smtClean="0">
              <a:latin typeface="Times New Roman" pitchFamily="18" charset="0"/>
              <a:cs typeface="Times New Roman" pitchFamily="18" charset="0"/>
            </a:endParaRPr>
          </a:p>
          <a:p>
            <a:endParaRPr lang="ru-RU" sz="1400" dirty="0">
              <a:latin typeface="Times New Roman" pitchFamily="18" charset="0"/>
              <a:cs typeface="Times New Roman" pitchFamily="18" charset="0"/>
            </a:endParaRPr>
          </a:p>
        </p:txBody>
      </p:sp>
      <p:pic>
        <p:nvPicPr>
          <p:cNvPr id="1433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4150" y="197558"/>
            <a:ext cx="2468134" cy="1719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5093" y="5044133"/>
            <a:ext cx="1152525" cy="176212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08304" y="4581128"/>
            <a:ext cx="1152525" cy="167640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27984" y="4604940"/>
            <a:ext cx="1152525" cy="162877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87824" y="5253359"/>
            <a:ext cx="1152525" cy="151447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Прямоугольник 5"/>
          <p:cNvSpPr/>
          <p:nvPr/>
        </p:nvSpPr>
        <p:spPr>
          <a:xfrm>
            <a:off x="93631" y="5338256"/>
            <a:ext cx="2750177" cy="1046440"/>
          </a:xfrm>
          <a:prstGeom prst="rect">
            <a:avLst/>
          </a:prstGeom>
        </p:spPr>
        <p:txBody>
          <a:bodyPr wrap="square">
            <a:spAutoFit/>
          </a:bodyPr>
          <a:lstStyle/>
          <a:p>
            <a:r>
              <a:rPr lang="ru-RU" sz="1400" dirty="0" smtClean="0">
                <a:latin typeface="+mj-lt"/>
              </a:rPr>
              <a:t>Досье Мари-Од Мюрай</a:t>
            </a:r>
            <a:endParaRPr lang="ru-RU" sz="1400" dirty="0" smtClean="0">
              <a:latin typeface="+mj-lt"/>
              <a:hlinkClick r:id="rId9"/>
            </a:endParaRPr>
          </a:p>
          <a:p>
            <a:r>
              <a:rPr lang="en-US" sz="1200" dirty="0" smtClean="0">
                <a:hlinkClick r:id="rId9"/>
              </a:rPr>
              <a:t>https</a:t>
            </a:r>
            <a:r>
              <a:rPr lang="en-US" sz="1200" dirty="0">
                <a:hlinkClick r:id="rId9"/>
              </a:rPr>
              <a:t>://</a:t>
            </a:r>
            <a:r>
              <a:rPr lang="en-US" sz="1200" dirty="0" smtClean="0">
                <a:hlinkClick r:id="rId9"/>
              </a:rPr>
              <a:t>www.ibby.org/archive-storage/12_HCAA_Dossiers/2022_Authors/Dossier_France_Murail_01.pdf</a:t>
            </a:r>
            <a:endParaRPr lang="ru-RU" sz="1200" dirty="0" smtClean="0"/>
          </a:p>
          <a:p>
            <a:endParaRPr lang="ru-RU" sz="1200" dirty="0"/>
          </a:p>
        </p:txBody>
      </p:sp>
      <p:pic>
        <p:nvPicPr>
          <p:cNvPr id="1032" name="Picture 8" descr="C:\Users\khln\Desktop\4a658d70922bf31ec8aadda569fc89ec.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2713" y="2277460"/>
            <a:ext cx="1368785" cy="136878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2303984" y="197558"/>
            <a:ext cx="7092552" cy="461665"/>
          </a:xfrm>
          <a:prstGeom prst="rect">
            <a:avLst/>
          </a:prstGeom>
        </p:spPr>
        <p:txBody>
          <a:bodyPr wrap="square">
            <a:spAutoFit/>
          </a:bodyPr>
          <a:lstStyle/>
          <a:p>
            <a:r>
              <a:rPr lang="ru-RU" sz="2400" b="1" dirty="0">
                <a:ln w="13970" cmpd="sng">
                  <a:solidFill>
                    <a:srgbClr val="FFFFFF"/>
                  </a:solidFill>
                  <a:prstDash val="solid"/>
                </a:ln>
                <a:solidFill>
                  <a:srgbClr val="7EB8E7">
                    <a:lumMod val="50000"/>
                  </a:srgbClr>
                </a:solidFill>
                <a:effectLst>
                  <a:outerShdw blurRad="38100" dist="38100" dir="2700000" algn="tl">
                    <a:srgbClr val="000000">
                      <a:alpha val="43137"/>
                    </a:srgbClr>
                  </a:outerShdw>
                </a:effectLst>
                <a:latin typeface="Arial" pitchFamily="34" charset="0"/>
                <a:ea typeface="+mj-ea"/>
                <a:cs typeface="Arial" pitchFamily="34" charset="0"/>
              </a:rPr>
              <a:t>Премия имени Ганса Христиана Андерсена </a:t>
            </a:r>
            <a:endParaRPr lang="ru-RU" sz="2400" dirty="0"/>
          </a:p>
        </p:txBody>
      </p:sp>
    </p:spTree>
    <p:extLst>
      <p:ext uri="{BB962C8B-B14F-4D97-AF65-F5344CB8AC3E}">
        <p14:creationId xmlns:p14="http://schemas.microsoft.com/office/powerpoint/2010/main" val="15727392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00107" y="0"/>
            <a:ext cx="7308304" cy="869776"/>
          </a:xfrm>
        </p:spPr>
        <p:txBody>
          <a:bodyPr>
            <a:normAutofit fontScale="90000"/>
          </a:bodyPr>
          <a:lstStyle/>
          <a:p>
            <a:r>
              <a:rPr lang="ru-RU" sz="2400" b="1" dirty="0" smtClean="0">
                <a:solidFill>
                  <a:schemeClr val="accent3"/>
                </a:solidFill>
                <a:effectLst>
                  <a:outerShdw blurRad="38100" dist="38100" dir="2700000" algn="tl">
                    <a:srgbClr val="000000">
                      <a:alpha val="43137"/>
                    </a:srgbClr>
                  </a:outerShdw>
                </a:effectLst>
                <a:latin typeface="Arial" pitchFamily="34" charset="0"/>
                <a:cs typeface="Arial" pitchFamily="34" charset="0"/>
              </a:rPr>
              <a:t/>
            </a:r>
            <a:br>
              <a:rPr lang="ru-RU" sz="2400" b="1" dirty="0" smtClean="0">
                <a:solidFill>
                  <a:schemeClr val="accent3"/>
                </a:solidFill>
                <a:effectLst>
                  <a:outerShdw blurRad="38100" dist="38100" dir="2700000" algn="tl">
                    <a:srgbClr val="000000">
                      <a:alpha val="43137"/>
                    </a:srgbClr>
                  </a:outerShdw>
                </a:effectLst>
                <a:latin typeface="Arial" pitchFamily="34" charset="0"/>
                <a:cs typeface="Arial" pitchFamily="34" charset="0"/>
              </a:rPr>
            </a:br>
            <a:r>
              <a:rPr lang="ru-RU" sz="2700" b="1" dirty="0">
                <a:solidFill>
                  <a:srgbClr val="7EB8E7">
                    <a:lumMod val="50000"/>
                  </a:srgbClr>
                </a:solidFill>
                <a:effectLst>
                  <a:outerShdw blurRad="38100" dist="38100" dir="2700000" algn="tl">
                    <a:srgbClr val="000000">
                      <a:alpha val="43137"/>
                    </a:srgbClr>
                  </a:outerShdw>
                </a:effectLst>
                <a:latin typeface="Arial" pitchFamily="34" charset="0"/>
                <a:cs typeface="Arial" pitchFamily="34" charset="0"/>
              </a:rPr>
              <a:t>Премия имени Ганса Христиана Андерсена</a:t>
            </a:r>
            <a:r>
              <a:rPr lang="ru-RU" sz="2400" b="1" dirty="0" smtClean="0">
                <a:solidFill>
                  <a:schemeClr val="accent3"/>
                </a:solidFill>
                <a:effectLst>
                  <a:outerShdw blurRad="38100" dist="38100" dir="2700000" algn="tl">
                    <a:srgbClr val="000000">
                      <a:alpha val="43137"/>
                    </a:srgbClr>
                  </a:outerShdw>
                </a:effectLst>
                <a:latin typeface="Arial" pitchFamily="34" charset="0"/>
                <a:cs typeface="Arial" pitchFamily="34" charset="0"/>
              </a:rPr>
              <a:t/>
            </a:r>
            <a:br>
              <a:rPr lang="ru-RU" sz="2400" b="1" dirty="0" smtClean="0">
                <a:solidFill>
                  <a:schemeClr val="accent3"/>
                </a:solidFill>
                <a:effectLst>
                  <a:outerShdw blurRad="38100" dist="38100" dir="2700000" algn="tl">
                    <a:srgbClr val="000000">
                      <a:alpha val="43137"/>
                    </a:srgbClr>
                  </a:outerShdw>
                </a:effectLst>
                <a:latin typeface="Arial" pitchFamily="34" charset="0"/>
                <a:cs typeface="Arial" pitchFamily="34" charset="0"/>
              </a:rPr>
            </a:br>
            <a:r>
              <a:rPr lang="ru-RU" sz="2200" b="1" dirty="0" smtClean="0">
                <a:solidFill>
                  <a:schemeClr val="accent4">
                    <a:lumMod val="50000"/>
                  </a:schemeClr>
                </a:solidFill>
                <a:effectLst>
                  <a:outerShdw blurRad="38100" dist="38100" dir="2700000" algn="tl">
                    <a:srgbClr val="000000">
                      <a:alpha val="43137"/>
                    </a:srgbClr>
                  </a:outerShdw>
                </a:effectLst>
                <a:latin typeface="Arial" pitchFamily="34" charset="0"/>
                <a:cs typeface="Arial" pitchFamily="34" charset="0"/>
              </a:rPr>
              <a:t>Номинация «Иллюстратор». </a:t>
            </a:r>
            <a:r>
              <a:rPr lang="ru-RU" sz="2200" b="1" dirty="0">
                <a:solidFill>
                  <a:schemeClr val="accent4">
                    <a:lumMod val="50000"/>
                  </a:schemeClr>
                </a:solidFill>
                <a:effectLst>
                  <a:outerShdw blurRad="38100" dist="38100" dir="2700000" algn="tl">
                    <a:srgbClr val="000000">
                      <a:alpha val="43137"/>
                    </a:srgbClr>
                  </a:outerShdw>
                </a:effectLst>
                <a:latin typeface="Arial" pitchFamily="34" charset="0"/>
                <a:cs typeface="Arial" pitchFamily="34" charset="0"/>
              </a:rPr>
              <a:t>Сюзи </a:t>
            </a:r>
            <a:r>
              <a:rPr lang="ru-RU" sz="2200" b="1" dirty="0" smtClean="0">
                <a:solidFill>
                  <a:schemeClr val="accent4">
                    <a:lumMod val="50000"/>
                  </a:schemeClr>
                </a:solidFill>
                <a:effectLst>
                  <a:outerShdw blurRad="38100" dist="38100" dir="2700000" algn="tl">
                    <a:srgbClr val="000000">
                      <a:alpha val="43137"/>
                    </a:srgbClr>
                  </a:outerShdw>
                </a:effectLst>
                <a:latin typeface="Arial" pitchFamily="34" charset="0"/>
                <a:cs typeface="Arial" pitchFamily="34" charset="0"/>
              </a:rPr>
              <a:t>Ли</a:t>
            </a:r>
            <a:endParaRPr lang="ru-RU" sz="1800" dirty="0">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838" y="1718254"/>
            <a:ext cx="2213477" cy="2283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380506" y="1706729"/>
            <a:ext cx="6547506" cy="3108543"/>
          </a:xfrm>
          <a:prstGeom prst="rect">
            <a:avLst/>
          </a:prstGeom>
        </p:spPr>
        <p:txBody>
          <a:bodyPr wrap="square">
            <a:spAutoFit/>
          </a:bodyPr>
          <a:lstStyle/>
          <a:p>
            <a:pPr algn="just"/>
            <a:r>
              <a:rPr lang="ru-RU" sz="1400" u="sng" dirty="0" smtClean="0">
                <a:latin typeface="Times New Roman" pitchFamily="18" charset="0"/>
                <a:cs typeface="Times New Roman" pitchFamily="18" charset="0"/>
              </a:rPr>
              <a:t>О художнике</a:t>
            </a:r>
            <a:r>
              <a:rPr lang="ru-RU" sz="1400" b="1" dirty="0">
                <a:latin typeface="Times New Roman" pitchFamily="18" charset="0"/>
                <a:cs typeface="Times New Roman" pitchFamily="18" charset="0"/>
              </a:rPr>
              <a:t>: </a:t>
            </a:r>
            <a:r>
              <a:rPr lang="ru-RU" sz="1400" dirty="0" err="1">
                <a:latin typeface="Times New Roman" pitchFamily="18" charset="0"/>
                <a:cs typeface="Times New Roman" pitchFamily="18" charset="0"/>
              </a:rPr>
              <a:t>Сьюзи</a:t>
            </a:r>
            <a:r>
              <a:rPr lang="ru-RU" sz="1400" dirty="0">
                <a:latin typeface="Times New Roman" pitchFamily="18" charset="0"/>
                <a:cs typeface="Times New Roman" pitchFamily="18" charset="0"/>
              </a:rPr>
              <a:t> Ли родилась в 1974 году в Сеуле. Сама Ли говорит, что художником она стала благодаря двум обстоятельствам. Как и почти все дети, она любила рисовать, а главное, по-настоящему верила, когда взрослые хвалили ее рисунки</a:t>
            </a:r>
            <a:r>
              <a:rPr lang="ru-RU" sz="1400" dirty="0" smtClean="0">
                <a:latin typeface="Times New Roman" pitchFamily="18" charset="0"/>
                <a:cs typeface="Times New Roman" pitchFamily="18" charset="0"/>
              </a:rPr>
              <a:t>. Работать </a:t>
            </a:r>
            <a:r>
              <a:rPr lang="ru-RU" sz="1400" dirty="0">
                <a:latin typeface="Times New Roman" pitchFamily="18" charset="0"/>
                <a:cs typeface="Times New Roman" pitchFamily="18" charset="0"/>
              </a:rPr>
              <a:t>Ли всегда хотела именно с книгами: по ее словам, «один рисунок — это просто рисунок, но из расположенных рядом рисунков получается история». Более того, </a:t>
            </a:r>
            <a:r>
              <a:rPr lang="ru-RU" sz="1400" dirty="0" err="1">
                <a:latin typeface="Times New Roman" pitchFamily="18" charset="0"/>
                <a:cs typeface="Times New Roman" pitchFamily="18" charset="0"/>
              </a:rPr>
              <a:t>Сьюзи</a:t>
            </a:r>
            <a:r>
              <a:rPr lang="ru-RU" sz="1400" dirty="0">
                <a:latin typeface="Times New Roman" pitchFamily="18" charset="0"/>
                <a:cs typeface="Times New Roman" pitchFamily="18" charset="0"/>
              </a:rPr>
              <a:t> Ли предпочитает называться не иллюстратором, а «книжным художником», ведь она не просто рисует картинки, но и думает над макетом и обложкой, а часто выступает и как автор истории (большинство ее книг — это книжки-картинки без слов</a:t>
            </a:r>
            <a:r>
              <a:rPr lang="ru-RU" sz="1400" dirty="0" smtClean="0">
                <a:latin typeface="Times New Roman" pitchFamily="18" charset="0"/>
                <a:cs typeface="Times New Roman" pitchFamily="18" charset="0"/>
              </a:rPr>
              <a:t>). Сюзи </a:t>
            </a:r>
            <a:r>
              <a:rPr lang="ru-RU" sz="1400" dirty="0">
                <a:latin typeface="Times New Roman" pitchFamily="18" charset="0"/>
                <a:cs typeface="Times New Roman" pitchFamily="18" charset="0"/>
              </a:rPr>
              <a:t>Ли говорит, что книжки-картинки – это «радостная игра, представленная в самом изысканном стиле и рассказывающая самые серьезные истории», и что сама она «играет вместе с читателями над маленькой миской историй, оживающих благодаря картинкам». Бессловесные книжки </a:t>
            </a:r>
            <a:r>
              <a:rPr lang="ru-RU" sz="1400" dirty="0" err="1">
                <a:latin typeface="Times New Roman" pitchFamily="18" charset="0"/>
                <a:cs typeface="Times New Roman" pitchFamily="18" charset="0"/>
              </a:rPr>
              <a:t>Сьюзи</a:t>
            </a:r>
            <a:r>
              <a:rPr lang="ru-RU" sz="1400" dirty="0">
                <a:latin typeface="Times New Roman" pitchFamily="18" charset="0"/>
                <a:cs typeface="Times New Roman" pitchFamily="18" charset="0"/>
              </a:rPr>
              <a:t> Ли с картинками были признаны уникальными литературными и эстетическими новшествами. </a:t>
            </a: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120" y="240494"/>
            <a:ext cx="2532436" cy="176208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Прямоугольник 5"/>
          <p:cNvSpPr/>
          <p:nvPr/>
        </p:nvSpPr>
        <p:spPr>
          <a:xfrm>
            <a:off x="121811" y="5822731"/>
            <a:ext cx="2574032" cy="954107"/>
          </a:xfrm>
          <a:prstGeom prst="rect">
            <a:avLst/>
          </a:prstGeom>
        </p:spPr>
        <p:txBody>
          <a:bodyPr wrap="square">
            <a:spAutoFit/>
          </a:bodyPr>
          <a:lstStyle/>
          <a:p>
            <a:r>
              <a:rPr lang="ru-RU" sz="1400" dirty="0" smtClean="0">
                <a:latin typeface="+mj-lt"/>
              </a:rPr>
              <a:t>Досье Сюзи </a:t>
            </a:r>
            <a:r>
              <a:rPr lang="ru-RU" sz="1400" dirty="0" smtClean="0">
                <a:latin typeface="+mj-lt"/>
                <a:hlinkClick r:id="rId4"/>
              </a:rPr>
              <a:t>Ли</a:t>
            </a:r>
            <a:r>
              <a:rPr lang="en-US" sz="1400" dirty="0" smtClean="0">
                <a:latin typeface="+mj-lt"/>
                <a:hlinkClick r:id="rId4"/>
              </a:rPr>
              <a:t>https</a:t>
            </a:r>
            <a:r>
              <a:rPr lang="en-US" sz="1400" dirty="0">
                <a:latin typeface="+mj-lt"/>
                <a:hlinkClick r:id="rId4"/>
              </a:rPr>
              <a:t>://</a:t>
            </a:r>
            <a:r>
              <a:rPr lang="en-US" sz="1400" dirty="0" smtClean="0">
                <a:latin typeface="+mj-lt"/>
                <a:hlinkClick r:id="rId4"/>
              </a:rPr>
              <a:t>www.ibby.org/archive-storage/12_HCAA_Dossiers/2022_Illus/Dossier_Korea_Lee.pdf</a:t>
            </a:r>
            <a:endParaRPr lang="ru-RU" sz="1400" dirty="0" smtClean="0">
              <a:latin typeface="+mj-lt"/>
            </a:endParaRPr>
          </a:p>
        </p:txBody>
      </p:sp>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92998" y="5296720"/>
            <a:ext cx="1688250" cy="108503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11960" y="5214752"/>
            <a:ext cx="3014489" cy="1215957"/>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95843" y="4901633"/>
            <a:ext cx="1430106" cy="187520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Прямоугольник 6"/>
          <p:cNvSpPr/>
          <p:nvPr/>
        </p:nvSpPr>
        <p:spPr>
          <a:xfrm>
            <a:off x="92839" y="4008701"/>
            <a:ext cx="2184505" cy="2031325"/>
          </a:xfrm>
          <a:prstGeom prst="rect">
            <a:avLst/>
          </a:prstGeom>
        </p:spPr>
        <p:txBody>
          <a:bodyPr wrap="square">
            <a:spAutoFit/>
          </a:bodyPr>
          <a:lstStyle/>
          <a:p>
            <a:r>
              <a:rPr lang="ru-RU" sz="1400" dirty="0" smtClean="0">
                <a:latin typeface="Times New Roman" pitchFamily="18" charset="0"/>
                <a:cs typeface="Times New Roman" pitchFamily="18" charset="0"/>
              </a:rPr>
              <a:t>РГДБ. Интервью  с автором</a:t>
            </a:r>
            <a:endParaRPr lang="ru-RU" sz="1400" dirty="0" smtClean="0">
              <a:latin typeface="Times New Roman" pitchFamily="18" charset="0"/>
              <a:cs typeface="Times New Roman" pitchFamily="18" charset="0"/>
              <a:hlinkClick r:id="rId8"/>
            </a:endParaRPr>
          </a:p>
          <a:p>
            <a:r>
              <a:rPr lang="en-US" sz="1400" dirty="0" smtClean="0">
                <a:latin typeface="Times New Roman" pitchFamily="18" charset="0"/>
                <a:cs typeface="Times New Roman" pitchFamily="18" charset="0"/>
                <a:hlinkClick r:id="rId8"/>
              </a:rPr>
              <a:t>https</a:t>
            </a:r>
            <a:r>
              <a:rPr lang="en-US" sz="1400" dirty="0">
                <a:latin typeface="Times New Roman" pitchFamily="18" charset="0"/>
                <a:cs typeface="Times New Roman" pitchFamily="18" charset="0"/>
                <a:hlinkClick r:id="rId8"/>
              </a:rPr>
              <a:t>://</a:t>
            </a:r>
            <a:r>
              <a:rPr lang="en-US" sz="1400" dirty="0" smtClean="0">
                <a:latin typeface="Times New Roman" pitchFamily="18" charset="0"/>
                <a:cs typeface="Times New Roman" pitchFamily="18" charset="0"/>
                <a:hlinkClick r:id="rId8"/>
              </a:rPr>
              <a:t>rgdb.ru/home/news/13996-intervyu-s-laureatom-premii-imeni-kh-k-andersena-khudozhnikom-illyustratorom-syuzi-li</a:t>
            </a:r>
            <a:endParaRPr lang="ru-RU" sz="1400" dirty="0" smtClean="0">
              <a:latin typeface="Times New Roman" pitchFamily="18" charset="0"/>
              <a:cs typeface="Times New Roman" pitchFamily="18" charset="0"/>
            </a:endParaRPr>
          </a:p>
          <a:p>
            <a:endParaRPr lang="ru-RU" sz="1400" dirty="0">
              <a:latin typeface="Times New Roman" pitchFamily="18" charset="0"/>
              <a:cs typeface="Times New Roman" pitchFamily="18" charset="0"/>
            </a:endParaRPr>
          </a:p>
        </p:txBody>
      </p:sp>
      <p:pic>
        <p:nvPicPr>
          <p:cNvPr id="2054" name="Picture 6" descr="C:\Users\khln\Desktop\cd6fa76a5d55e7f5a3821a2402de910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3675" y="2225878"/>
            <a:ext cx="1272021" cy="127202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95835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1223310" y="247483"/>
            <a:ext cx="8201900" cy="892552"/>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000" b="1" spc="50" dirty="0" smtClean="0">
                <a:ln w="11430"/>
                <a:solidFill>
                  <a:srgbClr val="FF0000"/>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Мемориальная Премия имени Астрид Линдгрен</a:t>
            </a:r>
          </a:p>
          <a:p>
            <a:pPr algn="ctr"/>
            <a:r>
              <a:rPr lang="en-US" sz="1600" b="1" spc="50" dirty="0" smtClean="0">
                <a:ln w="11430"/>
                <a:solidFill>
                  <a:srgbClr val="FF0000"/>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hlinkClick r:id="rId2"/>
              </a:rPr>
              <a:t>www.alma.se/en</a:t>
            </a:r>
            <a:endParaRPr lang="ru-RU" sz="1600" b="1" spc="50" dirty="0" smtClean="0">
              <a:ln w="11430"/>
              <a:solidFill>
                <a:srgbClr val="FF0000"/>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endParaRPr>
          </a:p>
          <a:p>
            <a:pPr algn="ctr"/>
            <a:endParaRPr lang="ru-RU" sz="16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endParaRPr>
          </a:p>
        </p:txBody>
      </p:sp>
      <p:sp>
        <p:nvSpPr>
          <p:cNvPr id="9" name="Прямоугольник 8"/>
          <p:cNvSpPr/>
          <p:nvPr/>
        </p:nvSpPr>
        <p:spPr>
          <a:xfrm>
            <a:off x="3357126" y="555260"/>
            <a:ext cx="5391338" cy="276999"/>
          </a:xfrm>
          <a:prstGeom prst="rect">
            <a:avLst/>
          </a:prstGeom>
          <a:solidFill>
            <a:schemeClr val="bg1">
              <a:alpha val="51000"/>
            </a:schemeClr>
          </a:solidFill>
          <a:effectLst>
            <a:softEdge rad="63500"/>
          </a:effectLst>
        </p:spPr>
        <p:txBody>
          <a:bodyPr wrap="square">
            <a:spAutoFit/>
          </a:bodyPr>
          <a:lstStyle/>
          <a:p>
            <a:endParaRPr lang="ru-RU" sz="1200" dirty="0" smtClean="0"/>
          </a:p>
        </p:txBody>
      </p:sp>
      <p:sp>
        <p:nvSpPr>
          <p:cNvPr id="14" name="Прямоугольник 13"/>
          <p:cNvSpPr/>
          <p:nvPr/>
        </p:nvSpPr>
        <p:spPr>
          <a:xfrm>
            <a:off x="2899904" y="840888"/>
            <a:ext cx="5848559" cy="2492990"/>
          </a:xfrm>
          <a:prstGeom prst="rect">
            <a:avLst/>
          </a:prstGeom>
          <a:solidFill>
            <a:schemeClr val="bg1">
              <a:alpha val="51000"/>
            </a:schemeClr>
          </a:solidFill>
          <a:effectLst>
            <a:softEdge rad="63500"/>
          </a:effectLst>
        </p:spPr>
        <p:txBody>
          <a:bodyPr wrap="square">
            <a:spAutoFit/>
          </a:bodyPr>
          <a:lstStyle/>
          <a:p>
            <a:pPr algn="just"/>
            <a:r>
              <a:rPr lang="ru-RU" sz="1200" dirty="0">
                <a:latin typeface="Times New Roman" pitchFamily="18" charset="0"/>
                <a:cs typeface="Times New Roman" pitchFamily="18" charset="0"/>
              </a:rPr>
              <a:t>Премия памяти Астрид Линдгрен (швед. </a:t>
            </a:r>
            <a:r>
              <a:rPr lang="ru-RU" sz="1200" dirty="0" err="1">
                <a:latin typeface="Times New Roman" pitchFamily="18" charset="0"/>
                <a:cs typeface="Times New Roman" pitchFamily="18" charset="0"/>
              </a:rPr>
              <a:t>Litteraturpriset</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till</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Astrid</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Lindgrens</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minne</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аббр</a:t>
            </a:r>
            <a:r>
              <a:rPr lang="ru-RU" sz="1200" dirty="0">
                <a:latin typeface="Times New Roman" pitchFamily="18" charset="0"/>
                <a:cs typeface="Times New Roman" pitchFamily="18" charset="0"/>
              </a:rPr>
              <a:t>. ALMA) — шведская литературная премия, самая крупная премия в области детской и юношеской литературы, присуждается наиболее выдающимся авторам, иллюстраторам, специалистам, продвигающим чтение, из разных стран</a:t>
            </a:r>
            <a:r>
              <a:rPr lang="ru-RU" sz="1200" dirty="0" smtClean="0">
                <a:latin typeface="Times New Roman" pitchFamily="18" charset="0"/>
                <a:cs typeface="Times New Roman" pitchFamily="18" charset="0"/>
              </a:rPr>
              <a:t>.</a:t>
            </a:r>
          </a:p>
          <a:p>
            <a:pPr algn="just"/>
            <a:r>
              <a:rPr lang="ru-RU" sz="1200" dirty="0">
                <a:latin typeface="Times New Roman" pitchFamily="18" charset="0"/>
                <a:cs typeface="Times New Roman" pitchFamily="18" charset="0"/>
              </a:rPr>
              <a:t>Цель премии памяти Астрид Линдгрен - способствовать возрастанию интереса к детской и юношеской литературе в мире, а также поощрение детских прав на культуру на глобальном уровне. Внимание, которое привлекает премия, влечёт за собой увеличение количества переводов, что делает литературу высокого качества доступной для большего количества детей. Кроме того, список номинантов премии, отобранных профессиональным жюри, становится отличной отправной точкой для всех, кто желает узнать больше о современной детской и юношеской литературе</a:t>
            </a:r>
            <a:r>
              <a:rPr lang="ru-RU" sz="1200" dirty="0" smtClean="0">
                <a:latin typeface="Times New Roman" pitchFamily="18" charset="0"/>
                <a:cs typeface="Times New Roman" pitchFamily="18" charset="0"/>
              </a:rPr>
              <a:t>.</a:t>
            </a:r>
          </a:p>
          <a:p>
            <a:pPr algn="just"/>
            <a:r>
              <a:rPr lang="ru-RU" sz="1200" dirty="0" smtClean="0">
                <a:latin typeface="Times New Roman" pitchFamily="18" charset="0"/>
                <a:cs typeface="Times New Roman" pitchFamily="18" charset="0"/>
              </a:rPr>
              <a:t>В </a:t>
            </a:r>
            <a:r>
              <a:rPr lang="ru-RU" sz="1200" dirty="0">
                <a:latin typeface="Times New Roman" pitchFamily="18" charset="0"/>
                <a:cs typeface="Times New Roman" pitchFamily="18" charset="0"/>
              </a:rPr>
              <a:t>список претендентов на премию в 2022 году вошли 262 человека из 71 страны, 17 из </a:t>
            </a:r>
            <a:r>
              <a:rPr lang="ru-RU" sz="1200" dirty="0" smtClean="0">
                <a:latin typeface="Times New Roman" pitchFamily="18" charset="0"/>
                <a:cs typeface="Times New Roman" pitchFamily="18" charset="0"/>
              </a:rPr>
              <a:t>России.</a:t>
            </a:r>
            <a:endParaRPr lang="ru-RU" sz="1200" dirty="0">
              <a:latin typeface="Times New Roman" pitchFamily="18" charset="0"/>
              <a:cs typeface="Times New Roman" pitchFamily="18" charset="0"/>
            </a:endParaRPr>
          </a:p>
        </p:txBody>
      </p:sp>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2753" y="2078906"/>
            <a:ext cx="2376264" cy="245799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descr="C:\Users\khln\Desktop\222.gi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6694"/>
          <a:stretch/>
        </p:blipFill>
        <p:spPr bwMode="auto">
          <a:xfrm>
            <a:off x="221466" y="908718"/>
            <a:ext cx="2449911" cy="14545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khln\Desktop\222.gi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6694"/>
          <a:stretch/>
        </p:blipFill>
        <p:spPr bwMode="auto">
          <a:xfrm>
            <a:off x="0" y="431498"/>
            <a:ext cx="2446620" cy="1452597"/>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987824" y="3140968"/>
            <a:ext cx="5904656" cy="3046988"/>
          </a:xfrm>
          <a:prstGeom prst="rect">
            <a:avLst/>
          </a:prstGeom>
        </p:spPr>
        <p:txBody>
          <a:bodyPr wrap="square">
            <a:spAutoFit/>
          </a:bodyPr>
          <a:lstStyle/>
          <a:p>
            <a:pPr algn="just"/>
            <a:endParaRPr lang="ru-RU" sz="1200" dirty="0" smtClean="0">
              <a:latin typeface="Times New Roman" pitchFamily="18" charset="0"/>
              <a:cs typeface="Times New Roman" pitchFamily="18" charset="0"/>
            </a:endParaRPr>
          </a:p>
          <a:p>
            <a:pPr algn="just"/>
            <a:r>
              <a:rPr lang="ru-RU" sz="1200" dirty="0" smtClean="0">
                <a:latin typeface="Times New Roman" pitchFamily="18" charset="0"/>
                <a:cs typeface="Times New Roman" pitchFamily="18" charset="0"/>
              </a:rPr>
              <a:t>Лауреатом </a:t>
            </a:r>
            <a:r>
              <a:rPr lang="ru-RU" sz="1200" dirty="0">
                <a:latin typeface="Times New Roman" pitchFamily="18" charset="0"/>
                <a:cs typeface="Times New Roman" pitchFamily="18" charset="0"/>
              </a:rPr>
              <a:t>премии </a:t>
            </a:r>
            <a:r>
              <a:rPr lang="ru-RU" sz="1200" b="1" dirty="0">
                <a:latin typeface="Times New Roman" pitchFamily="18" charset="0"/>
                <a:cs typeface="Times New Roman" pitchFamily="18" charset="0"/>
              </a:rPr>
              <a:t>2022 года </a:t>
            </a:r>
            <a:r>
              <a:rPr lang="ru-RU" sz="1200" dirty="0">
                <a:latin typeface="Times New Roman" pitchFamily="18" charset="0"/>
                <a:cs typeface="Times New Roman" pitchFamily="18" charset="0"/>
              </a:rPr>
              <a:t>стала шведская художница-иллюстратор </a:t>
            </a:r>
            <a:r>
              <a:rPr lang="ru-RU" sz="1200" b="1" dirty="0">
                <a:latin typeface="Times New Roman" pitchFamily="18" charset="0"/>
                <a:cs typeface="Times New Roman" pitchFamily="18" charset="0"/>
              </a:rPr>
              <a:t>Ева Линдстрем</a:t>
            </a:r>
            <a:r>
              <a:rPr lang="ru-RU" sz="1200" b="1" dirty="0" smtClean="0">
                <a:latin typeface="Times New Roman" pitchFamily="18" charset="0"/>
                <a:cs typeface="Times New Roman" pitchFamily="18" charset="0"/>
              </a:rPr>
              <a:t>.</a:t>
            </a:r>
          </a:p>
          <a:p>
            <a:pPr algn="just"/>
            <a:endParaRPr lang="ru-RU" sz="1200" dirty="0">
              <a:latin typeface="Times New Roman" pitchFamily="18" charset="0"/>
              <a:cs typeface="Times New Roman" pitchFamily="18" charset="0"/>
            </a:endParaRPr>
          </a:p>
          <a:p>
            <a:pPr algn="just"/>
            <a:r>
              <a:rPr lang="ru-RU" sz="1200" dirty="0">
                <a:latin typeface="Times New Roman" pitchFamily="18" charset="0"/>
                <a:cs typeface="Times New Roman" pitchFamily="18" charset="0"/>
              </a:rPr>
              <a:t>Ева Линдстрем (р. 1952) - шведская художница-иллюстратор. Она опубликовала около 35 сольных изданий и проиллюстрировала множество книг других авторов. Ее работа была отмечена множеством наград. Она пишет истории, которые колеблются между повседневным и экзистенциальным, сочетая проницательный юмор с абсурдной загадкой</a:t>
            </a:r>
            <a:r>
              <a:rPr lang="ru-RU" sz="1200" dirty="0" smtClean="0">
                <a:latin typeface="Times New Roman" pitchFamily="18" charset="0"/>
                <a:cs typeface="Times New Roman" pitchFamily="18" charset="0"/>
              </a:rPr>
              <a:t>.</a:t>
            </a:r>
          </a:p>
          <a:p>
            <a:pPr algn="just"/>
            <a:endParaRPr lang="ru-RU" sz="1200" dirty="0" smtClean="0">
              <a:latin typeface="Times New Roman" pitchFamily="18" charset="0"/>
              <a:cs typeface="Times New Roman" pitchFamily="18" charset="0"/>
            </a:endParaRPr>
          </a:p>
          <a:p>
            <a:pPr algn="just"/>
            <a:r>
              <a:rPr lang="ru-RU" sz="1200" i="1" dirty="0">
                <a:latin typeface="Times New Roman" pitchFamily="18" charset="0"/>
                <a:cs typeface="Times New Roman" pitchFamily="18" charset="0"/>
              </a:rPr>
              <a:t>"Загадочный картинный мир Евы Линдстрем постоянно меняется. Деревья перемещаются за границу, собаки приобретают гигантские размеры, а предметы исчезают, чтобы внезапно появиться снова. Быстрыми мазками кисти и плотным колоритом Ева Линдстрем создает неоднозначный диалог текста и изображения. Граница между детьми, взрослыми и животными зыбка. С большой серьезностью и диким юмором они борются с вечными вопросами: кто мы? Куда мы идем? Кто взял наши шляпы</a:t>
            </a:r>
            <a:r>
              <a:rPr lang="ru-RU" sz="1200" i="1" dirty="0" smtClean="0">
                <a:latin typeface="Times New Roman" pitchFamily="18" charset="0"/>
                <a:cs typeface="Times New Roman" pitchFamily="18" charset="0"/>
              </a:rPr>
              <a:t>?» </a:t>
            </a:r>
            <a:r>
              <a:rPr lang="ru-RU" sz="1200" dirty="0" smtClean="0">
                <a:latin typeface="Times New Roman" pitchFamily="18" charset="0"/>
                <a:cs typeface="Times New Roman" pitchFamily="18" charset="0"/>
              </a:rPr>
              <a:t>(мотивация жюри).            </a:t>
            </a:r>
            <a:endParaRPr lang="ru-RU" sz="1200" dirty="0">
              <a:latin typeface="Times New Roman" pitchFamily="18" charset="0"/>
              <a:cs typeface="Times New Roman" pitchFamily="18" charset="0"/>
            </a:endParaRPr>
          </a:p>
        </p:txBody>
      </p:sp>
      <p:sp>
        <p:nvSpPr>
          <p:cNvPr id="3" name="Прямоугольник 2"/>
          <p:cNvSpPr/>
          <p:nvPr/>
        </p:nvSpPr>
        <p:spPr>
          <a:xfrm>
            <a:off x="2987824" y="6226192"/>
            <a:ext cx="6020751" cy="523220"/>
          </a:xfrm>
          <a:prstGeom prst="rect">
            <a:avLst/>
          </a:prstGeom>
        </p:spPr>
        <p:txBody>
          <a:bodyPr wrap="none">
            <a:spAutoFit/>
          </a:bodyPr>
          <a:lstStyle/>
          <a:p>
            <a:r>
              <a:rPr lang="ru-RU" sz="1400" dirty="0" smtClean="0">
                <a:latin typeface="Times New Roman" pitchFamily="18" charset="0"/>
                <a:cs typeface="Times New Roman" pitchFamily="18" charset="0"/>
              </a:rPr>
              <a:t>Интернет-страница Евы Линдстрем </a:t>
            </a:r>
            <a:r>
              <a:rPr lang="en-US" sz="1400" dirty="0" smtClean="0">
                <a:latin typeface="Times New Roman" pitchFamily="18" charset="0"/>
                <a:cs typeface="Times New Roman" pitchFamily="18" charset="0"/>
                <a:hlinkClick r:id="rId5"/>
              </a:rPr>
              <a:t>https</a:t>
            </a:r>
            <a:r>
              <a:rPr lang="en-US" sz="1400" dirty="0">
                <a:latin typeface="Times New Roman" pitchFamily="18" charset="0"/>
                <a:cs typeface="Times New Roman" pitchFamily="18" charset="0"/>
                <a:hlinkClick r:id="rId5"/>
              </a:rPr>
              <a:t>://alma.se/en/laureates/eva-lindstrom</a:t>
            </a:r>
            <a:r>
              <a:rPr lang="en-US" sz="1400" dirty="0" smtClean="0">
                <a:latin typeface="Times New Roman" pitchFamily="18" charset="0"/>
                <a:cs typeface="Times New Roman" pitchFamily="18" charset="0"/>
                <a:hlinkClick r:id="rId5"/>
              </a:rPr>
              <a:t>/</a:t>
            </a:r>
            <a:endParaRPr lang="ru-RU" sz="1400" dirty="0" smtClean="0">
              <a:latin typeface="Times New Roman" pitchFamily="18" charset="0"/>
              <a:cs typeface="Times New Roman" pitchFamily="18" charset="0"/>
            </a:endParaRPr>
          </a:p>
          <a:p>
            <a:endParaRPr lang="ru-RU" sz="1400" dirty="0">
              <a:latin typeface="Times New Roman" pitchFamily="18" charset="0"/>
              <a:cs typeface="Times New Roman" pitchFamily="18" charset="0"/>
            </a:endParaRPr>
          </a:p>
        </p:txBody>
      </p:sp>
      <p:pic>
        <p:nvPicPr>
          <p:cNvPr id="307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504" y="4293094"/>
            <a:ext cx="1809622" cy="1362667"/>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36178" y="5505703"/>
            <a:ext cx="1651645" cy="1243709"/>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Lst>
        </p:spPr>
      </p:pic>
      <p:pic>
        <p:nvPicPr>
          <p:cNvPr id="3074"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36052"/>
          <a:stretch/>
        </p:blipFill>
        <p:spPr bwMode="auto">
          <a:xfrm>
            <a:off x="856949" y="2608741"/>
            <a:ext cx="1589671" cy="139832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38641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0"/>
            <a:ext cx="9143999" cy="175432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000" b="1" dirty="0">
                <a:solidFill>
                  <a:srgbClr val="0070C0"/>
                </a:solidFill>
                <a:effectLst>
                  <a:outerShdw blurRad="38100" dist="38100" dir="2700000" algn="tl">
                    <a:srgbClr val="000000">
                      <a:alpha val="43137"/>
                    </a:srgbClr>
                  </a:outerShdw>
                </a:effectLst>
                <a:latin typeface="Arial" pitchFamily="34" charset="0"/>
                <a:cs typeface="Arial" pitchFamily="34" charset="0"/>
              </a:rPr>
              <a:t>«Белые вороны» </a:t>
            </a:r>
            <a:endParaRPr lang="ru-RU" sz="2000" b="1" dirty="0" smtClean="0">
              <a:solidFill>
                <a:srgbClr val="0070C0"/>
              </a:solidFill>
              <a:effectLst>
                <a:outerShdw blurRad="38100" dist="38100" dir="2700000" algn="tl">
                  <a:srgbClr val="000000">
                    <a:alpha val="43137"/>
                  </a:srgbClr>
                </a:outerShdw>
              </a:effectLst>
              <a:latin typeface="Arial" pitchFamily="34" charset="0"/>
              <a:cs typeface="Arial" pitchFamily="34" charset="0"/>
            </a:endParaRPr>
          </a:p>
          <a:p>
            <a:pPr algn="ctr"/>
            <a:r>
              <a:rPr lang="ru-RU" sz="2000" b="1" dirty="0">
                <a:solidFill>
                  <a:srgbClr val="0070C0"/>
                </a:solidFill>
                <a:effectLst>
                  <a:outerShdw blurRad="38100" dist="38100" dir="2700000" algn="tl">
                    <a:srgbClr val="000000">
                      <a:alpha val="43137"/>
                    </a:srgbClr>
                  </a:outerShdw>
                </a:effectLst>
                <a:latin typeface="Arial" pitchFamily="34" charset="0"/>
                <a:cs typeface="Arial" pitchFamily="34" charset="0"/>
              </a:rPr>
              <a:t>Е</a:t>
            </a:r>
            <a:r>
              <a:rPr lang="ru-RU" sz="20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жегодный </a:t>
            </a:r>
            <a:r>
              <a:rPr lang="ru-RU" sz="2000" b="1" dirty="0">
                <a:solidFill>
                  <a:srgbClr val="0070C0"/>
                </a:solidFill>
                <a:effectLst>
                  <a:outerShdw blurRad="38100" dist="38100" dir="2700000" algn="tl">
                    <a:srgbClr val="000000">
                      <a:alpha val="43137"/>
                    </a:srgbClr>
                  </a:outerShdw>
                </a:effectLst>
                <a:latin typeface="Arial" pitchFamily="34" charset="0"/>
                <a:cs typeface="Arial" pitchFamily="34" charset="0"/>
              </a:rPr>
              <a:t>список значимых для мировой литературы детских </a:t>
            </a:r>
            <a:r>
              <a:rPr lang="ru-RU" sz="20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книг </a:t>
            </a:r>
            <a:r>
              <a:rPr lang="en-US" sz="2000" b="1" dirty="0" smtClean="0">
                <a:solidFill>
                  <a:srgbClr val="0000FF"/>
                </a:solidFill>
                <a:hlinkClick r:id="rId2"/>
              </a:rPr>
              <a:t>www.ijb.de/en/reference-library/white-ravens-online.html</a:t>
            </a:r>
            <a:endParaRPr lang="ru-RU" sz="2000" b="1" dirty="0" smtClean="0">
              <a:solidFill>
                <a:srgbClr val="0000FF"/>
              </a:solidFill>
            </a:endParaRPr>
          </a:p>
          <a:p>
            <a:pPr algn="ctr"/>
            <a:endParaRPr lang="ru-RU" sz="1600" b="1" dirty="0">
              <a:solidFill>
                <a:srgbClr val="0000FF"/>
              </a:solidFill>
            </a:endParaRPr>
          </a:p>
          <a:p>
            <a:pPr algn="ctr"/>
            <a:endParaRPr lang="ru-RU" sz="1600" b="1" dirty="0" smtClean="0">
              <a:solidFill>
                <a:srgbClr val="0000FF"/>
              </a:solidFill>
            </a:endParaRPr>
          </a:p>
          <a:p>
            <a:pPr algn="ctr"/>
            <a:endParaRPr lang="ru-RU" sz="1600" b="1" spc="50" dirty="0" smtClean="0">
              <a:ln w="11430"/>
              <a:solidFill>
                <a:srgbClr val="0000FF"/>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endParaRPr>
          </a:p>
        </p:txBody>
      </p:sp>
      <p:sp>
        <p:nvSpPr>
          <p:cNvPr id="14" name="Прямоугольник 13"/>
          <p:cNvSpPr/>
          <p:nvPr/>
        </p:nvSpPr>
        <p:spPr>
          <a:xfrm>
            <a:off x="2095127" y="1085530"/>
            <a:ext cx="6753944" cy="2123658"/>
          </a:xfrm>
          <a:prstGeom prst="rect">
            <a:avLst/>
          </a:prstGeom>
          <a:solidFill>
            <a:schemeClr val="bg1">
              <a:alpha val="51000"/>
            </a:schemeClr>
          </a:solidFill>
          <a:effectLst>
            <a:softEdge rad="63500"/>
          </a:effectLst>
        </p:spPr>
        <p:txBody>
          <a:bodyPr wrap="square">
            <a:spAutoFit/>
          </a:bodyPr>
          <a:lstStyle/>
          <a:p>
            <a:pPr algn="just"/>
            <a:r>
              <a:rPr lang="ru-RU" sz="1200" dirty="0">
                <a:solidFill>
                  <a:prstClr val="black"/>
                </a:solidFill>
                <a:latin typeface="Times New Roman" pitchFamily="18" charset="0"/>
                <a:cs typeface="Times New Roman" pitchFamily="18" charset="0"/>
              </a:rPr>
              <a:t>Каталог составляется с 1993 г. Он является важнейшим продолжающимся изданием Международной молодежной </a:t>
            </a:r>
            <a:r>
              <a:rPr lang="ru-RU" sz="1200" dirty="0" smtClean="0">
                <a:solidFill>
                  <a:prstClr val="black"/>
                </a:solidFill>
                <a:latin typeface="Times New Roman" pitchFamily="18" charset="0"/>
                <a:cs typeface="Times New Roman" pitchFamily="18" charset="0"/>
              </a:rPr>
              <a:t>библиотеки (</a:t>
            </a:r>
            <a:r>
              <a:rPr lang="ru-RU" sz="1200" dirty="0">
                <a:solidFill>
                  <a:prstClr val="black"/>
                </a:solidFill>
                <a:latin typeface="Times New Roman" pitchFamily="18" charset="0"/>
                <a:cs typeface="Times New Roman" pitchFamily="18" charset="0"/>
              </a:rPr>
              <a:t>International </a:t>
            </a:r>
            <a:r>
              <a:rPr lang="ru-RU" sz="1200" dirty="0" err="1">
                <a:solidFill>
                  <a:prstClr val="black"/>
                </a:solidFill>
                <a:latin typeface="Times New Roman" pitchFamily="18" charset="0"/>
                <a:cs typeface="Times New Roman" pitchFamily="18" charset="0"/>
              </a:rPr>
              <a:t>Youth</a:t>
            </a:r>
            <a:r>
              <a:rPr lang="ru-RU" sz="1200" dirty="0">
                <a:solidFill>
                  <a:prstClr val="black"/>
                </a:solidFill>
                <a:latin typeface="Times New Roman" pitchFamily="18" charset="0"/>
                <a:cs typeface="Times New Roman" pitchFamily="18" charset="0"/>
              </a:rPr>
              <a:t> </a:t>
            </a:r>
            <a:r>
              <a:rPr lang="ru-RU" sz="1200" dirty="0" err="1">
                <a:solidFill>
                  <a:prstClr val="black"/>
                </a:solidFill>
                <a:latin typeface="Times New Roman" pitchFamily="18" charset="0"/>
                <a:cs typeface="Times New Roman" pitchFamily="18" charset="0"/>
              </a:rPr>
              <a:t>Library</a:t>
            </a:r>
            <a:r>
              <a:rPr lang="ru-RU" sz="1200" dirty="0">
                <a:solidFill>
                  <a:prstClr val="black"/>
                </a:solidFill>
                <a:latin typeface="Times New Roman" pitchFamily="18" charset="0"/>
                <a:cs typeface="Times New Roman" pitchFamily="18" charset="0"/>
              </a:rPr>
              <a:t>) (Мюнхен, Германия). Каталог публикуется каждую осень и презентуется на Франкфуртской книжной ярмарке (Франкфурт, Германия), а сами книги представляются весной следующего года на Болонской ярмарке детской книги (Болонья, Италия). Каталог включает книги на 40 языках из 60 стран мира.</a:t>
            </a:r>
          </a:p>
          <a:p>
            <a:pPr algn="just"/>
            <a:r>
              <a:rPr lang="ru-RU" sz="1200" dirty="0">
                <a:solidFill>
                  <a:prstClr val="black"/>
                </a:solidFill>
                <a:latin typeface="Times New Roman" pitchFamily="18" charset="0"/>
                <a:cs typeface="Times New Roman" pitchFamily="18" charset="0"/>
              </a:rPr>
              <a:t>Каталог представляет собой рекомендательный список для детского и юношеского чтения. Он является авторитетным справочным источником для библиотек, книготорговцев и книгоиздателей, а также переводчиков, преподавателей и родителей. По содержанию списка можно судить о динамике современного рынка книжной продукции для детей и новых подходах к детской литературе в разных странах </a:t>
            </a:r>
            <a:r>
              <a:rPr lang="ru-RU" sz="1200" dirty="0" smtClean="0">
                <a:solidFill>
                  <a:prstClr val="black"/>
                </a:solidFill>
                <a:latin typeface="Times New Roman" pitchFamily="18" charset="0"/>
                <a:cs typeface="Times New Roman" pitchFamily="18" charset="0"/>
              </a:rPr>
              <a:t>мира. Каталог </a:t>
            </a:r>
            <a:r>
              <a:rPr lang="ru-RU" sz="1200" dirty="0">
                <a:solidFill>
                  <a:prstClr val="black"/>
                </a:solidFill>
                <a:latin typeface="Times New Roman" pitchFamily="18" charset="0"/>
                <a:cs typeface="Times New Roman" pitchFamily="18" charset="0"/>
              </a:rPr>
              <a:t>имеет специфическую задачу — отразить жанрово-тематическую и возрастную сегментацию национальных литератур для детей.</a:t>
            </a:r>
          </a:p>
        </p:txBody>
      </p:sp>
      <p:pic>
        <p:nvPicPr>
          <p:cNvPr id="296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766" t="4140" r="20766" b="-4140"/>
          <a:stretch/>
        </p:blipFill>
        <p:spPr bwMode="auto">
          <a:xfrm>
            <a:off x="251520" y="1340768"/>
            <a:ext cx="1488559" cy="179784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107504" y="3138616"/>
            <a:ext cx="8928992" cy="523220"/>
          </a:xfrm>
          <a:prstGeom prst="rect">
            <a:avLst/>
          </a:prstGeom>
        </p:spPr>
        <p:txBody>
          <a:bodyPr wrap="square">
            <a:spAutoFit/>
          </a:bodyPr>
          <a:lstStyle/>
          <a:p>
            <a:r>
              <a:rPr lang="ru-RU" sz="1400" dirty="0">
                <a:latin typeface="+mj-lt"/>
              </a:rPr>
              <a:t>В международный список «Белые вороны» в </a:t>
            </a:r>
            <a:r>
              <a:rPr lang="ru-RU" sz="1400" b="1" dirty="0">
                <a:latin typeface="+mj-lt"/>
              </a:rPr>
              <a:t>2022 году </a:t>
            </a:r>
            <a:r>
              <a:rPr lang="ru-RU" sz="1400" dirty="0">
                <a:latin typeface="+mj-lt"/>
              </a:rPr>
              <a:t>вошло 200 названий книг из 53 стран на 37 </a:t>
            </a:r>
            <a:r>
              <a:rPr lang="ru-RU" sz="1400" dirty="0" smtClean="0">
                <a:latin typeface="+mj-lt"/>
              </a:rPr>
              <a:t>языках. От </a:t>
            </a:r>
            <a:r>
              <a:rPr lang="ru-RU" sz="1400" dirty="0">
                <a:latin typeface="+mj-lt"/>
              </a:rPr>
              <a:t>России в список </a:t>
            </a:r>
            <a:r>
              <a:rPr lang="ru-RU" sz="1400" dirty="0" smtClean="0">
                <a:latin typeface="+mj-lt"/>
              </a:rPr>
              <a:t>попали две книги.</a:t>
            </a:r>
          </a:p>
        </p:txBody>
      </p:sp>
      <p:graphicFrame>
        <p:nvGraphicFramePr>
          <p:cNvPr id="4" name="Таблица 3"/>
          <p:cNvGraphicFramePr>
            <a:graphicFrameLocks noGrp="1"/>
          </p:cNvGraphicFramePr>
          <p:nvPr>
            <p:extLst>
              <p:ext uri="{D42A27DB-BD31-4B8C-83A1-F6EECF244321}">
                <p14:modId xmlns:p14="http://schemas.microsoft.com/office/powerpoint/2010/main" val="4116217728"/>
              </p:ext>
            </p:extLst>
          </p:nvPr>
        </p:nvGraphicFramePr>
        <p:xfrm>
          <a:off x="107503" y="3723391"/>
          <a:ext cx="8928992" cy="3108960"/>
        </p:xfrm>
        <a:graphic>
          <a:graphicData uri="http://schemas.openxmlformats.org/drawingml/2006/table">
            <a:tbl>
              <a:tblPr firstRow="1" bandRow="1">
                <a:tableStyleId>{5C22544A-7EE6-4342-B048-85BDC9FD1C3A}</a:tableStyleId>
              </a:tblPr>
              <a:tblGrid>
                <a:gridCol w="1118040"/>
                <a:gridCol w="7810952"/>
              </a:tblGrid>
              <a:tr h="1408172">
                <a:tc>
                  <a:txBody>
                    <a:bodyPr/>
                    <a:lstStyle/>
                    <a:p>
                      <a:endParaRPr lang="ru-RU" sz="1200" b="1" dirty="0"/>
                    </a:p>
                  </a:txBody>
                  <a:tcPr>
                    <a:solidFill>
                      <a:schemeClr val="accent2"/>
                    </a:solidFill>
                  </a:tcPr>
                </a:tc>
                <a:tc>
                  <a:txBody>
                    <a:bodyPr/>
                    <a:lstStyle/>
                    <a:p>
                      <a:endParaRPr lang="ru-RU" sz="1000" b="1" dirty="0" smtClean="0">
                        <a:solidFill>
                          <a:schemeClr val="tx1"/>
                        </a:solidFill>
                        <a:latin typeface="+mj-lt"/>
                      </a:endParaRPr>
                    </a:p>
                    <a:p>
                      <a:r>
                        <a:rPr lang="ru-RU" sz="1100" b="1" dirty="0" smtClean="0">
                          <a:solidFill>
                            <a:schemeClr val="bg1"/>
                          </a:solidFill>
                          <a:latin typeface="+mj-lt"/>
                        </a:rPr>
                        <a:t>Нина Дашевская «Поиск звука. Творогов». </a:t>
                      </a:r>
                      <a:r>
                        <a:rPr lang="ru-RU" sz="1100" b="1" i="1" dirty="0" smtClean="0">
                          <a:solidFill>
                            <a:schemeClr val="tx1"/>
                          </a:solidFill>
                          <a:latin typeface="+mj-lt"/>
                        </a:rPr>
                        <a:t>«</a:t>
                      </a:r>
                      <a:r>
                        <a:rPr lang="ru-RU" sz="1000" b="0" i="1" dirty="0" smtClean="0">
                          <a:solidFill>
                            <a:schemeClr val="tx1"/>
                          </a:solidFill>
                          <a:latin typeface="+mj-lt"/>
                        </a:rPr>
                        <a:t>Это четвертая книга в серии «Встречное движение» Н. Дашевской.</a:t>
                      </a:r>
                    </a:p>
                    <a:p>
                      <a:r>
                        <a:rPr lang="ru-RU" sz="1000" b="0" i="1" dirty="0" smtClean="0">
                          <a:solidFill>
                            <a:schemeClr val="tx1"/>
                          </a:solidFill>
                          <a:latin typeface="+mj-lt"/>
                        </a:rPr>
                        <a:t>Творогов — подросток, который хочет, чтобы его оставили в покое. Все учителя, друзья, родители, даже автор. Ловит за хвост идею, к примеру сделать серию необычных фото, и тут же отпускает — «мне лень». Не лень, конечно, просто все мы очень устали. А чтобы найти силы, самое важное — свой собственный «звук».</a:t>
                      </a:r>
                    </a:p>
                    <a:p>
                      <a:r>
                        <a:rPr lang="ru-RU" sz="1000" b="0" i="1" dirty="0" smtClean="0">
                          <a:solidFill>
                            <a:schemeClr val="tx1"/>
                          </a:solidFill>
                          <a:latin typeface="+mj-lt"/>
                        </a:rPr>
                        <a:t>«А время, кстати, у меня и сейчас есть. Ни у кого нет, а у меня – полно. Главное выбрать себе правильную роль. Я и выбрал, и играю — только не в театре, а в жизни. Я лентяй и двоечник, так привык. Мне удобно. Потому что я не хочу, не хочу ничего делать! По крайней мере, ничего лишнего. Зачем?» - такова жизненная позиция главного героя» </a:t>
                      </a:r>
                      <a:r>
                        <a:rPr lang="ru-RU" sz="1000" b="0" dirty="0" smtClean="0">
                          <a:solidFill>
                            <a:schemeClr val="tx1"/>
                          </a:solidFill>
                          <a:latin typeface="+mj-lt"/>
                        </a:rPr>
                        <a:t>(Из Каталога). Дмитрий Гасин о книге </a:t>
                      </a:r>
                      <a:r>
                        <a:rPr lang="en-US" sz="1000" b="0" dirty="0" smtClean="0">
                          <a:solidFill>
                            <a:schemeClr val="tx1"/>
                          </a:solidFill>
                          <a:latin typeface="+mj-lt"/>
                          <a:hlinkClick r:id="rId4"/>
                        </a:rPr>
                        <a:t>https://www.youtube.com/watch?v=9sKFtX-4pf4</a:t>
                      </a:r>
                      <a:endParaRPr lang="ru-RU" sz="1000" b="0" dirty="0" smtClean="0">
                        <a:solidFill>
                          <a:schemeClr val="tx1"/>
                        </a:solidFill>
                        <a:latin typeface="+mj-lt"/>
                      </a:endParaRPr>
                    </a:p>
                  </a:txBody>
                  <a:tcPr>
                    <a:solidFill>
                      <a:schemeClr val="accent2"/>
                    </a:solidFill>
                  </a:tcPr>
                </a:tc>
              </a:tr>
              <a:tr h="1609805">
                <a:tc>
                  <a:txBody>
                    <a:bodyPr/>
                    <a:lstStyle/>
                    <a:p>
                      <a:endParaRPr lang="ru-RU" sz="1200" b="1" dirty="0"/>
                    </a:p>
                  </a:txBody>
                  <a:tcPr>
                    <a:solidFill>
                      <a:schemeClr val="accent2"/>
                    </a:solidFill>
                  </a:tcPr>
                </a:tc>
                <a:tc>
                  <a:txBody>
                    <a:bodyPr/>
                    <a:lstStyle/>
                    <a:p>
                      <a:endParaRPr lang="ru-RU" sz="1000" b="1" dirty="0" smtClean="0">
                        <a:latin typeface="+mj-lt"/>
                      </a:endParaRPr>
                    </a:p>
                    <a:p>
                      <a:r>
                        <a:rPr lang="ru-RU" sz="1100" b="1" dirty="0" smtClean="0">
                          <a:solidFill>
                            <a:schemeClr val="bg1"/>
                          </a:solidFill>
                          <a:latin typeface="+mj-lt"/>
                        </a:rPr>
                        <a:t>Ольга Громова «Вальхен». </a:t>
                      </a:r>
                      <a:r>
                        <a:rPr lang="ru-RU" sz="1100" b="1" i="1" dirty="0" smtClean="0">
                          <a:solidFill>
                            <a:schemeClr val="tx1"/>
                          </a:solidFill>
                          <a:latin typeface="+mj-lt"/>
                        </a:rPr>
                        <a:t>«</a:t>
                      </a:r>
                      <a:r>
                        <a:rPr lang="ru-RU" sz="1000" b="0" i="1" dirty="0" smtClean="0">
                          <a:latin typeface="+mj-lt"/>
                        </a:rPr>
                        <a:t>Безоблачное крымское лето. Впереди у тринадцатилетней Вали каникулы: купание, чтение, разговоры с лучшей подругой. А потом - седьмой класс и четыре года отличной учёбы ради мечты поступить в медицинский. И дальше - целая жизнь.</a:t>
                      </a:r>
                    </a:p>
                    <a:p>
                      <a:r>
                        <a:rPr lang="ru-RU" sz="1000" b="0" i="1" dirty="0" smtClean="0">
                          <a:latin typeface="+mj-lt"/>
                        </a:rPr>
                        <a:t>Но 22 июня 1941 года грянула война, и каждый день приносил перемены. Вот исчезли с улиц молодые мужчины. Вот уже часами нужно стоять за самыми простыми продуктами, а потом и вовсе получать их по карточкам. Вот в дома ворвались оккупанты, а на столбах и стенах появились прежде немыслимые приказы и </a:t>
                      </a:r>
                      <a:r>
                        <a:rPr lang="ru-RU" sz="1000" b="0" i="1" dirty="0" err="1" smtClean="0">
                          <a:latin typeface="+mj-lt"/>
                        </a:rPr>
                        <a:t>угрозы.Пройдёт</a:t>
                      </a:r>
                      <a:r>
                        <a:rPr lang="ru-RU" sz="1000" b="0" i="1" dirty="0" smtClean="0">
                          <a:latin typeface="+mj-lt"/>
                        </a:rPr>
                        <a:t> несколько месяцев и девочку отправят вместе с сотнями других в Германию, где на неё навесят знак "OST", как клеймо: "остарбайтер" - не человек, а дешёвая рабочая сила. Тяжёлый труд, несправедливость, лишения - и взросление, знакомство с удивительными людьми, которые называют её по-немецки: Вальхен. Первая любовь. И снова - целая жизнь» </a:t>
                      </a:r>
                      <a:r>
                        <a:rPr lang="ru-RU" sz="1000" b="0" dirty="0" smtClean="0">
                          <a:latin typeface="+mj-lt"/>
                        </a:rPr>
                        <a:t>(Из Каталога). Дмитрий Гасин </a:t>
                      </a:r>
                      <a:r>
                        <a:rPr lang="ru-RU" sz="1000" b="0" smtClean="0">
                          <a:latin typeface="+mj-lt"/>
                        </a:rPr>
                        <a:t>о книге </a:t>
                      </a:r>
                      <a:r>
                        <a:rPr lang="en-US" sz="1000" b="0" smtClean="0">
                          <a:latin typeface="+mj-lt"/>
                          <a:hlinkClick r:id="rId5"/>
                        </a:rPr>
                        <a:t>https</a:t>
                      </a:r>
                      <a:r>
                        <a:rPr lang="en-US" sz="1000" b="0" dirty="0" smtClean="0">
                          <a:latin typeface="+mj-lt"/>
                          <a:hlinkClick r:id="rId5"/>
                        </a:rPr>
                        <a:t>://www.youtube.com/watch?v=5fd2oWRUY_Q</a:t>
                      </a:r>
                      <a:endParaRPr lang="ru-RU" sz="1000" b="0" dirty="0" smtClean="0">
                        <a:latin typeface="+mj-lt"/>
                      </a:endParaRPr>
                    </a:p>
                    <a:p>
                      <a:endParaRPr lang="ru-RU" sz="1000" b="0" dirty="0" smtClean="0">
                        <a:latin typeface="+mj-lt"/>
                      </a:endParaRPr>
                    </a:p>
                  </a:txBody>
                  <a:tcPr>
                    <a:solidFill>
                      <a:schemeClr val="accent2"/>
                    </a:solidFill>
                  </a:tcPr>
                </a:tc>
              </a:tr>
            </a:tbl>
          </a:graphicData>
        </a:graphic>
      </p:graphicFrame>
      <p:pic>
        <p:nvPicPr>
          <p:cNvPr id="409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5237" y="3800320"/>
            <a:ext cx="864096" cy="124509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1406" y="5168665"/>
            <a:ext cx="988670" cy="151216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38208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1072977" y="472604"/>
            <a:ext cx="7275152" cy="677108"/>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1400" spc="50" dirty="0" smtClean="0">
                <a:ln w="11430"/>
                <a:solidFill>
                  <a:schemeClr val="tx2"/>
                </a:solidFill>
                <a:latin typeface="Arial" panose="020B0604020202020204" pitchFamily="34" charset="0"/>
                <a:cs typeface="Arial" panose="020B0604020202020204" pitchFamily="34" charset="0"/>
                <a:hlinkClick r:id="rId2"/>
              </a:rPr>
              <a:t>http</a:t>
            </a:r>
            <a:r>
              <a:rPr lang="en-US" sz="1400" spc="50" dirty="0">
                <a:ln w="11430"/>
                <a:solidFill>
                  <a:schemeClr val="tx2"/>
                </a:solidFill>
                <a:latin typeface="Arial" panose="020B0604020202020204" pitchFamily="34" charset="0"/>
                <a:cs typeface="Arial" panose="020B0604020202020204" pitchFamily="34" charset="0"/>
                <a:hlinkClick r:id="rId2"/>
              </a:rPr>
              <a:t>://</a:t>
            </a:r>
            <a:r>
              <a:rPr lang="en-US" sz="1400" spc="50" dirty="0" smtClean="0">
                <a:ln w="11430"/>
                <a:solidFill>
                  <a:schemeClr val="tx2"/>
                </a:solidFill>
                <a:latin typeface="Arial" panose="020B0604020202020204" pitchFamily="34" charset="0"/>
                <a:cs typeface="Arial" panose="020B0604020202020204" pitchFamily="34" charset="0"/>
                <a:hlinkClick r:id="rId2"/>
              </a:rPr>
              <a:t>www.fapmc.ru/rospechat/newsandevents/newsagency/2017/08/item16.html</a:t>
            </a:r>
            <a:endParaRPr lang="ru-RU" sz="1400" spc="50" dirty="0" smtClean="0">
              <a:ln w="11430"/>
              <a:solidFill>
                <a:schemeClr val="tx2"/>
              </a:solidFill>
              <a:latin typeface="Arial" panose="020B0604020202020204" pitchFamily="34" charset="0"/>
              <a:cs typeface="Arial" panose="020B0604020202020204" pitchFamily="34" charset="0"/>
            </a:endParaRPr>
          </a:p>
          <a:p>
            <a:pPr algn="ctr"/>
            <a:endParaRPr lang="ru-RU" sz="2400" b="1" cap="none" spc="50" dirty="0" smtClean="0">
              <a:ln w="11430"/>
              <a:solidFill>
                <a:schemeClr val="tx2"/>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endParaRPr>
          </a:p>
        </p:txBody>
      </p:sp>
      <p:sp>
        <p:nvSpPr>
          <p:cNvPr id="9" name="Прямоугольник 8"/>
          <p:cNvSpPr/>
          <p:nvPr/>
        </p:nvSpPr>
        <p:spPr>
          <a:xfrm>
            <a:off x="3215263" y="3284984"/>
            <a:ext cx="5763499" cy="3139321"/>
          </a:xfrm>
          <a:prstGeom prst="rect">
            <a:avLst/>
          </a:prstGeom>
          <a:solidFill>
            <a:schemeClr val="bg1">
              <a:alpha val="51000"/>
            </a:schemeClr>
          </a:solidFill>
          <a:effectLst>
            <a:softEdge rad="63500"/>
          </a:effectLst>
        </p:spPr>
        <p:txBody>
          <a:bodyPr wrap="square">
            <a:spAutoFit/>
          </a:bodyPr>
          <a:lstStyle/>
          <a:p>
            <a:pPr algn="just"/>
            <a:r>
              <a:rPr lang="ru-RU" sz="1600" dirty="0" smtClean="0">
                <a:latin typeface="Times New Roman" pitchFamily="18" charset="0"/>
                <a:cs typeface="Times New Roman" pitchFamily="18" charset="0"/>
              </a:rPr>
              <a:t> </a:t>
            </a:r>
            <a:r>
              <a:rPr lang="ru-RU" sz="1400" dirty="0" smtClean="0">
                <a:latin typeface="Times New Roman" pitchFamily="18" charset="0"/>
                <a:cs typeface="Times New Roman" pitchFamily="18" charset="0"/>
              </a:rPr>
              <a:t>«</a:t>
            </a:r>
            <a:r>
              <a:rPr lang="ru-RU" sz="1400" dirty="0">
                <a:latin typeface="Times New Roman" pitchFamily="18" charset="0"/>
                <a:cs typeface="Times New Roman" pitchFamily="18" charset="0"/>
              </a:rPr>
              <a:t>ДЕТЯМ </a:t>
            </a:r>
            <a:r>
              <a:rPr lang="ru-RU" sz="1400" dirty="0" smtClean="0">
                <a:latin typeface="Times New Roman" pitchFamily="18" charset="0"/>
                <a:cs typeface="Times New Roman" pitchFamily="18" charset="0"/>
              </a:rPr>
              <a:t>21 </a:t>
            </a:r>
            <a:r>
              <a:rPr lang="ru-RU" sz="1400" dirty="0">
                <a:latin typeface="Times New Roman" pitchFamily="18" charset="0"/>
                <a:cs typeface="Times New Roman" pitchFamily="18" charset="0"/>
              </a:rPr>
              <a:t>ВЕКА» – книги для детей, написанные отечественными </a:t>
            </a:r>
            <a:r>
              <a:rPr lang="ru-RU" sz="1400" dirty="0" smtClean="0">
                <a:latin typeface="Times New Roman" pitchFamily="18" charset="0"/>
                <a:cs typeface="Times New Roman" pitchFamily="18" charset="0"/>
              </a:rPr>
              <a:t>авторами.</a:t>
            </a:r>
          </a:p>
          <a:p>
            <a:pPr algn="just"/>
            <a:r>
              <a:rPr lang="ru-RU" sz="1400" dirty="0" smtClean="0">
                <a:latin typeface="Times New Roman" pitchFamily="18" charset="0"/>
                <a:cs typeface="Times New Roman" pitchFamily="18" charset="0"/>
              </a:rPr>
              <a:t> «</a:t>
            </a:r>
            <a:r>
              <a:rPr lang="ru-RU" sz="1400" dirty="0">
                <a:latin typeface="Times New Roman" pitchFamily="18" charset="0"/>
                <a:cs typeface="Times New Roman" pitchFamily="18" charset="0"/>
              </a:rPr>
              <a:t>ПОКОЛЕНИЕ Z» – книги отечественных авторов, адресованные самой требовательной аудитории читателей – </a:t>
            </a:r>
            <a:r>
              <a:rPr lang="ru-RU" sz="1400" dirty="0" smtClean="0">
                <a:latin typeface="Times New Roman" pitchFamily="18" charset="0"/>
                <a:cs typeface="Times New Roman" pitchFamily="18" charset="0"/>
              </a:rPr>
              <a:t>подросткам.</a:t>
            </a:r>
            <a:endParaRPr lang="ru-RU" sz="1400" dirty="0">
              <a:latin typeface="Times New Roman" pitchFamily="18" charset="0"/>
              <a:cs typeface="Times New Roman" pitchFamily="18" charset="0"/>
            </a:endParaRPr>
          </a:p>
          <a:p>
            <a:pPr algn="just"/>
            <a:r>
              <a:rPr lang="ru-RU" sz="1400" dirty="0" smtClean="0">
                <a:latin typeface="Times New Roman" pitchFamily="18" charset="0"/>
                <a:cs typeface="Times New Roman" pitchFamily="18" charset="0"/>
              </a:rPr>
              <a:t> «ART-КНИГА» – уникальные, высокохудожественные издания, нестандартные книги авторского дизайна, художественного оформления.</a:t>
            </a:r>
          </a:p>
          <a:p>
            <a:pPr algn="just"/>
            <a:r>
              <a:rPr lang="ru-RU" sz="1400" dirty="0" smtClean="0">
                <a:latin typeface="Times New Roman" pitchFamily="18" charset="0"/>
                <a:cs typeface="Times New Roman" pitchFamily="18" charset="0"/>
              </a:rPr>
              <a:t>«ИСКУССТВО КНИГИПЕЧАТАНИЯ</a:t>
            </a:r>
            <a:r>
              <a:rPr lang="ru-RU" sz="1400" dirty="0">
                <a:latin typeface="Times New Roman" pitchFamily="18" charset="0"/>
                <a:cs typeface="Times New Roman" pitchFamily="18" charset="0"/>
              </a:rPr>
              <a:t>» </a:t>
            </a:r>
            <a:r>
              <a:rPr lang="ru-RU" sz="1400" dirty="0" smtClean="0">
                <a:latin typeface="Times New Roman" pitchFamily="18" charset="0"/>
                <a:cs typeface="Times New Roman" pitchFamily="18" charset="0"/>
              </a:rPr>
              <a:t>- книги</a:t>
            </a:r>
            <a:r>
              <a:rPr lang="ru-RU" sz="1400" dirty="0">
                <a:latin typeface="Times New Roman" pitchFamily="18" charset="0"/>
                <a:cs typeface="Times New Roman" pitchFamily="18" charset="0"/>
              </a:rPr>
              <a:t>, отпечатанные на отечественной полиграфической базе, выполненные на высоком полиграфическом уровне с оригинальным дизайном </a:t>
            </a:r>
            <a:r>
              <a:rPr lang="ru-RU" sz="1400" dirty="0" smtClean="0">
                <a:latin typeface="Times New Roman" pitchFamily="18" charset="0"/>
                <a:cs typeface="Times New Roman" pitchFamily="18" charset="0"/>
              </a:rPr>
              <a:t>оформления.</a:t>
            </a:r>
          </a:p>
          <a:p>
            <a:pPr algn="just"/>
            <a:r>
              <a:rPr lang="ru-RU" sz="1400" dirty="0">
                <a:latin typeface="Times New Roman" pitchFamily="18" charset="0"/>
                <a:cs typeface="Times New Roman" pitchFamily="18" charset="0"/>
              </a:rPr>
              <a:t>«ЭЛЕКТРОННЫЕ ИЗДАНИЯ И </a:t>
            </a:r>
            <a:r>
              <a:rPr lang="ru-RU" sz="1400" dirty="0" smtClean="0">
                <a:latin typeface="Times New Roman" pitchFamily="18" charset="0"/>
                <a:cs typeface="Times New Roman" pitchFamily="18" charset="0"/>
              </a:rPr>
              <a:t>АУДИОКНИГИ», здесь соревновались </a:t>
            </a:r>
            <a:r>
              <a:rPr lang="ru-RU" sz="1400" dirty="0">
                <a:latin typeface="Times New Roman" pitchFamily="18" charset="0"/>
                <a:cs typeface="Times New Roman" pitchFamily="18" charset="0"/>
              </a:rPr>
              <a:t>не только аудиокниги, но и мультимедийные просветительские проекты. </a:t>
            </a:r>
            <a:endParaRPr lang="ru-RU" sz="1400" dirty="0" smtClean="0">
              <a:latin typeface="Times New Roman" pitchFamily="18" charset="0"/>
              <a:cs typeface="Times New Roman" pitchFamily="18" charset="0"/>
            </a:endParaRPr>
          </a:p>
          <a:p>
            <a:pPr algn="just"/>
            <a:r>
              <a:rPr lang="ru-RU" sz="1400" dirty="0" smtClean="0">
                <a:latin typeface="Times New Roman" pitchFamily="18" charset="0"/>
                <a:cs typeface="Times New Roman" pitchFamily="18" charset="0"/>
              </a:rPr>
              <a:t>«ГРАН-ПРИ» — «</a:t>
            </a:r>
            <a:r>
              <a:rPr lang="ru-RU" sz="1400" dirty="0">
                <a:latin typeface="Times New Roman" pitchFamily="18" charset="0"/>
                <a:cs typeface="Times New Roman" pitchFamily="18" charset="0"/>
              </a:rPr>
              <a:t>Коллекция Государственного музея изобразительных искусств имени А.С. Пушкина». К 110-летию музея. Альбом</a:t>
            </a:r>
          </a:p>
          <a:p>
            <a:pPr algn="just"/>
            <a:r>
              <a:rPr lang="ru-RU" sz="1400" dirty="0" smtClean="0">
                <a:latin typeface="Times New Roman" pitchFamily="18" charset="0"/>
                <a:cs typeface="Times New Roman" pitchFamily="18" charset="0"/>
              </a:rPr>
              <a:t>ГМИИ </a:t>
            </a:r>
            <a:r>
              <a:rPr lang="ru-RU" sz="1400" dirty="0">
                <a:latin typeface="Times New Roman" pitchFamily="18" charset="0"/>
                <a:cs typeface="Times New Roman" pitchFamily="18" charset="0"/>
              </a:rPr>
              <a:t>им. А.С. Пушкина. Москва, </a:t>
            </a:r>
            <a:r>
              <a:rPr lang="ru-RU" sz="1400" dirty="0" smtClean="0">
                <a:latin typeface="Times New Roman" pitchFamily="18" charset="0"/>
                <a:cs typeface="Times New Roman" pitchFamily="18" charset="0"/>
              </a:rPr>
              <a:t>2022</a:t>
            </a:r>
            <a:endParaRPr lang="ru-RU" sz="1400" dirty="0">
              <a:latin typeface="Times New Roman" pitchFamily="18" charset="0"/>
              <a:cs typeface="Times New Roman" pitchFamily="18" charset="0"/>
            </a:endParaRPr>
          </a:p>
        </p:txBody>
      </p:sp>
      <p:sp>
        <p:nvSpPr>
          <p:cNvPr id="12" name="Прямоугольник 11"/>
          <p:cNvSpPr/>
          <p:nvPr/>
        </p:nvSpPr>
        <p:spPr>
          <a:xfrm>
            <a:off x="3501686" y="1511493"/>
            <a:ext cx="5642314" cy="1815882"/>
          </a:xfrm>
          <a:prstGeom prst="rect">
            <a:avLst/>
          </a:prstGeom>
          <a:solidFill>
            <a:schemeClr val="bg1">
              <a:alpha val="51000"/>
            </a:schemeClr>
          </a:solidFill>
          <a:effectLst>
            <a:softEdge rad="63500"/>
          </a:effectLst>
        </p:spPr>
        <p:txBody>
          <a:bodyPr wrap="square">
            <a:spAutoFit/>
          </a:bodyPr>
          <a:lstStyle/>
          <a:p>
            <a:pPr algn="just"/>
            <a:r>
              <a:rPr lang="ru-RU" sz="1400" dirty="0">
                <a:latin typeface="Times New Roman" pitchFamily="18" charset="0"/>
                <a:cs typeface="Times New Roman" pitchFamily="18" charset="0"/>
              </a:rPr>
              <a:t>В </a:t>
            </a:r>
            <a:r>
              <a:rPr lang="ru-RU" sz="1400" dirty="0" smtClean="0">
                <a:latin typeface="Times New Roman" pitchFamily="18" charset="0"/>
                <a:cs typeface="Times New Roman" pitchFamily="18" charset="0"/>
              </a:rPr>
              <a:t>2022 году </a:t>
            </a:r>
            <a:r>
              <a:rPr lang="ru-RU" sz="1400" dirty="0">
                <a:latin typeface="Times New Roman" pitchFamily="18" charset="0"/>
                <a:cs typeface="Times New Roman" pitchFamily="18" charset="0"/>
              </a:rPr>
              <a:t>на победу претендовали более 600 книг от 92 издательств из 18 городов России: Москвы, Санкт-Петербурга, Казани, Симферополя, Красноярска, Барнаула, Тобольска, Томска, Кирова, Мурманска, Якутска и др</a:t>
            </a:r>
            <a:r>
              <a:rPr lang="ru-RU" sz="1400" dirty="0" smtClean="0">
                <a:latin typeface="Times New Roman" pitchFamily="18" charset="0"/>
                <a:cs typeface="Times New Roman" pitchFamily="18" charset="0"/>
              </a:rPr>
              <a:t>.</a:t>
            </a:r>
            <a:endParaRPr lang="ru-RU" sz="1400" dirty="0">
              <a:latin typeface="Times New Roman" pitchFamily="18" charset="0"/>
              <a:cs typeface="Times New Roman" pitchFamily="18" charset="0"/>
            </a:endParaRPr>
          </a:p>
          <a:p>
            <a:pPr algn="just"/>
            <a:r>
              <a:rPr lang="ru-RU" sz="1400" dirty="0">
                <a:latin typeface="Times New Roman" pitchFamily="18" charset="0"/>
                <a:cs typeface="Times New Roman" pitchFamily="18" charset="0"/>
              </a:rPr>
              <a:t>Конкурс проводился в 11 номинациях — 10 тематических и Гран-при. Победители получают памятные дипломы и традиционные статуэтки. Издания, особо отмеченные экспертами, поощряются специальными дипломами</a:t>
            </a:r>
            <a:r>
              <a:rPr lang="ru-RU" sz="1400" dirty="0" smtClean="0">
                <a:latin typeface="Times New Roman" pitchFamily="18" charset="0"/>
                <a:cs typeface="Times New Roman" pitchFamily="18" charset="0"/>
              </a:rPr>
              <a:t>. Номинации:</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053" y="4437112"/>
            <a:ext cx="2918931" cy="1808694"/>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053" y="1844824"/>
            <a:ext cx="2918930" cy="194421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7259" y="174154"/>
            <a:ext cx="6986587"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91980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0"/>
            <a:ext cx="8928992" cy="729321"/>
          </a:xfrm>
        </p:spPr>
        <p:txBody>
          <a:bodyPr>
            <a:normAutofit/>
          </a:bodyPr>
          <a:lstStyle/>
          <a:p>
            <a:pPr algn="ctr"/>
            <a:r>
              <a:rPr lang="ru-RU" sz="2000" b="1" dirty="0" smtClean="0">
                <a:solidFill>
                  <a:schemeClr val="accent2"/>
                </a:solidFill>
                <a:effectLst>
                  <a:outerShdw blurRad="38100" dist="38100" dir="2700000" algn="tl">
                    <a:srgbClr val="000000">
                      <a:alpha val="43137"/>
                    </a:srgbClr>
                  </a:outerShdw>
                </a:effectLst>
                <a:latin typeface="Arial" pitchFamily="34" charset="0"/>
                <a:cs typeface="Arial" pitchFamily="34" charset="0"/>
              </a:rPr>
              <a:t/>
            </a:r>
            <a:br>
              <a:rPr lang="ru-RU" sz="2000" b="1" dirty="0" smtClean="0">
                <a:solidFill>
                  <a:schemeClr val="accent2"/>
                </a:solidFill>
                <a:effectLst>
                  <a:outerShdw blurRad="38100" dist="38100" dir="2700000" algn="tl">
                    <a:srgbClr val="000000">
                      <a:alpha val="43137"/>
                    </a:srgbClr>
                  </a:outerShdw>
                </a:effectLst>
                <a:latin typeface="Arial" pitchFamily="34" charset="0"/>
                <a:cs typeface="Arial" pitchFamily="34" charset="0"/>
              </a:rPr>
            </a:br>
            <a:r>
              <a:rPr lang="ru-RU" sz="2000" b="1" dirty="0"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Знак «НРАВИТСЯ </a:t>
            </a:r>
            <a:r>
              <a:rPr lang="ru-RU" sz="2000" b="1" dirty="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ДЕТЯМ ЛЕНИНГРАДСКОЙ ОБЛАСТИ», </a:t>
            </a:r>
            <a:r>
              <a:rPr lang="ru-RU" sz="2000" b="1" dirty="0"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2022</a:t>
            </a:r>
            <a:endParaRPr lang="ru-RU" sz="2000" b="1" dirty="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Объект 2"/>
          <p:cNvSpPr>
            <a:spLocks noGrp="1"/>
          </p:cNvSpPr>
          <p:nvPr>
            <p:ph idx="1"/>
          </p:nvPr>
        </p:nvSpPr>
        <p:spPr>
          <a:xfrm>
            <a:off x="2003999" y="908720"/>
            <a:ext cx="6652220" cy="1152128"/>
          </a:xfrm>
        </p:spPr>
        <p:txBody>
          <a:bodyPr>
            <a:noAutofit/>
          </a:bodyPr>
          <a:lstStyle/>
          <a:p>
            <a:pPr algn="just"/>
            <a:r>
              <a:rPr lang="ru-RU" sz="1400" b="0" dirty="0">
                <a:solidFill>
                  <a:schemeClr val="tx1"/>
                </a:solidFill>
                <a:latin typeface="Times New Roman" pitchFamily="18" charset="0"/>
                <a:cs typeface="Times New Roman" pitchFamily="18" charset="0"/>
              </a:rPr>
              <a:t>Знак "НРАВИТСЯ ДЕТЯМ ЛЕНИНГРАДСКОЙ ОБЛАСТИ" учреждён детьми для награждения лучших новых детских книг 2 декабря 2004 года на ежегодной Школе Детского Чтения в Сланцевской детской библиотеке. Данный Знак отражает и подтверждает выбор детей. С 2010 года знак вручается по проекту </a:t>
            </a:r>
            <a:r>
              <a:rPr lang="ru-RU" sz="1400" b="0" dirty="0" smtClean="0">
                <a:solidFill>
                  <a:schemeClr val="tx1"/>
                </a:solidFill>
                <a:latin typeface="Times New Roman" pitchFamily="18" charset="0"/>
                <a:cs typeface="Times New Roman" pitchFamily="18" charset="0"/>
              </a:rPr>
              <a:t>«Чтение </a:t>
            </a:r>
            <a:r>
              <a:rPr lang="ru-RU" sz="1400" b="0" dirty="0">
                <a:solidFill>
                  <a:schemeClr val="tx1"/>
                </a:solidFill>
                <a:latin typeface="Times New Roman" pitchFamily="18" charset="0"/>
                <a:cs typeface="Times New Roman" pitchFamily="18" charset="0"/>
              </a:rPr>
              <a:t>без </a:t>
            </a:r>
            <a:r>
              <a:rPr lang="ru-RU" sz="1400" b="0" dirty="0" smtClean="0">
                <a:solidFill>
                  <a:schemeClr val="tx1"/>
                </a:solidFill>
                <a:latin typeface="Times New Roman" pitchFamily="18" charset="0"/>
                <a:cs typeface="Times New Roman" pitchFamily="18" charset="0"/>
              </a:rPr>
              <a:t>границ».</a:t>
            </a:r>
            <a:endParaRPr lang="ru-RU" sz="1400" b="0" dirty="0">
              <a:solidFill>
                <a:schemeClr val="tx1"/>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836712"/>
            <a:ext cx="1428750" cy="142875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1259632" y="2348880"/>
            <a:ext cx="7704856" cy="4031873"/>
          </a:xfrm>
          <a:prstGeom prst="rect">
            <a:avLst/>
          </a:prstGeom>
        </p:spPr>
        <p:txBody>
          <a:bodyPr wrap="square">
            <a:spAutoFit/>
          </a:bodyPr>
          <a:lstStyle/>
          <a:p>
            <a:r>
              <a:rPr lang="ru-RU" sz="1400" dirty="0">
                <a:latin typeface="+mj-lt"/>
              </a:rPr>
              <a:t>13 декабря 2022 года на традиционных Декабрьских встречах в ЛОДБ Знак "Нравится детям Ленинградской области" был присвоен:</a:t>
            </a:r>
          </a:p>
          <a:p>
            <a:endParaRPr lang="ru-RU" sz="1200" dirty="0">
              <a:latin typeface="+mj-lt"/>
            </a:endParaRPr>
          </a:p>
          <a:p>
            <a:pPr marL="171450" indent="-171450">
              <a:buFont typeface="Arial" pitchFamily="34" charset="0"/>
              <a:buChar char="•"/>
            </a:pPr>
            <a:r>
              <a:rPr lang="ru-RU" sz="1200" b="1" dirty="0">
                <a:latin typeface="+mj-lt"/>
              </a:rPr>
              <a:t>Анисимова А.П. Каскадёрки идут до конца</a:t>
            </a:r>
            <a:r>
              <a:rPr lang="ru-RU" sz="1200" dirty="0">
                <a:latin typeface="+mj-lt"/>
              </a:rPr>
              <a:t>/ </a:t>
            </a:r>
            <a:r>
              <a:rPr lang="ru-RU" sz="1200" dirty="0" err="1">
                <a:latin typeface="+mj-lt"/>
              </a:rPr>
              <a:t>А.П.Анисимова</a:t>
            </a:r>
            <a:r>
              <a:rPr lang="ru-RU" sz="1200" dirty="0">
                <a:latin typeface="+mj-lt"/>
              </a:rPr>
              <a:t>; худож. </a:t>
            </a:r>
            <a:r>
              <a:rPr lang="ru-RU" sz="1200" dirty="0" err="1">
                <a:latin typeface="+mj-lt"/>
              </a:rPr>
              <a:t>Е.В.Захарова</a:t>
            </a:r>
            <a:r>
              <a:rPr lang="ru-RU" sz="1200" dirty="0">
                <a:latin typeface="+mj-lt"/>
              </a:rPr>
              <a:t>.-Москва: Волчок, 2022.-111c.: ил.-(Вот я).</a:t>
            </a:r>
          </a:p>
          <a:p>
            <a:pPr marL="171450" indent="-171450">
              <a:buFont typeface="Arial" pitchFamily="34" charset="0"/>
              <a:buChar char="•"/>
            </a:pPr>
            <a:r>
              <a:rPr lang="ru-RU" sz="1200" b="1" dirty="0">
                <a:latin typeface="+mj-lt"/>
              </a:rPr>
              <a:t>Гаглоев Е.Ф. Орден Огненного Дракона</a:t>
            </a:r>
            <a:r>
              <a:rPr lang="ru-RU" sz="1200" dirty="0">
                <a:latin typeface="+mj-lt"/>
              </a:rPr>
              <a:t>/ Евгений Гаглоев.-Москва: Росмэн, 2022.-384с.-(Пандемониум; книга 12).</a:t>
            </a:r>
          </a:p>
          <a:p>
            <a:pPr marL="171450" indent="-171450">
              <a:buFont typeface="Arial" pitchFamily="34" charset="0"/>
              <a:buChar char="•"/>
            </a:pPr>
            <a:r>
              <a:rPr lang="ru-RU" sz="1200" b="1" dirty="0">
                <a:latin typeface="+mj-lt"/>
              </a:rPr>
              <a:t>Дашевская Н.С. Поиск звука. Творогов</a:t>
            </a:r>
            <a:r>
              <a:rPr lang="ru-RU" sz="1200" dirty="0">
                <a:latin typeface="+mj-lt"/>
              </a:rPr>
              <a:t>/ </a:t>
            </a:r>
            <a:r>
              <a:rPr lang="ru-RU" sz="1200" dirty="0" err="1">
                <a:latin typeface="+mj-lt"/>
              </a:rPr>
              <a:t>Н.С.Дашевская</a:t>
            </a:r>
            <a:r>
              <a:rPr lang="ru-RU" sz="1200" dirty="0">
                <a:latin typeface="+mj-lt"/>
              </a:rPr>
              <a:t>; худож. обл. </a:t>
            </a:r>
            <a:r>
              <a:rPr lang="ru-RU" sz="1200" dirty="0" err="1">
                <a:latin typeface="+mj-lt"/>
              </a:rPr>
              <a:t>В.Мяконькина</a:t>
            </a:r>
            <a:r>
              <a:rPr lang="ru-RU" sz="1200" dirty="0">
                <a:latin typeface="+mj-lt"/>
              </a:rPr>
              <a:t>.-Москва: Самокат, 2021.-142c.: ил.-(Встречное движение).</a:t>
            </a:r>
          </a:p>
          <a:p>
            <a:pPr marL="171450" indent="-171450">
              <a:buFont typeface="Arial" pitchFamily="34" charset="0"/>
              <a:buChar char="•"/>
            </a:pPr>
            <a:r>
              <a:rPr lang="ru-RU" sz="1200" b="1" dirty="0" err="1">
                <a:latin typeface="+mj-lt"/>
              </a:rPr>
              <a:t>Донценко</a:t>
            </a:r>
            <a:r>
              <a:rPr lang="ru-RU" sz="1200" b="1" dirty="0">
                <a:latin typeface="+mj-lt"/>
              </a:rPr>
              <a:t> Т.Е. </a:t>
            </a:r>
            <a:r>
              <a:rPr lang="ru-RU" sz="1200" b="1" dirty="0" err="1">
                <a:latin typeface="+mj-lt"/>
              </a:rPr>
              <a:t>Эрго</a:t>
            </a:r>
            <a:r>
              <a:rPr lang="ru-RU" sz="1200" b="1" dirty="0">
                <a:latin typeface="+mj-lt"/>
              </a:rPr>
              <a:t> набирает сообщение</a:t>
            </a:r>
            <a:r>
              <a:rPr lang="ru-RU" sz="1200" dirty="0">
                <a:latin typeface="+mj-lt"/>
              </a:rPr>
              <a:t>/ </a:t>
            </a:r>
            <a:r>
              <a:rPr lang="ru-RU" sz="1200" dirty="0" err="1">
                <a:latin typeface="+mj-lt"/>
              </a:rPr>
              <a:t>Т.Е.Донценко</a:t>
            </a:r>
            <a:r>
              <a:rPr lang="ru-RU" sz="1200" dirty="0">
                <a:latin typeface="+mj-lt"/>
              </a:rPr>
              <a:t>; худож. </a:t>
            </a:r>
            <a:r>
              <a:rPr lang="ru-RU" sz="1200" dirty="0" err="1">
                <a:latin typeface="+mj-lt"/>
              </a:rPr>
              <a:t>Е.Эллер</a:t>
            </a:r>
            <a:r>
              <a:rPr lang="ru-RU" sz="1200" dirty="0">
                <a:latin typeface="+mj-lt"/>
              </a:rPr>
              <a:t>.-Москва: Пять четвертей, 2021.-375c.-(В фокусе).</a:t>
            </a:r>
          </a:p>
          <a:p>
            <a:pPr marL="171450" indent="-171450">
              <a:buFont typeface="Arial" pitchFamily="34" charset="0"/>
              <a:buChar char="•"/>
            </a:pPr>
            <a:r>
              <a:rPr lang="ru-RU" sz="1200" b="1" dirty="0">
                <a:latin typeface="+mj-lt"/>
              </a:rPr>
              <a:t>Игнатова А.С. Очень простые вещи</a:t>
            </a:r>
            <a:r>
              <a:rPr lang="ru-RU" sz="1200" dirty="0">
                <a:latin typeface="+mj-lt"/>
              </a:rPr>
              <a:t>/ Анна Игнатова.-Москва: Пять четвертей, 2022.-191с.: ил.-(Искажения).</a:t>
            </a:r>
          </a:p>
          <a:p>
            <a:pPr marL="171450" indent="-171450">
              <a:buFont typeface="Arial" pitchFamily="34" charset="0"/>
              <a:buChar char="•"/>
            </a:pPr>
            <a:r>
              <a:rPr lang="ru-RU" sz="1200" b="1" dirty="0">
                <a:latin typeface="+mj-lt"/>
              </a:rPr>
              <a:t>Идиатуллин Ш.Ш. Возвращение «Пионера</a:t>
            </a:r>
            <a:r>
              <a:rPr lang="ru-RU" sz="1200" dirty="0">
                <a:latin typeface="+mj-lt"/>
              </a:rPr>
              <a:t>»/ Шамиль Идиатуллин; худож. </a:t>
            </a:r>
            <a:r>
              <a:rPr lang="ru-RU" sz="1200" dirty="0" err="1">
                <a:latin typeface="+mj-lt"/>
              </a:rPr>
              <a:t>И.В.Лебедева</a:t>
            </a:r>
            <a:r>
              <a:rPr lang="ru-RU" sz="1200" dirty="0">
                <a:latin typeface="+mj-lt"/>
              </a:rPr>
              <a:t>.-Москва: редакция Елены Шубиной, 2022.-352c.</a:t>
            </a:r>
          </a:p>
          <a:p>
            <a:pPr marL="171450" indent="-171450">
              <a:buFont typeface="Arial" pitchFamily="34" charset="0"/>
              <a:buChar char="•"/>
            </a:pPr>
            <a:r>
              <a:rPr lang="ru-RU" sz="1200" b="1" dirty="0">
                <a:latin typeface="+mj-lt"/>
              </a:rPr>
              <a:t>Пеннипакер C. Пакс. Дорога домой</a:t>
            </a:r>
            <a:r>
              <a:rPr lang="ru-RU" sz="1200" dirty="0">
                <a:latin typeface="+mj-lt"/>
              </a:rPr>
              <a:t>: пер. с англ./ </a:t>
            </a:r>
            <a:r>
              <a:rPr lang="ru-RU" sz="1200" dirty="0" err="1">
                <a:latin typeface="+mj-lt"/>
              </a:rPr>
              <a:t>С.Пеннипакер</a:t>
            </a:r>
            <a:r>
              <a:rPr lang="ru-RU" sz="1200" dirty="0">
                <a:latin typeface="+mj-lt"/>
              </a:rPr>
              <a:t>; худож. </a:t>
            </a:r>
            <a:r>
              <a:rPr lang="ru-RU" sz="1200" dirty="0" err="1">
                <a:latin typeface="+mj-lt"/>
              </a:rPr>
              <a:t>Д.Классен</a:t>
            </a:r>
            <a:r>
              <a:rPr lang="ru-RU" sz="1200" dirty="0">
                <a:latin typeface="+mj-lt"/>
              </a:rPr>
              <a:t>; пер. </a:t>
            </a:r>
            <a:r>
              <a:rPr lang="ru-RU" sz="1200" dirty="0" err="1">
                <a:latin typeface="+mj-lt"/>
              </a:rPr>
              <a:t>Н.Калошина</a:t>
            </a:r>
            <a:r>
              <a:rPr lang="ru-RU" sz="1200" dirty="0">
                <a:latin typeface="+mj-lt"/>
              </a:rPr>
              <a:t>, </a:t>
            </a:r>
            <a:r>
              <a:rPr lang="ru-RU" sz="1200" dirty="0" err="1">
                <a:latin typeface="+mj-lt"/>
              </a:rPr>
              <a:t>Е.Д.Канищева</a:t>
            </a:r>
            <a:r>
              <a:rPr lang="ru-RU" sz="1200" dirty="0">
                <a:latin typeface="+mj-lt"/>
              </a:rPr>
              <a:t>.-Москва: Самокат, 2022.-287c.: ил.</a:t>
            </a:r>
          </a:p>
          <a:p>
            <a:pPr marL="171450" indent="-171450">
              <a:buFont typeface="Arial" pitchFamily="34" charset="0"/>
              <a:buChar char="•"/>
            </a:pPr>
            <a:r>
              <a:rPr lang="ru-RU" sz="1200" b="1" dirty="0">
                <a:latin typeface="+mj-lt"/>
              </a:rPr>
              <a:t>Стрельникова К.И. Имена на осколках</a:t>
            </a:r>
            <a:r>
              <a:rPr lang="ru-RU" sz="1200" dirty="0">
                <a:latin typeface="+mj-lt"/>
              </a:rPr>
              <a:t>/ </a:t>
            </a:r>
            <a:r>
              <a:rPr lang="ru-RU" sz="1200" dirty="0" err="1">
                <a:latin typeface="+mj-lt"/>
              </a:rPr>
              <a:t>К.И.Стрельникова</a:t>
            </a:r>
            <a:r>
              <a:rPr lang="ru-RU" sz="1200" dirty="0">
                <a:latin typeface="+mj-lt"/>
              </a:rPr>
              <a:t>; худож. </a:t>
            </a:r>
            <a:r>
              <a:rPr lang="ru-RU" sz="1200" dirty="0" err="1">
                <a:latin typeface="+mj-lt"/>
              </a:rPr>
              <a:t>Е.Эллер</a:t>
            </a:r>
            <a:r>
              <a:rPr lang="ru-RU" sz="1200" dirty="0">
                <a:latin typeface="+mj-lt"/>
              </a:rPr>
              <a:t>.-Москва: Пять четвертей, 2021.-429c.: ил.-(Искажения).</a:t>
            </a:r>
          </a:p>
          <a:p>
            <a:pPr marL="171450" indent="-171450">
              <a:buFont typeface="Arial" pitchFamily="34" charset="0"/>
              <a:buChar char="•"/>
            </a:pPr>
            <a:r>
              <a:rPr lang="ru-RU" sz="1200" b="1" dirty="0" err="1">
                <a:latin typeface="+mj-lt"/>
              </a:rPr>
              <a:t>Шелухина</a:t>
            </a:r>
            <a:r>
              <a:rPr lang="ru-RU" sz="1200" b="1" dirty="0">
                <a:latin typeface="+mj-lt"/>
              </a:rPr>
              <a:t> М. Пирог с черёмухой</a:t>
            </a:r>
            <a:r>
              <a:rPr lang="ru-RU" sz="1200" dirty="0">
                <a:latin typeface="+mj-lt"/>
              </a:rPr>
              <a:t>/ Мария </a:t>
            </a:r>
            <a:r>
              <a:rPr lang="ru-RU" sz="1200" dirty="0" err="1">
                <a:latin typeface="+mj-lt"/>
              </a:rPr>
              <a:t>Шелухина</a:t>
            </a:r>
            <a:r>
              <a:rPr lang="ru-RU" sz="1200" dirty="0">
                <a:latin typeface="+mj-lt"/>
              </a:rPr>
              <a:t>.-Москва: Белая ворона, 2022.-48с.</a:t>
            </a:r>
          </a:p>
          <a:p>
            <a:pPr marL="171450" indent="-171450">
              <a:buFont typeface="Arial" pitchFamily="34" charset="0"/>
              <a:buChar char="•"/>
            </a:pPr>
            <a:r>
              <a:rPr lang="ru-RU" sz="1200" b="1" dirty="0">
                <a:latin typeface="+mj-lt"/>
              </a:rPr>
              <a:t>Якунина М.Р. Восьмёрка; Дорогая Рита:</a:t>
            </a:r>
            <a:r>
              <a:rPr lang="ru-RU" sz="1200" dirty="0">
                <a:latin typeface="+mj-lt"/>
              </a:rPr>
              <a:t> повести/ </a:t>
            </a:r>
            <a:r>
              <a:rPr lang="ru-RU" sz="1200" dirty="0" err="1">
                <a:latin typeface="+mj-lt"/>
              </a:rPr>
              <a:t>М.Р.Якунина</a:t>
            </a:r>
            <a:r>
              <a:rPr lang="ru-RU" sz="1200" dirty="0">
                <a:latin typeface="+mj-lt"/>
              </a:rPr>
              <a:t>; худож. </a:t>
            </a:r>
            <a:r>
              <a:rPr lang="ru-RU" sz="1200" dirty="0" err="1">
                <a:latin typeface="+mj-lt"/>
              </a:rPr>
              <a:t>А.Якунин</a:t>
            </a:r>
            <a:r>
              <a:rPr lang="ru-RU" sz="1200" dirty="0">
                <a:latin typeface="+mj-lt"/>
              </a:rPr>
              <a:t>.-Москва: АСТ, 2022.-318c.: ил.-(Одобрено Рунетом: подарочное</a:t>
            </a:r>
            <a:r>
              <a:rPr lang="ru-RU" sz="1200" dirty="0" smtClean="0">
                <a:latin typeface="+mj-lt"/>
              </a:rPr>
              <a:t>).</a:t>
            </a:r>
            <a:endParaRPr lang="ru-RU" sz="1200" dirty="0">
              <a:latin typeface="+mj-lt"/>
            </a:endParaRPr>
          </a:p>
        </p:txBody>
      </p:sp>
    </p:spTree>
    <p:extLst>
      <p:ext uri="{BB962C8B-B14F-4D97-AF65-F5344CB8AC3E}">
        <p14:creationId xmlns:p14="http://schemas.microsoft.com/office/powerpoint/2010/main" val="13023632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72472" y="573811"/>
            <a:ext cx="6845384" cy="548640"/>
          </a:xfrm>
        </p:spPr>
        <p:txBody>
          <a:bodyPr>
            <a:noAutofit/>
          </a:bodyPr>
          <a:lstStyle/>
          <a:p>
            <a:r>
              <a:rPr lang="ru-RU" sz="2000" b="1" dirty="0">
                <a:solidFill>
                  <a:schemeClr val="accent1"/>
                </a:solidFill>
                <a:effectLst>
                  <a:outerShdw blurRad="38100" dist="38100" dir="2700000" algn="tl">
                    <a:srgbClr val="000000">
                      <a:alpha val="43137"/>
                    </a:srgbClr>
                  </a:outerShdw>
                </a:effectLst>
                <a:latin typeface="Arial" pitchFamily="34" charset="0"/>
                <a:cs typeface="Arial" pitchFamily="34" charset="0"/>
              </a:rPr>
              <a:t>Фестиваль короткого рассказа «Кора</a:t>
            </a:r>
            <a:r>
              <a:rPr lang="ru-RU" sz="2000" b="1" dirty="0" smtClean="0">
                <a:solidFill>
                  <a:schemeClr val="accent1"/>
                </a:solidFill>
                <a:effectLst>
                  <a:outerShdw blurRad="38100" dist="38100" dir="2700000" algn="tl">
                    <a:srgbClr val="000000">
                      <a:alpha val="43137"/>
                    </a:srgbClr>
                  </a:outerShdw>
                </a:effectLst>
                <a:latin typeface="Arial" pitchFamily="34" charset="0"/>
                <a:cs typeface="Arial" pitchFamily="34" charset="0"/>
              </a:rPr>
              <a:t>»</a:t>
            </a:r>
            <a:br>
              <a:rPr lang="ru-RU" sz="2000" b="1" dirty="0" smtClean="0">
                <a:solidFill>
                  <a:schemeClr val="accent1"/>
                </a:solidFill>
                <a:effectLst>
                  <a:outerShdw blurRad="38100" dist="38100" dir="2700000" algn="tl">
                    <a:srgbClr val="000000">
                      <a:alpha val="43137"/>
                    </a:srgbClr>
                  </a:outerShdw>
                </a:effectLst>
                <a:latin typeface="Arial" pitchFamily="34" charset="0"/>
                <a:cs typeface="Arial" pitchFamily="34" charset="0"/>
              </a:rPr>
            </a:br>
            <a:r>
              <a:rPr lang="en-US" sz="2000" b="1" dirty="0">
                <a:solidFill>
                  <a:schemeClr val="accent1"/>
                </a:solidFill>
                <a:effectLst>
                  <a:outerShdw blurRad="38100" dist="38100" dir="2700000" algn="tl">
                    <a:srgbClr val="000000">
                      <a:alpha val="43137"/>
                    </a:srgbClr>
                  </a:outerShdw>
                </a:effectLst>
                <a:latin typeface="Arial" pitchFamily="34" charset="0"/>
                <a:cs typeface="Arial" pitchFamily="34" charset="0"/>
                <a:hlinkClick r:id="rId2"/>
              </a:rPr>
              <a:t>http://korafest.ru</a:t>
            </a:r>
            <a:r>
              <a:rPr lang="en-US" sz="2000" b="1" dirty="0" smtClean="0">
                <a:solidFill>
                  <a:schemeClr val="accent1"/>
                </a:solidFill>
                <a:effectLst>
                  <a:outerShdw blurRad="38100" dist="38100" dir="2700000" algn="tl">
                    <a:srgbClr val="000000">
                      <a:alpha val="43137"/>
                    </a:srgbClr>
                  </a:outerShdw>
                </a:effectLst>
                <a:latin typeface="Arial" pitchFamily="34" charset="0"/>
                <a:cs typeface="Arial" pitchFamily="34" charset="0"/>
                <a:hlinkClick r:id="rId2"/>
              </a:rPr>
              <a:t>/</a:t>
            </a:r>
            <a:r>
              <a:rPr lang="ru-RU" sz="2000" b="1" dirty="0" smtClean="0">
                <a:solidFill>
                  <a:schemeClr val="accent1"/>
                </a:solidFill>
                <a:effectLst>
                  <a:outerShdw blurRad="38100" dist="38100" dir="2700000" algn="tl">
                    <a:srgbClr val="000000">
                      <a:alpha val="43137"/>
                    </a:srgbClr>
                  </a:outerShdw>
                </a:effectLst>
                <a:latin typeface="Arial" pitchFamily="34" charset="0"/>
                <a:cs typeface="Arial" pitchFamily="34" charset="0"/>
                <a:hlinkClick r:id="rId2"/>
              </a:rPr>
              <a:t/>
            </a:r>
            <a:br>
              <a:rPr lang="ru-RU" sz="2000" b="1" dirty="0" smtClean="0">
                <a:solidFill>
                  <a:schemeClr val="accent1"/>
                </a:solidFill>
                <a:effectLst>
                  <a:outerShdw blurRad="38100" dist="38100" dir="2700000" algn="tl">
                    <a:srgbClr val="000000">
                      <a:alpha val="43137"/>
                    </a:srgbClr>
                  </a:outerShdw>
                </a:effectLst>
                <a:latin typeface="Arial" pitchFamily="34" charset="0"/>
                <a:cs typeface="Arial" pitchFamily="34" charset="0"/>
                <a:hlinkClick r:id="rId2"/>
              </a:rPr>
            </a:br>
            <a:r>
              <a:rPr lang="ru-RU" sz="2000" b="1" dirty="0" smtClean="0">
                <a:solidFill>
                  <a:schemeClr val="accent1"/>
                </a:solidFill>
                <a:effectLst>
                  <a:outerShdw blurRad="38100" dist="38100" dir="2700000" algn="tl">
                    <a:srgbClr val="000000">
                      <a:alpha val="43137"/>
                    </a:srgbClr>
                  </a:outerShdw>
                </a:effectLst>
                <a:latin typeface="Arial" pitchFamily="34" charset="0"/>
                <a:cs typeface="Arial" pitchFamily="34" charset="0"/>
              </a:rPr>
              <a:t/>
            </a:r>
            <a:br>
              <a:rPr lang="ru-RU" sz="2000" b="1" dirty="0" smtClean="0">
                <a:solidFill>
                  <a:schemeClr val="accent1"/>
                </a:solidFill>
                <a:effectLst>
                  <a:outerShdw blurRad="38100" dist="38100" dir="2700000" algn="tl">
                    <a:srgbClr val="000000">
                      <a:alpha val="43137"/>
                    </a:srgbClr>
                  </a:outerShdw>
                </a:effectLst>
                <a:latin typeface="Arial" pitchFamily="34" charset="0"/>
                <a:cs typeface="Arial" pitchFamily="34" charset="0"/>
              </a:rPr>
            </a:br>
            <a:endParaRPr lang="ru-RU" sz="2000" b="1" dirty="0">
              <a:solidFill>
                <a:schemeClr val="accent1"/>
              </a:solidFill>
              <a:effectLst>
                <a:outerShdw blurRad="38100" dist="38100" dir="2700000" algn="tl">
                  <a:srgbClr val="000000">
                    <a:alpha val="43137"/>
                  </a:srgbClr>
                </a:outerShdw>
              </a:effectLst>
              <a:latin typeface="Arial" pitchFamily="34" charset="0"/>
              <a:cs typeface="Arial" pitchFamily="34"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16632"/>
            <a:ext cx="2520279" cy="168328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140643" y="1948964"/>
            <a:ext cx="3213720" cy="5093702"/>
          </a:xfrm>
          <a:prstGeom prst="rect">
            <a:avLst/>
          </a:prstGeom>
        </p:spPr>
        <p:txBody>
          <a:bodyPr wrap="square">
            <a:spAutoFit/>
          </a:bodyPr>
          <a:lstStyle/>
          <a:p>
            <a:pPr algn="just"/>
            <a:r>
              <a:rPr lang="ru-RU" sz="1200" i="1" dirty="0" smtClean="0">
                <a:latin typeface="Times New Roman" pitchFamily="18" charset="0"/>
                <a:cs typeface="Times New Roman" pitchFamily="18" charset="0"/>
              </a:rPr>
              <a:t>«Кора </a:t>
            </a:r>
            <a:r>
              <a:rPr lang="ru-RU" sz="1200" i="1" dirty="0">
                <a:latin typeface="Times New Roman" pitchFamily="18" charset="0"/>
                <a:cs typeface="Times New Roman" pitchFamily="18" charset="0"/>
              </a:rPr>
              <a:t>— это фестиваль короткого рассказа, который придумали писатель Алексей Олейников и главный библиотекарь Центральной городской детской библиотеки им. А.П. Гайдара города Москвы Татьяна Рудишина при активном участии директора библиотеки Надежды Эрихман.</a:t>
            </a:r>
          </a:p>
          <a:p>
            <a:pPr algn="just"/>
            <a:r>
              <a:rPr lang="ru-RU" sz="1200" i="1" dirty="0">
                <a:latin typeface="Times New Roman" pitchFamily="18" charset="0"/>
                <a:cs typeface="Times New Roman" pitchFamily="18" charset="0"/>
              </a:rPr>
              <a:t>Зачем такой фестиваль нужен?</a:t>
            </a:r>
          </a:p>
          <a:p>
            <a:pPr algn="just"/>
            <a:r>
              <a:rPr lang="ru-RU" sz="1200" i="1" dirty="0">
                <a:latin typeface="Times New Roman" pitchFamily="18" charset="0"/>
                <a:cs typeface="Times New Roman" pitchFamily="18" charset="0"/>
              </a:rPr>
              <a:t>Потому что рассказы есть, а слова такого нет — скажем, перефразируя старый анекдот. Потому что нет ничего лучше короткого рассказа для того, чтобы зажечь интерес в читателях. Он как поцелуй на морозе. Как роза в кварце. Как ледяной осколок Снежной королевы прямо в сердце. Как теплый персик январской ночью. Как падающая в море звезда. Короткие рассказы — квинтэссенция писательского мастерства его вершина. И этот жанр сейчас несправедливо забыт.</a:t>
            </a:r>
          </a:p>
          <a:p>
            <a:pPr algn="just"/>
            <a:r>
              <a:rPr lang="ru-RU" sz="1200" i="1" dirty="0">
                <a:latin typeface="Times New Roman" pitchFamily="18" charset="0"/>
                <a:cs typeface="Times New Roman" pitchFamily="18" charset="0"/>
              </a:rPr>
              <a:t>Для кого эти рассказы?</a:t>
            </a:r>
          </a:p>
          <a:p>
            <a:pPr algn="just"/>
            <a:r>
              <a:rPr lang="ru-RU" sz="1200" i="1" dirty="0">
                <a:latin typeface="Times New Roman" pitchFamily="18" charset="0"/>
                <a:cs typeface="Times New Roman" pitchFamily="18" charset="0"/>
              </a:rPr>
              <a:t>Для детей и юношества, как писали раньше. Для учителей литературы, библиотекарей, издателей, критиков, специалистов по развитию детского чтения. Но в первую очередь — для </a:t>
            </a:r>
            <a:r>
              <a:rPr lang="ru-RU" sz="1200" i="1" dirty="0" smtClean="0">
                <a:latin typeface="Times New Roman" pitchFamily="18" charset="0"/>
                <a:cs typeface="Times New Roman" pitchFamily="18" charset="0"/>
              </a:rPr>
              <a:t>детей»</a:t>
            </a:r>
            <a:r>
              <a:rPr lang="ru-RU" sz="1200" dirty="0" smtClean="0">
                <a:latin typeface="Times New Roman" pitchFamily="18" charset="0"/>
                <a:cs typeface="Times New Roman" pitchFamily="18" charset="0"/>
              </a:rPr>
              <a:t> (Сайт фестиваля).</a:t>
            </a:r>
            <a:endParaRPr lang="ru-RU" sz="1200" dirty="0">
              <a:latin typeface="Times New Roman" pitchFamily="18" charset="0"/>
              <a:cs typeface="Times New Roman" pitchFamily="18" charset="0"/>
            </a:endParaRPr>
          </a:p>
          <a:p>
            <a:pPr algn="just"/>
            <a:endParaRPr lang="ru-RU" sz="1300" dirty="0">
              <a:latin typeface="Times New Roman" pitchFamily="18" charset="0"/>
              <a:cs typeface="Times New Roman" pitchFamily="18" charset="0"/>
            </a:endParaRPr>
          </a:p>
        </p:txBody>
      </p:sp>
      <p:sp>
        <p:nvSpPr>
          <p:cNvPr id="6" name="Прямоугольник 5"/>
          <p:cNvSpPr/>
          <p:nvPr/>
        </p:nvSpPr>
        <p:spPr>
          <a:xfrm>
            <a:off x="3354363" y="1484784"/>
            <a:ext cx="5724128" cy="5262979"/>
          </a:xfrm>
          <a:prstGeom prst="rect">
            <a:avLst/>
          </a:prstGeom>
        </p:spPr>
        <p:txBody>
          <a:bodyPr wrap="square">
            <a:spAutoFit/>
          </a:bodyPr>
          <a:lstStyle/>
          <a:p>
            <a:pPr lvl="0"/>
            <a:r>
              <a:rPr lang="ru-RU" sz="1400" b="1" dirty="0" smtClean="0">
                <a:solidFill>
                  <a:srgbClr val="404040"/>
                </a:solidFill>
                <a:latin typeface="Poppins"/>
              </a:rPr>
              <a:t>Итоги Фестиваля 2022 года</a:t>
            </a:r>
          </a:p>
          <a:p>
            <a:pPr lvl="0"/>
            <a:endParaRPr lang="ru-RU" sz="1400" b="1" dirty="0">
              <a:solidFill>
                <a:srgbClr val="404040"/>
              </a:solidFill>
              <a:latin typeface="Poppins"/>
            </a:endParaRPr>
          </a:p>
          <a:p>
            <a:pPr lvl="0"/>
            <a:r>
              <a:rPr lang="ru-RU" sz="1400" b="1" dirty="0" smtClean="0">
                <a:solidFill>
                  <a:srgbClr val="404040"/>
                </a:solidFill>
                <a:latin typeface="Poppins"/>
              </a:rPr>
              <a:t>Основная </a:t>
            </a:r>
            <a:r>
              <a:rPr lang="ru-RU" sz="1400" b="1" dirty="0">
                <a:solidFill>
                  <a:srgbClr val="404040"/>
                </a:solidFill>
                <a:latin typeface="Poppins"/>
              </a:rPr>
              <a:t>номинация</a:t>
            </a:r>
          </a:p>
          <a:p>
            <a:pPr lvl="0"/>
            <a:r>
              <a:rPr lang="ru-RU" sz="1400" dirty="0">
                <a:solidFill>
                  <a:srgbClr val="7999C1"/>
                </a:solidFill>
                <a:latin typeface="Open Sans"/>
                <a:hlinkClick r:id="rId4"/>
              </a:rPr>
              <a:t>Агапина Мария «Равенство тождество» </a:t>
            </a:r>
            <a:endParaRPr lang="ru-RU" sz="1400" dirty="0" smtClean="0">
              <a:solidFill>
                <a:srgbClr val="7999C1"/>
              </a:solidFill>
              <a:latin typeface="Open Sans"/>
            </a:endParaRPr>
          </a:p>
          <a:p>
            <a:pPr lvl="0"/>
            <a:endParaRPr lang="ru-RU" sz="1400" dirty="0">
              <a:solidFill>
                <a:srgbClr val="404040"/>
              </a:solidFill>
              <a:latin typeface="Open Sans"/>
            </a:endParaRPr>
          </a:p>
          <a:p>
            <a:pPr lvl="0"/>
            <a:r>
              <a:rPr lang="ru-RU" sz="1400" b="1" dirty="0">
                <a:solidFill>
                  <a:srgbClr val="404040"/>
                </a:solidFill>
                <a:latin typeface="Poppins"/>
              </a:rPr>
              <a:t>Номинация Святочный рассказ  XXI века</a:t>
            </a:r>
          </a:p>
          <a:p>
            <a:pPr lvl="0"/>
            <a:r>
              <a:rPr lang="ru-RU" sz="1400" dirty="0">
                <a:solidFill>
                  <a:srgbClr val="7999C1"/>
                </a:solidFill>
                <a:latin typeface="Open Sans"/>
                <a:hlinkClick r:id="rId5"/>
              </a:rPr>
              <a:t>Ксения Комарова «Гадательная книга облаков МБОУ СОШ № 121</a:t>
            </a:r>
            <a:r>
              <a:rPr lang="ru-RU" sz="1400" dirty="0" smtClean="0">
                <a:solidFill>
                  <a:srgbClr val="7999C1"/>
                </a:solidFill>
                <a:latin typeface="Open Sans"/>
                <a:hlinkClick r:id="rId5"/>
              </a:rPr>
              <a:t>»</a:t>
            </a:r>
            <a:endParaRPr lang="ru-RU" sz="1400" dirty="0" smtClean="0">
              <a:solidFill>
                <a:srgbClr val="7999C1"/>
              </a:solidFill>
              <a:latin typeface="Open Sans"/>
            </a:endParaRPr>
          </a:p>
          <a:p>
            <a:pPr lvl="0"/>
            <a:endParaRPr lang="ru-RU" sz="1400" dirty="0">
              <a:solidFill>
                <a:srgbClr val="404040"/>
              </a:solidFill>
              <a:latin typeface="Open Sans"/>
            </a:endParaRPr>
          </a:p>
          <a:p>
            <a:pPr lvl="0"/>
            <a:r>
              <a:rPr lang="ru-RU" sz="1400" b="1" dirty="0">
                <a:solidFill>
                  <a:srgbClr val="404040"/>
                </a:solidFill>
                <a:latin typeface="Poppins"/>
              </a:rPr>
              <a:t>Номинация Зависть </a:t>
            </a:r>
          </a:p>
          <a:p>
            <a:pPr lvl="0"/>
            <a:r>
              <a:rPr lang="ru-RU" sz="1400" dirty="0">
                <a:solidFill>
                  <a:srgbClr val="7999C1"/>
                </a:solidFill>
                <a:latin typeface="Open Sans"/>
                <a:hlinkClick r:id="rId6"/>
              </a:rPr>
              <a:t> Александра Зайцева «Далекие долгие сумерки»</a:t>
            </a:r>
            <a:endParaRPr lang="ru-RU" sz="1400" dirty="0">
              <a:solidFill>
                <a:srgbClr val="404040"/>
              </a:solidFill>
              <a:latin typeface="Open Sans"/>
            </a:endParaRPr>
          </a:p>
          <a:p>
            <a:pPr lvl="0"/>
            <a:endParaRPr lang="ru-RU" sz="1400" b="1" dirty="0" smtClean="0">
              <a:solidFill>
                <a:srgbClr val="404040"/>
              </a:solidFill>
              <a:latin typeface="Open Sans"/>
            </a:endParaRPr>
          </a:p>
          <a:p>
            <a:pPr lvl="0"/>
            <a:r>
              <a:rPr lang="ru-RU" sz="1400" b="1" dirty="0" smtClean="0">
                <a:solidFill>
                  <a:srgbClr val="404040"/>
                </a:solidFill>
                <a:latin typeface="Open Sans"/>
              </a:rPr>
              <a:t>Номинация </a:t>
            </a:r>
            <a:r>
              <a:rPr lang="ru-RU" sz="1400" b="1" dirty="0">
                <a:solidFill>
                  <a:srgbClr val="404040"/>
                </a:solidFill>
                <a:latin typeface="Open Sans"/>
              </a:rPr>
              <a:t>Имя на афише</a:t>
            </a:r>
            <a:endParaRPr lang="ru-RU" sz="1400" dirty="0">
              <a:solidFill>
                <a:srgbClr val="404040"/>
              </a:solidFill>
              <a:latin typeface="Open Sans"/>
            </a:endParaRPr>
          </a:p>
          <a:p>
            <a:pPr lvl="0"/>
            <a:r>
              <a:rPr lang="ru-RU" sz="1400" dirty="0">
                <a:solidFill>
                  <a:srgbClr val="7999C1"/>
                </a:solidFill>
                <a:latin typeface="Open Sans"/>
                <a:hlinkClick r:id="rId7"/>
              </a:rPr>
              <a:t>Марья Малми «Крепче крепкого»</a:t>
            </a:r>
            <a:endParaRPr lang="ru-RU" sz="1400" dirty="0">
              <a:solidFill>
                <a:srgbClr val="404040"/>
              </a:solidFill>
              <a:latin typeface="Open Sans"/>
            </a:endParaRPr>
          </a:p>
          <a:p>
            <a:pPr lvl="0"/>
            <a:endParaRPr lang="ru-RU" sz="1400" b="1" dirty="0" smtClean="0">
              <a:solidFill>
                <a:srgbClr val="404040"/>
              </a:solidFill>
              <a:latin typeface="Poppins"/>
            </a:endParaRPr>
          </a:p>
          <a:p>
            <a:pPr lvl="0"/>
            <a:endParaRPr lang="ru-RU" sz="1400" b="1" dirty="0" smtClean="0">
              <a:solidFill>
                <a:srgbClr val="404040"/>
              </a:solidFill>
              <a:latin typeface="Poppins"/>
            </a:endParaRPr>
          </a:p>
          <a:p>
            <a:pPr lvl="0"/>
            <a:r>
              <a:rPr lang="ru-RU" sz="1400" b="1" dirty="0" smtClean="0">
                <a:solidFill>
                  <a:srgbClr val="404040"/>
                </a:solidFill>
                <a:latin typeface="Poppins"/>
              </a:rPr>
              <a:t>Народное </a:t>
            </a:r>
            <a:r>
              <a:rPr lang="ru-RU" sz="1400" b="1" dirty="0">
                <a:solidFill>
                  <a:srgbClr val="404040"/>
                </a:solidFill>
                <a:latin typeface="Poppins"/>
              </a:rPr>
              <a:t>голосование в трех номинациях</a:t>
            </a:r>
          </a:p>
          <a:p>
            <a:pPr lvl="0"/>
            <a:r>
              <a:rPr lang="ru-RU" sz="1400" b="1" dirty="0">
                <a:solidFill>
                  <a:srgbClr val="404040"/>
                </a:solidFill>
                <a:latin typeface="Open Sans"/>
              </a:rPr>
              <a:t>Основная номинация </a:t>
            </a:r>
            <a:endParaRPr lang="ru-RU" sz="1400" dirty="0">
              <a:solidFill>
                <a:srgbClr val="404040"/>
              </a:solidFill>
              <a:latin typeface="Open Sans"/>
            </a:endParaRPr>
          </a:p>
          <a:p>
            <a:pPr lvl="0"/>
            <a:r>
              <a:rPr lang="ru-RU" sz="1400" dirty="0">
                <a:solidFill>
                  <a:srgbClr val="7999C1"/>
                </a:solidFill>
                <a:latin typeface="Open Sans"/>
                <a:hlinkClick r:id="rId8"/>
              </a:rPr>
              <a:t>Антонина Малышева  «Кукла и желтый заяц»</a:t>
            </a:r>
            <a:endParaRPr lang="ru-RU" sz="1400" dirty="0">
              <a:solidFill>
                <a:srgbClr val="404040"/>
              </a:solidFill>
              <a:latin typeface="Open Sans"/>
            </a:endParaRPr>
          </a:p>
          <a:p>
            <a:pPr lvl="0"/>
            <a:endParaRPr lang="ru-RU" sz="1400" b="1" dirty="0" smtClean="0">
              <a:solidFill>
                <a:srgbClr val="404040"/>
              </a:solidFill>
              <a:latin typeface="Open Sans"/>
            </a:endParaRPr>
          </a:p>
          <a:p>
            <a:pPr lvl="0"/>
            <a:r>
              <a:rPr lang="ru-RU" sz="1400" b="1" dirty="0" smtClean="0">
                <a:solidFill>
                  <a:srgbClr val="404040"/>
                </a:solidFill>
                <a:latin typeface="Open Sans"/>
              </a:rPr>
              <a:t>Святочный </a:t>
            </a:r>
            <a:r>
              <a:rPr lang="ru-RU" sz="1400" b="1" dirty="0">
                <a:solidFill>
                  <a:srgbClr val="404040"/>
                </a:solidFill>
                <a:latin typeface="Open Sans"/>
              </a:rPr>
              <a:t>рассказ</a:t>
            </a:r>
            <a:endParaRPr lang="ru-RU" sz="1400" dirty="0">
              <a:solidFill>
                <a:srgbClr val="404040"/>
              </a:solidFill>
              <a:latin typeface="Open Sans"/>
            </a:endParaRPr>
          </a:p>
          <a:p>
            <a:pPr lvl="0"/>
            <a:r>
              <a:rPr lang="ru-RU" sz="1400" dirty="0">
                <a:solidFill>
                  <a:srgbClr val="7999C1"/>
                </a:solidFill>
                <a:latin typeface="Open Sans"/>
                <a:hlinkClick r:id="rId9"/>
              </a:rPr>
              <a:t>Антонина Малышева  «Звезда и борода»</a:t>
            </a:r>
            <a:r>
              <a:rPr lang="ru-RU" sz="1400" dirty="0">
                <a:solidFill>
                  <a:srgbClr val="404040"/>
                </a:solidFill>
                <a:latin typeface="Open Sans"/>
              </a:rPr>
              <a:t> </a:t>
            </a:r>
          </a:p>
          <a:p>
            <a:pPr lvl="0"/>
            <a:r>
              <a:rPr lang="ru-RU" sz="1400" b="1" dirty="0">
                <a:solidFill>
                  <a:srgbClr val="404040"/>
                </a:solidFill>
                <a:latin typeface="Open Sans"/>
              </a:rPr>
              <a:t>Зависть </a:t>
            </a:r>
            <a:endParaRPr lang="ru-RU" sz="1400" dirty="0">
              <a:solidFill>
                <a:srgbClr val="404040"/>
              </a:solidFill>
              <a:latin typeface="Open Sans"/>
            </a:endParaRPr>
          </a:p>
          <a:p>
            <a:pPr lvl="0"/>
            <a:r>
              <a:rPr lang="ru-RU" sz="1400" dirty="0">
                <a:solidFill>
                  <a:srgbClr val="7999C1"/>
                </a:solidFill>
                <a:latin typeface="Open Sans"/>
                <a:hlinkClick r:id="rId6"/>
              </a:rPr>
              <a:t> Александра Зайцева «Далекие долгие сумерки»</a:t>
            </a:r>
            <a:endParaRPr lang="ru-RU" sz="1400" dirty="0">
              <a:solidFill>
                <a:srgbClr val="404040"/>
              </a:solidFill>
              <a:latin typeface="Open Sans"/>
            </a:endParaRPr>
          </a:p>
        </p:txBody>
      </p:sp>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61088" y="4005064"/>
            <a:ext cx="1439045" cy="198366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628135" y="6136883"/>
            <a:ext cx="1547813" cy="600164"/>
          </a:xfrm>
          <a:prstGeom prst="rect">
            <a:avLst/>
          </a:prstGeom>
          <a:noFill/>
        </p:spPr>
        <p:txBody>
          <a:bodyPr wrap="square" rtlCol="0">
            <a:spAutoFit/>
          </a:bodyPr>
          <a:lstStyle/>
          <a:p>
            <a:r>
              <a:rPr lang="ru-RU" sz="1100" dirty="0" smtClean="0">
                <a:latin typeface="+mj-lt"/>
              </a:rPr>
              <a:t>Сборник серии «Рассказы Волчка». Вып 13</a:t>
            </a:r>
            <a:endParaRPr lang="ru-RU" sz="1100" dirty="0">
              <a:latin typeface="+mj-lt"/>
            </a:endParaRPr>
          </a:p>
        </p:txBody>
      </p:sp>
    </p:spTree>
    <p:extLst>
      <p:ext uri="{BB962C8B-B14F-4D97-AF65-F5344CB8AC3E}">
        <p14:creationId xmlns:p14="http://schemas.microsoft.com/office/powerpoint/2010/main" val="20476010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188640"/>
            <a:ext cx="8928992" cy="1196712"/>
          </a:xfrm>
        </p:spPr>
        <p:txBody>
          <a:bodyPr>
            <a:noAutofit/>
          </a:bodyPr>
          <a:lstStyle/>
          <a:p>
            <a:r>
              <a:rPr lang="ru-RU" sz="2000" b="1" dirty="0" smtClean="0">
                <a:solidFill>
                  <a:schemeClr val="accent1"/>
                </a:solidFill>
                <a:effectLst>
                  <a:outerShdw blurRad="38100" dist="38100" dir="2700000" algn="tl">
                    <a:srgbClr val="000000">
                      <a:alpha val="43137"/>
                    </a:srgbClr>
                  </a:outerShdw>
                </a:effectLst>
                <a:latin typeface="Arial" pitchFamily="34" charset="0"/>
                <a:cs typeface="Arial" pitchFamily="34" charset="0"/>
              </a:rPr>
              <a:t>Список Экспертного  </a:t>
            </a:r>
            <a:r>
              <a:rPr lang="ru-RU" sz="2000" b="1" dirty="0">
                <a:solidFill>
                  <a:schemeClr val="accent1"/>
                </a:solidFill>
                <a:effectLst>
                  <a:outerShdw blurRad="38100" dist="38100" dir="2700000" algn="tl">
                    <a:srgbClr val="000000">
                      <a:alpha val="43137"/>
                    </a:srgbClr>
                  </a:outerShdw>
                </a:effectLst>
                <a:latin typeface="Arial" pitchFamily="34" charset="0"/>
                <a:cs typeface="Arial" pitchFamily="34" charset="0"/>
              </a:rPr>
              <a:t>совета  по детской литературе </a:t>
            </a:r>
            <a:r>
              <a:rPr lang="ru-RU" sz="2000" b="1" dirty="0" smtClean="0">
                <a:solidFill>
                  <a:schemeClr val="accent1"/>
                </a:solidFill>
                <a:effectLst>
                  <a:outerShdw blurRad="38100" dist="38100" dir="2700000" algn="tl">
                    <a:srgbClr val="000000">
                      <a:alpha val="43137"/>
                    </a:srgbClr>
                  </a:outerShdw>
                </a:effectLst>
                <a:latin typeface="Arial" pitchFamily="34" charset="0"/>
                <a:cs typeface="Arial" pitchFamily="34" charset="0"/>
              </a:rPr>
              <a:t>2022 год (РГДБ</a:t>
            </a:r>
            <a:r>
              <a:rPr lang="ru-RU" sz="2000" b="1" dirty="0">
                <a:solidFill>
                  <a:schemeClr val="accent1"/>
                </a:solidFill>
                <a:effectLst>
                  <a:outerShdw blurRad="38100" dist="38100" dir="2700000" algn="tl">
                    <a:srgbClr val="000000">
                      <a:alpha val="43137"/>
                    </a:srgbClr>
                  </a:outerShdw>
                </a:effectLst>
                <a:latin typeface="Arial" pitchFamily="34" charset="0"/>
                <a:cs typeface="Arial" pitchFamily="34" charset="0"/>
              </a:rPr>
              <a:t>)</a:t>
            </a:r>
            <a:br>
              <a:rPr lang="ru-RU" sz="2000" b="1" dirty="0">
                <a:solidFill>
                  <a:schemeClr val="accent1"/>
                </a:solidFill>
                <a:effectLst>
                  <a:outerShdw blurRad="38100" dist="38100" dir="2700000" algn="tl">
                    <a:srgbClr val="000000">
                      <a:alpha val="43137"/>
                    </a:srgbClr>
                  </a:outerShdw>
                </a:effectLst>
                <a:latin typeface="Arial" pitchFamily="34" charset="0"/>
                <a:cs typeface="Arial" pitchFamily="34" charset="0"/>
              </a:rPr>
            </a:br>
            <a:r>
              <a:rPr lang="en-US" sz="1600" b="1" dirty="0">
                <a:solidFill>
                  <a:schemeClr val="accent1"/>
                </a:solidFill>
                <a:effectLst>
                  <a:outerShdw blurRad="38100" dist="38100" dir="2700000" algn="tl">
                    <a:srgbClr val="000000">
                      <a:alpha val="43137"/>
                    </a:srgbClr>
                  </a:outerShdw>
                </a:effectLst>
                <a:latin typeface="Arial" pitchFamily="34" charset="0"/>
                <a:cs typeface="Arial" pitchFamily="34" charset="0"/>
                <a:hlinkClick r:id="rId2"/>
              </a:rPr>
              <a:t>https://</a:t>
            </a:r>
            <a:r>
              <a:rPr lang="en-US" sz="1600" b="1" dirty="0" smtClean="0">
                <a:solidFill>
                  <a:schemeClr val="accent1"/>
                </a:solidFill>
                <a:effectLst>
                  <a:outerShdw blurRad="38100" dist="38100" dir="2700000" algn="tl">
                    <a:srgbClr val="000000">
                      <a:alpha val="43137"/>
                    </a:srgbClr>
                  </a:outerShdw>
                </a:effectLst>
                <a:latin typeface="Arial" pitchFamily="34" charset="0"/>
                <a:cs typeface="Arial" pitchFamily="34" charset="0"/>
                <a:hlinkClick r:id="rId2"/>
              </a:rPr>
              <a:t>rgdb.ru/professionalam/14762-ekspertnyj-sovet-po-detskoj-literature-podgotovil-itogovyj-rekomendatelnyj-spisok-knig-za-2022-god</a:t>
            </a:r>
            <a:r>
              <a:rPr lang="ru-RU" sz="1600" b="1" dirty="0" smtClean="0">
                <a:solidFill>
                  <a:schemeClr val="accent1"/>
                </a:solidFill>
                <a:effectLst>
                  <a:outerShdw blurRad="38100" dist="38100" dir="2700000" algn="tl">
                    <a:srgbClr val="000000">
                      <a:alpha val="43137"/>
                    </a:srgbClr>
                  </a:outerShdw>
                </a:effectLst>
                <a:latin typeface="Arial" pitchFamily="34" charset="0"/>
                <a:cs typeface="Arial" pitchFamily="34" charset="0"/>
              </a:rPr>
              <a:t/>
            </a:r>
            <a:br>
              <a:rPr lang="ru-RU" sz="1600" b="1" dirty="0" smtClean="0">
                <a:solidFill>
                  <a:schemeClr val="accent1"/>
                </a:solidFill>
                <a:effectLst>
                  <a:outerShdw blurRad="38100" dist="38100" dir="2700000" algn="tl">
                    <a:srgbClr val="000000">
                      <a:alpha val="43137"/>
                    </a:srgbClr>
                  </a:outerShdw>
                </a:effectLst>
                <a:latin typeface="Arial" pitchFamily="34" charset="0"/>
                <a:cs typeface="Arial" pitchFamily="34" charset="0"/>
              </a:rPr>
            </a:br>
            <a:r>
              <a:rPr lang="ru-RU" sz="1600" b="1" dirty="0">
                <a:solidFill>
                  <a:schemeClr val="accent1"/>
                </a:solidFill>
                <a:effectLst>
                  <a:outerShdw blurRad="38100" dist="38100" dir="2700000" algn="tl">
                    <a:srgbClr val="000000">
                      <a:alpha val="43137"/>
                    </a:srgbClr>
                  </a:outerShdw>
                </a:effectLst>
                <a:latin typeface="Arial" pitchFamily="34" charset="0"/>
                <a:cs typeface="Arial" pitchFamily="34" charset="0"/>
              </a:rPr>
              <a:t/>
            </a:r>
            <a:br>
              <a:rPr lang="ru-RU" sz="1600" b="1" dirty="0">
                <a:solidFill>
                  <a:schemeClr val="accent1"/>
                </a:solidFill>
                <a:effectLst>
                  <a:outerShdw blurRad="38100" dist="38100" dir="2700000" algn="tl">
                    <a:srgbClr val="000000">
                      <a:alpha val="43137"/>
                    </a:srgbClr>
                  </a:outerShdw>
                </a:effectLst>
                <a:latin typeface="Arial" pitchFamily="34" charset="0"/>
                <a:cs typeface="Arial" pitchFamily="34" charset="0"/>
              </a:rPr>
            </a:br>
            <a:endParaRPr lang="ru-RU" sz="1600" b="1" dirty="0">
              <a:solidFill>
                <a:schemeClr val="accent1"/>
              </a:solidFill>
              <a:effectLst>
                <a:outerShdw blurRad="38100" dist="38100" dir="2700000" algn="tl">
                  <a:srgbClr val="000000">
                    <a:alpha val="43137"/>
                  </a:srgbClr>
                </a:outerShdw>
              </a:effectLst>
              <a:latin typeface="Arial" pitchFamily="34" charset="0"/>
              <a:cs typeface="Arial" pitchFamily="34" charset="0"/>
            </a:endParaRPr>
          </a:p>
        </p:txBody>
      </p:sp>
      <p:pic>
        <p:nvPicPr>
          <p:cNvPr id="51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455" t="7476" r="4137" b="5107"/>
          <a:stretch/>
        </p:blipFill>
        <p:spPr bwMode="auto">
          <a:xfrm>
            <a:off x="107503" y="1071973"/>
            <a:ext cx="4536505" cy="350915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5399" t="7413" b="5123"/>
          <a:stretch/>
        </p:blipFill>
        <p:spPr bwMode="auto">
          <a:xfrm>
            <a:off x="3923928" y="2852936"/>
            <a:ext cx="5159751" cy="3816424"/>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633498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83768" y="548680"/>
            <a:ext cx="6845384" cy="548640"/>
          </a:xfrm>
        </p:spPr>
        <p:txBody>
          <a:bodyPr>
            <a:noAutofit/>
          </a:bodyPr>
          <a:lstStyle/>
          <a:p>
            <a:pPr algn="ctr"/>
            <a:r>
              <a:rPr lang="ru-RU" sz="2000" b="1" dirty="0" smtClean="0">
                <a:solidFill>
                  <a:schemeClr val="accent1"/>
                </a:solidFill>
                <a:effectLst>
                  <a:outerShdw blurRad="38100" dist="38100" dir="2700000" algn="tl">
                    <a:srgbClr val="000000">
                      <a:alpha val="43137"/>
                    </a:srgbClr>
                  </a:outerShdw>
                </a:effectLst>
                <a:latin typeface="Arial" pitchFamily="34" charset="0"/>
                <a:cs typeface="Arial" pitchFamily="34" charset="0"/>
              </a:rPr>
              <a:t>ТОП лучших переводных детских книг 2022 года</a:t>
            </a:r>
            <a:br>
              <a:rPr lang="ru-RU" sz="2000" b="1" dirty="0" smtClean="0">
                <a:solidFill>
                  <a:schemeClr val="accent1"/>
                </a:solidFill>
                <a:effectLst>
                  <a:outerShdw blurRad="38100" dist="38100" dir="2700000" algn="tl">
                    <a:srgbClr val="000000">
                      <a:alpha val="43137"/>
                    </a:srgbClr>
                  </a:outerShdw>
                </a:effectLst>
                <a:latin typeface="Arial" pitchFamily="34" charset="0"/>
                <a:cs typeface="Arial" pitchFamily="34" charset="0"/>
              </a:rPr>
            </a:br>
            <a:r>
              <a:rPr lang="ru-RU" sz="2000" b="1" dirty="0" smtClean="0">
                <a:solidFill>
                  <a:schemeClr val="accent1"/>
                </a:solidFill>
                <a:effectLst>
                  <a:outerShdw blurRad="38100" dist="38100" dir="2700000" algn="tl">
                    <a:srgbClr val="000000">
                      <a:alpha val="43137"/>
                    </a:srgbClr>
                  </a:outerShdw>
                </a:effectLst>
                <a:latin typeface="Arial" pitchFamily="34" charset="0"/>
                <a:cs typeface="Arial" pitchFamily="34" charset="0"/>
              </a:rPr>
              <a:t>(Центр детской книги. </a:t>
            </a:r>
            <a:br>
              <a:rPr lang="ru-RU" sz="2000" b="1" dirty="0" smtClean="0">
                <a:solidFill>
                  <a:schemeClr val="accent1"/>
                </a:solidFill>
                <a:effectLst>
                  <a:outerShdw blurRad="38100" dist="38100" dir="2700000" algn="tl">
                    <a:srgbClr val="000000">
                      <a:alpha val="43137"/>
                    </a:srgbClr>
                  </a:outerShdw>
                </a:effectLst>
                <a:latin typeface="Arial" pitchFamily="34" charset="0"/>
                <a:cs typeface="Arial" pitchFamily="34" charset="0"/>
              </a:rPr>
            </a:br>
            <a:r>
              <a:rPr lang="ru-RU" sz="2000" b="1" dirty="0" smtClean="0">
                <a:solidFill>
                  <a:schemeClr val="accent1"/>
                </a:solidFill>
                <a:effectLst>
                  <a:outerShdw blurRad="38100" dist="38100" dir="2700000" algn="tl">
                    <a:srgbClr val="000000">
                      <a:alpha val="43137"/>
                    </a:srgbClr>
                  </a:outerShdw>
                </a:effectLst>
                <a:latin typeface="Arial" pitchFamily="34" charset="0"/>
                <a:cs typeface="Arial" pitchFamily="34" charset="0"/>
              </a:rPr>
              <a:t>Библиотека иностранной литературы)</a:t>
            </a:r>
            <a:br>
              <a:rPr lang="ru-RU" sz="2000" b="1" dirty="0" smtClean="0">
                <a:solidFill>
                  <a:schemeClr val="accent1"/>
                </a:solidFill>
                <a:effectLst>
                  <a:outerShdw blurRad="38100" dist="38100" dir="2700000" algn="tl">
                    <a:srgbClr val="000000">
                      <a:alpha val="43137"/>
                    </a:srgbClr>
                  </a:outerShdw>
                </a:effectLst>
                <a:latin typeface="Arial" pitchFamily="34" charset="0"/>
                <a:cs typeface="Arial" pitchFamily="34" charset="0"/>
              </a:rPr>
            </a:br>
            <a:endParaRPr lang="ru-RU" sz="2000" b="1" dirty="0">
              <a:solidFill>
                <a:schemeClr val="accent1"/>
              </a:solidFill>
              <a:effectLst>
                <a:outerShdw blurRad="38100" dist="38100" dir="2700000" algn="tl">
                  <a:srgbClr val="000000">
                    <a:alpha val="43137"/>
                  </a:srgbClr>
                </a:outerShdw>
              </a:effectLst>
              <a:latin typeface="Arial" pitchFamily="34" charset="0"/>
              <a:cs typeface="Arial" pitchFamily="34" charset="0"/>
            </a:endParaRPr>
          </a:p>
        </p:txBody>
      </p:sp>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071" t="8061" r="3209" b="12572"/>
          <a:stretch/>
        </p:blipFill>
        <p:spPr bwMode="auto">
          <a:xfrm>
            <a:off x="107504" y="44624"/>
            <a:ext cx="2523709" cy="172819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32370" y="1779687"/>
            <a:ext cx="9111630" cy="5078313"/>
          </a:xfrm>
          <a:prstGeom prst="rect">
            <a:avLst/>
          </a:prstGeom>
        </p:spPr>
        <p:txBody>
          <a:bodyPr wrap="square">
            <a:spAutoFit/>
          </a:bodyPr>
          <a:lstStyle/>
          <a:p>
            <a:r>
              <a:rPr lang="ru-RU" sz="1300" dirty="0">
                <a:latin typeface="+mj-lt"/>
              </a:rPr>
              <a:t>Ежегодно Центр детской книги и детских программ публикует топ лучших переводных детских книг года. </a:t>
            </a:r>
            <a:r>
              <a:rPr lang="ru-RU" sz="1300" dirty="0" smtClean="0">
                <a:latin typeface="+mj-lt"/>
              </a:rPr>
              <a:t>В топ-лист 2022 вошли </a:t>
            </a:r>
            <a:r>
              <a:rPr lang="ru-RU" sz="1300" dirty="0">
                <a:latin typeface="+mj-lt"/>
              </a:rPr>
              <a:t>только произведения художественной литературы и книжки-картинки. </a:t>
            </a:r>
            <a:endParaRPr lang="ru-RU" sz="1300" dirty="0" smtClean="0">
              <a:latin typeface="+mj-lt"/>
            </a:endParaRPr>
          </a:p>
          <a:p>
            <a:endParaRPr lang="ru-RU" sz="1300" dirty="0" smtClean="0">
              <a:latin typeface="+mj-lt"/>
            </a:endParaRPr>
          </a:p>
          <a:p>
            <a:r>
              <a:rPr lang="ru-RU" sz="1300" dirty="0">
                <a:latin typeface="+mj-lt"/>
              </a:rPr>
              <a:t>1) Паули Лоренц. </a:t>
            </a:r>
            <a:r>
              <a:rPr lang="ru-RU" sz="1300" dirty="0" err="1">
                <a:latin typeface="+mj-lt"/>
              </a:rPr>
              <a:t>Риго</a:t>
            </a:r>
            <a:r>
              <a:rPr lang="ru-RU" sz="1300" dirty="0">
                <a:latin typeface="+mj-lt"/>
              </a:rPr>
              <a:t> и Роза: 31 история о чудных мелочах / Перевод с немецкого </a:t>
            </a:r>
            <a:r>
              <a:rPr lang="ru-RU" sz="1300" dirty="0" err="1">
                <a:latin typeface="+mj-lt"/>
              </a:rPr>
              <a:t>Налепин</a:t>
            </a:r>
            <a:r>
              <a:rPr lang="ru-RU" sz="1300" dirty="0">
                <a:latin typeface="+mj-lt"/>
              </a:rPr>
              <a:t> В. </a:t>
            </a:r>
            <a:r>
              <a:rPr lang="ru-RU" sz="1300" dirty="0" err="1">
                <a:latin typeface="+mj-lt"/>
              </a:rPr>
              <a:t>Илл</a:t>
            </a:r>
            <a:r>
              <a:rPr lang="ru-RU" sz="1300" dirty="0">
                <a:latin typeface="+mj-lt"/>
              </a:rPr>
              <a:t>. </a:t>
            </a:r>
            <a:r>
              <a:rPr lang="ru-RU" sz="1300" dirty="0" err="1">
                <a:latin typeface="+mj-lt"/>
              </a:rPr>
              <a:t>Шерер</a:t>
            </a:r>
            <a:r>
              <a:rPr lang="ru-RU" sz="1300" dirty="0">
                <a:latin typeface="+mj-lt"/>
              </a:rPr>
              <a:t> К. – Нигма, 2022</a:t>
            </a:r>
          </a:p>
          <a:p>
            <a:r>
              <a:rPr lang="ru-RU" sz="1300" dirty="0">
                <a:latin typeface="+mj-lt"/>
              </a:rPr>
              <a:t>2) Эдгар Силен, </a:t>
            </a:r>
            <a:r>
              <a:rPr lang="ru-RU" sz="1300" dirty="0" err="1">
                <a:latin typeface="+mj-lt"/>
              </a:rPr>
              <a:t>Беорн</a:t>
            </a:r>
            <a:r>
              <a:rPr lang="ru-RU" sz="1300" dirty="0">
                <a:latin typeface="+mj-lt"/>
              </a:rPr>
              <a:t> Поль. 14-14 / Перевод с французского </a:t>
            </a:r>
            <a:r>
              <a:rPr lang="ru-RU" sz="1300" dirty="0" err="1">
                <a:latin typeface="+mj-lt"/>
              </a:rPr>
              <a:t>Рац</a:t>
            </a:r>
            <a:r>
              <a:rPr lang="ru-RU" sz="1300" dirty="0">
                <a:latin typeface="+mj-lt"/>
              </a:rPr>
              <a:t> Ю. – КомпасГид, 2022</a:t>
            </a:r>
          </a:p>
          <a:p>
            <a:r>
              <a:rPr lang="ru-RU" sz="1300" dirty="0">
                <a:latin typeface="+mj-lt"/>
              </a:rPr>
              <a:t>3) Линь Куки. Сыщик Гав-Гав / Перевод с китайского Науменко Л. </a:t>
            </a:r>
            <a:r>
              <a:rPr lang="ru-RU" sz="1300" dirty="0" err="1">
                <a:latin typeface="+mj-lt"/>
              </a:rPr>
              <a:t>Илл</a:t>
            </a:r>
            <a:r>
              <a:rPr lang="ru-RU" sz="1300" dirty="0">
                <a:latin typeface="+mj-lt"/>
              </a:rPr>
              <a:t>. </a:t>
            </a:r>
            <a:r>
              <a:rPr lang="ru-RU" sz="1300" dirty="0" err="1">
                <a:latin typeface="+mj-lt"/>
              </a:rPr>
              <a:t>Ляо</a:t>
            </a:r>
            <a:r>
              <a:rPr lang="ru-RU" sz="1300" dirty="0">
                <a:latin typeface="+mj-lt"/>
              </a:rPr>
              <a:t> Ц. – ИП Науменко Л.К., 2022</a:t>
            </a:r>
          </a:p>
          <a:p>
            <a:r>
              <a:rPr lang="ru-RU" sz="1300" dirty="0">
                <a:latin typeface="+mj-lt"/>
              </a:rPr>
              <a:t>4) </a:t>
            </a:r>
            <a:r>
              <a:rPr lang="ru-RU" sz="1300" dirty="0" err="1">
                <a:latin typeface="+mj-lt"/>
              </a:rPr>
              <a:t>Капоразо</a:t>
            </a:r>
            <a:r>
              <a:rPr lang="ru-RU" sz="1300" dirty="0">
                <a:latin typeface="+mj-lt"/>
              </a:rPr>
              <a:t> </a:t>
            </a:r>
            <a:r>
              <a:rPr lang="ru-RU" sz="1300" dirty="0" err="1">
                <a:latin typeface="+mj-lt"/>
              </a:rPr>
              <a:t>Джанлука</a:t>
            </a:r>
            <a:r>
              <a:rPr lang="ru-RU" sz="1300" dirty="0">
                <a:latin typeface="+mj-lt"/>
              </a:rPr>
              <a:t>. Зимние, морские и лунные приключения Барона </a:t>
            </a:r>
            <a:r>
              <a:rPr lang="ru-RU" sz="1300" dirty="0" err="1">
                <a:latin typeface="+mj-lt"/>
              </a:rPr>
              <a:t>Мюнхаузена</a:t>
            </a:r>
            <a:r>
              <a:rPr lang="ru-RU" sz="1300" dirty="0">
                <a:latin typeface="+mj-lt"/>
              </a:rPr>
              <a:t> / Перевод с итальянского </a:t>
            </a:r>
            <a:r>
              <a:rPr lang="ru-RU" sz="1300" dirty="0" err="1">
                <a:latin typeface="+mj-lt"/>
              </a:rPr>
              <a:t>Визель</a:t>
            </a:r>
            <a:r>
              <a:rPr lang="ru-RU" sz="1300" dirty="0">
                <a:latin typeface="+mj-lt"/>
              </a:rPr>
              <a:t> М. </a:t>
            </a:r>
            <a:r>
              <a:rPr lang="ru-RU" sz="1300" dirty="0" err="1">
                <a:latin typeface="+mj-lt"/>
              </a:rPr>
              <a:t>Илл</a:t>
            </a:r>
            <a:r>
              <a:rPr lang="ru-RU" sz="1300" dirty="0">
                <a:latin typeface="+mj-lt"/>
              </a:rPr>
              <a:t>. </a:t>
            </a:r>
            <a:r>
              <a:rPr lang="ru-RU" sz="1300" dirty="0" err="1">
                <a:latin typeface="+mj-lt"/>
              </a:rPr>
              <a:t>Оливотти</a:t>
            </a:r>
            <a:r>
              <a:rPr lang="ru-RU" sz="1300" dirty="0">
                <a:latin typeface="+mj-lt"/>
              </a:rPr>
              <a:t> C.– ИД “Городец”, 2022</a:t>
            </a:r>
          </a:p>
          <a:p>
            <a:r>
              <a:rPr lang="ru-RU" sz="1300" dirty="0">
                <a:latin typeface="+mj-lt"/>
              </a:rPr>
              <a:t>5) </a:t>
            </a:r>
            <a:r>
              <a:rPr lang="ru-RU" sz="1300" dirty="0" err="1">
                <a:latin typeface="+mj-lt"/>
              </a:rPr>
              <a:t>Бергстрём</a:t>
            </a:r>
            <a:r>
              <a:rPr lang="ru-RU" sz="1300" dirty="0">
                <a:latin typeface="+mj-lt"/>
              </a:rPr>
              <a:t> Гунилла. Спокойной ночи, Аксель!, Ну ты и выдумщик, Аксель!, Давай скорей, Аксель! / Перевод со шведского Коваленко К. – Белая Ворона, 2022</a:t>
            </a:r>
          </a:p>
          <a:p>
            <a:r>
              <a:rPr lang="ru-RU" sz="1300" dirty="0">
                <a:latin typeface="+mj-lt"/>
              </a:rPr>
              <a:t>6) Алмонд Дэвид. Новенький / Перевод с английского Варшавер О. </a:t>
            </a:r>
            <a:r>
              <a:rPr lang="ru-RU" sz="1300" dirty="0" err="1">
                <a:latin typeface="+mj-lt"/>
              </a:rPr>
              <a:t>Илл</a:t>
            </a:r>
            <a:r>
              <a:rPr lang="ru-RU" sz="1300" dirty="0">
                <a:latin typeface="+mj-lt"/>
              </a:rPr>
              <a:t>. </a:t>
            </a:r>
            <a:r>
              <a:rPr lang="ru-RU" sz="1300" dirty="0" err="1">
                <a:latin typeface="+mj-lt"/>
              </a:rPr>
              <a:t>Альтес</a:t>
            </a:r>
            <a:r>
              <a:rPr lang="ru-RU" sz="1300" dirty="0">
                <a:latin typeface="+mj-lt"/>
              </a:rPr>
              <a:t> М. – Самокат, 2022</a:t>
            </a:r>
          </a:p>
          <a:p>
            <a:r>
              <a:rPr lang="ru-RU" sz="1300" dirty="0">
                <a:latin typeface="+mj-lt"/>
              </a:rPr>
              <a:t>7) </a:t>
            </a:r>
            <a:r>
              <a:rPr lang="ru-RU" sz="1300" dirty="0" err="1">
                <a:latin typeface="+mj-lt"/>
              </a:rPr>
              <a:t>Милковски</a:t>
            </a:r>
            <a:r>
              <a:rPr lang="ru-RU" sz="1300" dirty="0">
                <a:latin typeface="+mj-lt"/>
              </a:rPr>
              <a:t> </a:t>
            </a:r>
            <a:r>
              <a:rPr lang="ru-RU" sz="1300" dirty="0" err="1">
                <a:latin typeface="+mj-lt"/>
              </a:rPr>
              <a:t>Томаш</a:t>
            </a:r>
            <a:r>
              <a:rPr lang="ru-RU" sz="1300" dirty="0">
                <a:latin typeface="+mj-lt"/>
              </a:rPr>
              <a:t>. </a:t>
            </a:r>
            <a:r>
              <a:rPr lang="ru-RU" sz="1300" dirty="0" err="1">
                <a:latin typeface="+mj-lt"/>
              </a:rPr>
              <a:t>Камил</a:t>
            </a:r>
            <a:r>
              <a:rPr lang="ru-RU" sz="1300" dirty="0">
                <a:latin typeface="+mj-lt"/>
              </a:rPr>
              <a:t> видит руками / Перевод с польского </a:t>
            </a:r>
            <a:r>
              <a:rPr lang="ru-RU" sz="1300" dirty="0" err="1">
                <a:latin typeface="+mj-lt"/>
              </a:rPr>
              <a:t>Довнар</a:t>
            </a:r>
            <a:r>
              <a:rPr lang="ru-RU" sz="1300" dirty="0">
                <a:latin typeface="+mj-lt"/>
              </a:rPr>
              <a:t> Н. </a:t>
            </a:r>
            <a:r>
              <a:rPr lang="ru-RU" sz="1300" dirty="0" err="1">
                <a:latin typeface="+mj-lt"/>
              </a:rPr>
              <a:t>Илл</a:t>
            </a:r>
            <a:r>
              <a:rPr lang="ru-RU" sz="1300" dirty="0">
                <a:latin typeface="+mj-lt"/>
              </a:rPr>
              <a:t>. </a:t>
            </a:r>
            <a:r>
              <a:rPr lang="ru-RU" sz="1300" dirty="0" err="1">
                <a:latin typeface="+mj-lt"/>
              </a:rPr>
              <a:t>Русинек</a:t>
            </a:r>
            <a:r>
              <a:rPr lang="ru-RU" sz="1300" dirty="0">
                <a:latin typeface="+mj-lt"/>
              </a:rPr>
              <a:t> Й. – МИФ, 2022</a:t>
            </a:r>
          </a:p>
          <a:p>
            <a:r>
              <a:rPr lang="ru-RU" sz="1300" dirty="0">
                <a:latin typeface="+mj-lt"/>
              </a:rPr>
              <a:t>8) </a:t>
            </a:r>
            <a:r>
              <a:rPr lang="ru-RU" sz="1300" dirty="0" err="1">
                <a:latin typeface="+mj-lt"/>
              </a:rPr>
              <a:t>Данбар</a:t>
            </a:r>
            <a:r>
              <a:rPr lang="ru-RU" sz="1300" dirty="0">
                <a:latin typeface="+mj-lt"/>
              </a:rPr>
              <a:t> Джойс. </a:t>
            </a:r>
            <a:r>
              <a:rPr lang="ru-RU" sz="1300" dirty="0" err="1">
                <a:latin typeface="+mj-lt"/>
              </a:rPr>
              <a:t>Смыш</a:t>
            </a:r>
            <a:r>
              <a:rPr lang="ru-RU" sz="1300" dirty="0">
                <a:latin typeface="+mj-lt"/>
              </a:rPr>
              <a:t> и Рой. Маленькие радости / Перевод с английского Мамонтовой Е. </a:t>
            </a:r>
            <a:r>
              <a:rPr lang="ru-RU" sz="1300" dirty="0" err="1">
                <a:latin typeface="+mj-lt"/>
              </a:rPr>
              <a:t>Илл</a:t>
            </a:r>
            <a:r>
              <a:rPr lang="ru-RU" sz="1300" dirty="0">
                <a:latin typeface="+mj-lt"/>
              </a:rPr>
              <a:t>. Мейхью Дж. – Издательство “Мелик-Пашаев”, 2022</a:t>
            </a:r>
          </a:p>
          <a:p>
            <a:r>
              <a:rPr lang="ru-RU" sz="1300" dirty="0">
                <a:latin typeface="+mj-lt"/>
              </a:rPr>
              <a:t>9) Парвела Тимо. Качели. Перевод с финского Анны Сидоровой. </a:t>
            </a:r>
            <a:r>
              <a:rPr lang="ru-RU" sz="1300" dirty="0" err="1">
                <a:latin typeface="+mj-lt"/>
              </a:rPr>
              <a:t>илл</a:t>
            </a:r>
            <a:r>
              <a:rPr lang="ru-RU" sz="1300" dirty="0">
                <a:latin typeface="+mj-lt"/>
              </a:rPr>
              <a:t>. </a:t>
            </a:r>
            <a:r>
              <a:rPr lang="ru-RU" sz="1300" dirty="0" err="1">
                <a:latin typeface="+mj-lt"/>
              </a:rPr>
              <a:t>Талвитие</a:t>
            </a:r>
            <a:r>
              <a:rPr lang="ru-RU" sz="1300" dirty="0">
                <a:latin typeface="+mj-lt"/>
              </a:rPr>
              <a:t> </a:t>
            </a:r>
            <a:r>
              <a:rPr lang="ru-RU" sz="1300" dirty="0" err="1">
                <a:latin typeface="+mj-lt"/>
              </a:rPr>
              <a:t>Вирпи</a:t>
            </a:r>
            <a:r>
              <a:rPr lang="ru-RU" sz="1300" dirty="0">
                <a:latin typeface="+mj-lt"/>
              </a:rPr>
              <a:t> – ИД “Городец”, 2022</a:t>
            </a:r>
          </a:p>
          <a:p>
            <a:r>
              <a:rPr lang="ru-RU" sz="1300" dirty="0">
                <a:latin typeface="+mj-lt"/>
              </a:rPr>
              <a:t>10) </a:t>
            </a:r>
            <a:r>
              <a:rPr lang="ru-RU" sz="1300" dirty="0" err="1">
                <a:latin typeface="+mj-lt"/>
              </a:rPr>
              <a:t>Филбрик</a:t>
            </a:r>
            <a:r>
              <a:rPr lang="ru-RU" sz="1300" dirty="0">
                <a:latin typeface="+mj-lt"/>
              </a:rPr>
              <a:t> </a:t>
            </a:r>
            <a:r>
              <a:rPr lang="ru-RU" sz="1300" dirty="0" err="1">
                <a:latin typeface="+mj-lt"/>
              </a:rPr>
              <a:t>Родман</a:t>
            </a:r>
            <a:r>
              <a:rPr lang="ru-RU" sz="1300" dirty="0">
                <a:latin typeface="+mj-lt"/>
              </a:rPr>
              <a:t>. Бешеная река / Перевод с английского </a:t>
            </a:r>
            <a:r>
              <a:rPr lang="ru-RU" sz="1300" dirty="0" err="1">
                <a:latin typeface="+mj-lt"/>
              </a:rPr>
              <a:t>Эрли</a:t>
            </a:r>
            <a:r>
              <a:rPr lang="ru-RU" sz="1300" dirty="0">
                <a:latin typeface="+mj-lt"/>
              </a:rPr>
              <a:t> Г. – ЭНАС-КНИГА, 2022</a:t>
            </a:r>
          </a:p>
          <a:p>
            <a:r>
              <a:rPr lang="ru-RU" sz="1300" dirty="0">
                <a:latin typeface="+mj-lt"/>
              </a:rPr>
              <a:t>11) Нёстлингер Кристине. Роза </a:t>
            </a:r>
            <a:r>
              <a:rPr lang="ru-RU" sz="1300" dirty="0" err="1">
                <a:latin typeface="+mj-lt"/>
              </a:rPr>
              <a:t>Ридль</a:t>
            </a:r>
            <a:r>
              <a:rPr lang="ru-RU" sz="1300" dirty="0">
                <a:latin typeface="+mj-lt"/>
              </a:rPr>
              <a:t> – призрак-хранитель / Перевод с немецкого Френкель П. – Издательство «Мелик-Пашаев», 2022</a:t>
            </a:r>
          </a:p>
          <a:p>
            <a:r>
              <a:rPr lang="ru-RU" sz="1300" dirty="0">
                <a:latin typeface="+mj-lt"/>
              </a:rPr>
              <a:t>12) </a:t>
            </a:r>
            <a:r>
              <a:rPr lang="ru-RU" sz="1300" dirty="0" err="1">
                <a:latin typeface="+mj-lt"/>
              </a:rPr>
              <a:t>Экхольм</a:t>
            </a:r>
            <a:r>
              <a:rPr lang="ru-RU" sz="1300" dirty="0">
                <a:latin typeface="+mj-lt"/>
              </a:rPr>
              <a:t> Ян. Фрекен Сталь - гроза разбойников. / Перевод со шведского Мяэотс О. – Махаон, Азбука-Аттикус, 2022</a:t>
            </a:r>
          </a:p>
          <a:p>
            <a:r>
              <a:rPr lang="ru-RU" sz="1300" dirty="0">
                <a:latin typeface="+mj-lt"/>
              </a:rPr>
              <a:t>13) Рёрвик Бьёрн, </a:t>
            </a:r>
            <a:r>
              <a:rPr lang="ru-RU" sz="1300" dirty="0" err="1">
                <a:latin typeface="+mj-lt"/>
              </a:rPr>
              <a:t>Дюбвиг</a:t>
            </a:r>
            <a:r>
              <a:rPr lang="ru-RU" sz="1300" dirty="0">
                <a:latin typeface="+mj-lt"/>
              </a:rPr>
              <a:t> Пер. </a:t>
            </a:r>
            <a:r>
              <a:rPr lang="ru-RU" sz="1300" dirty="0" err="1">
                <a:latin typeface="+mj-lt"/>
              </a:rPr>
              <a:t>Вафлямба</a:t>
            </a:r>
            <a:r>
              <a:rPr lang="ru-RU" sz="1300" dirty="0">
                <a:latin typeface="+mj-lt"/>
              </a:rPr>
              <a:t>, Свитер на рождество. / Перевод с норвежского Дробот О. – Самокат, 2022</a:t>
            </a:r>
          </a:p>
          <a:p>
            <a:r>
              <a:rPr lang="ru-RU" sz="1300" dirty="0">
                <a:latin typeface="+mj-lt"/>
              </a:rPr>
              <a:t>14) Соукупова Петра. </a:t>
            </a:r>
            <a:r>
              <a:rPr lang="ru-RU" sz="1300" dirty="0" err="1">
                <a:latin typeface="+mj-lt"/>
              </a:rPr>
              <a:t>Суперстранные</a:t>
            </a:r>
            <a:r>
              <a:rPr lang="ru-RU" sz="1300" dirty="0">
                <a:latin typeface="+mj-lt"/>
              </a:rPr>
              <a:t> дети. / Перевод с чешского Тименчик К. </a:t>
            </a:r>
            <a:r>
              <a:rPr lang="ru-RU" sz="1300" dirty="0" err="1">
                <a:latin typeface="+mj-lt"/>
              </a:rPr>
              <a:t>Илл</a:t>
            </a:r>
            <a:r>
              <a:rPr lang="ru-RU" sz="1300" dirty="0">
                <a:latin typeface="+mj-lt"/>
              </a:rPr>
              <a:t>. </a:t>
            </a:r>
            <a:r>
              <a:rPr lang="ru-RU" sz="1300" dirty="0" err="1">
                <a:latin typeface="+mj-lt"/>
              </a:rPr>
              <a:t>Логосовой</a:t>
            </a:r>
            <a:r>
              <a:rPr lang="ru-RU" sz="1300" dirty="0">
                <a:latin typeface="+mj-lt"/>
              </a:rPr>
              <a:t> Н. – Самокат, 2022</a:t>
            </a:r>
          </a:p>
          <a:p>
            <a:r>
              <a:rPr lang="ru-RU" sz="1300" dirty="0">
                <a:latin typeface="+mj-lt"/>
              </a:rPr>
              <a:t>15) </a:t>
            </a:r>
            <a:r>
              <a:rPr lang="ru-RU" sz="1300" dirty="0" err="1">
                <a:latin typeface="+mj-lt"/>
              </a:rPr>
              <a:t>Гольдстин</a:t>
            </a:r>
            <a:r>
              <a:rPr lang="ru-RU" sz="1300" dirty="0">
                <a:latin typeface="+mj-lt"/>
              </a:rPr>
              <a:t> Жак. Шарф. / Перевод с французского </a:t>
            </a:r>
            <a:r>
              <a:rPr lang="ru-RU" sz="1300" dirty="0" err="1">
                <a:latin typeface="+mj-lt"/>
              </a:rPr>
              <a:t>Даровская</a:t>
            </a:r>
            <a:r>
              <a:rPr lang="ru-RU" sz="1300" dirty="0">
                <a:latin typeface="+mj-lt"/>
              </a:rPr>
              <a:t> Е. </a:t>
            </a:r>
            <a:r>
              <a:rPr lang="ru-RU" sz="1300" dirty="0" err="1">
                <a:latin typeface="+mj-lt"/>
              </a:rPr>
              <a:t>Илл</a:t>
            </a:r>
            <a:r>
              <a:rPr lang="ru-RU" sz="1300" dirty="0">
                <a:latin typeface="+mj-lt"/>
              </a:rPr>
              <a:t>. автора – Поляндрия Принт, 2022</a:t>
            </a:r>
          </a:p>
          <a:p>
            <a:r>
              <a:rPr lang="ru-RU" sz="1300" dirty="0">
                <a:latin typeface="+mj-lt"/>
              </a:rPr>
              <a:t>16) </a:t>
            </a:r>
            <a:r>
              <a:rPr lang="ru-RU" sz="1300" dirty="0" err="1">
                <a:latin typeface="+mj-lt"/>
              </a:rPr>
              <a:t>Родки</a:t>
            </a:r>
            <a:r>
              <a:rPr lang="ru-RU" sz="1300" dirty="0">
                <a:latin typeface="+mj-lt"/>
              </a:rPr>
              <a:t> Джефф. </a:t>
            </a:r>
            <a:r>
              <a:rPr lang="ru-RU" sz="1300" dirty="0" err="1">
                <a:latin typeface="+mj-lt"/>
              </a:rPr>
              <a:t>Неземляне</a:t>
            </a:r>
            <a:r>
              <a:rPr lang="ru-RU" sz="1300" dirty="0">
                <a:latin typeface="+mj-lt"/>
              </a:rPr>
              <a:t>. / Перевод с английского Тихоновой А. </a:t>
            </a:r>
            <a:r>
              <a:rPr lang="ru-RU" sz="1300" dirty="0" err="1">
                <a:latin typeface="+mj-lt"/>
              </a:rPr>
              <a:t>Илл</a:t>
            </a:r>
            <a:r>
              <a:rPr lang="ru-RU" sz="1300" dirty="0">
                <a:latin typeface="+mj-lt"/>
              </a:rPr>
              <a:t>. </a:t>
            </a:r>
            <a:r>
              <a:rPr lang="ru-RU" sz="1300" dirty="0" err="1">
                <a:latin typeface="+mj-lt"/>
              </a:rPr>
              <a:t>Бэннекер</a:t>
            </a:r>
            <a:r>
              <a:rPr lang="ru-RU" sz="1300" dirty="0">
                <a:latin typeface="+mj-lt"/>
              </a:rPr>
              <a:t> Э. – МИФ, 2022</a:t>
            </a:r>
          </a:p>
          <a:p>
            <a:r>
              <a:rPr lang="ru-RU" sz="1300" dirty="0">
                <a:latin typeface="+mj-lt"/>
              </a:rPr>
              <a:t>17) </a:t>
            </a:r>
            <a:r>
              <a:rPr lang="ru-RU" sz="1300" dirty="0" err="1">
                <a:latin typeface="+mj-lt"/>
              </a:rPr>
              <a:t>Буикс</a:t>
            </a:r>
            <a:r>
              <a:rPr lang="ru-RU" sz="1300" dirty="0">
                <a:latin typeface="+mj-lt"/>
              </a:rPr>
              <a:t> Кристофер. Теория Айсберга / Перевод с французского Васильковой А. – КомпасГид, 2022</a:t>
            </a:r>
          </a:p>
          <a:p>
            <a:endParaRPr lang="ru-RU" sz="1200" dirty="0">
              <a:latin typeface="+mj-lt"/>
            </a:endParaRPr>
          </a:p>
        </p:txBody>
      </p:sp>
    </p:spTree>
    <p:extLst>
      <p:ext uri="{BB962C8B-B14F-4D97-AF65-F5344CB8AC3E}">
        <p14:creationId xmlns:p14="http://schemas.microsoft.com/office/powerpoint/2010/main" val="33361713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800" dirty="0"/>
              <a:t>В России появится национальная премия в области детской литературы</a:t>
            </a:r>
          </a:p>
        </p:txBody>
      </p:sp>
      <p:sp>
        <p:nvSpPr>
          <p:cNvPr id="3" name="Объект 2"/>
          <p:cNvSpPr>
            <a:spLocks noGrp="1"/>
          </p:cNvSpPr>
          <p:nvPr>
            <p:ph idx="1"/>
          </p:nvPr>
        </p:nvSpPr>
        <p:spPr>
          <a:xfrm>
            <a:off x="4067944" y="1556792"/>
            <a:ext cx="4906888" cy="5112568"/>
          </a:xfrm>
        </p:spPr>
        <p:txBody>
          <a:bodyPr>
            <a:normAutofit lnSpcReduction="10000"/>
          </a:bodyPr>
          <a:lstStyle/>
          <a:p>
            <a:pPr algn="just"/>
            <a:r>
              <a:rPr lang="ru-RU" sz="1400" dirty="0">
                <a:latin typeface="+mj-lt"/>
              </a:rPr>
              <a:t>Министерство культуры Российской Федерации учреждает </a:t>
            </a:r>
            <a:r>
              <a:rPr lang="ru-RU" sz="1400" b="1" dirty="0">
                <a:latin typeface="+mj-lt"/>
              </a:rPr>
              <a:t>национальную премию </a:t>
            </a:r>
            <a:r>
              <a:rPr lang="ru-RU" sz="1400" dirty="0">
                <a:latin typeface="+mj-lt"/>
              </a:rPr>
              <a:t>в области детской литературы </a:t>
            </a:r>
            <a:r>
              <a:rPr lang="ru-RU" sz="1400" b="1" dirty="0">
                <a:latin typeface="+mj-lt"/>
              </a:rPr>
              <a:t>«Большой писатель. Большой художник». </a:t>
            </a:r>
            <a:endParaRPr lang="ru-RU" sz="1400" b="1" dirty="0" smtClean="0">
              <a:latin typeface="+mj-lt"/>
            </a:endParaRPr>
          </a:p>
          <a:p>
            <a:pPr algn="just"/>
            <a:endParaRPr lang="ru-RU" sz="1400" dirty="0">
              <a:latin typeface="+mj-lt"/>
            </a:endParaRPr>
          </a:p>
          <a:p>
            <a:pPr algn="just"/>
            <a:r>
              <a:rPr lang="ru-RU" sz="1400" dirty="0">
                <a:latin typeface="+mj-lt"/>
              </a:rPr>
              <a:t>«Национальная премия «Большой писатель. Большой художник» учреждается для поощрения современных авторов литературных произведений для детей на русском языке и авторов графических рассказов, комиксов и произведений изобразительного искусства (художников-иллюстраторов) к литературным произведениям и произведениям народного творчества для детей на русском языке или переведенных на русский язык, внесшим вклад в развитие отечественной детской литературы. </a:t>
            </a:r>
          </a:p>
          <a:p>
            <a:pPr algn="just"/>
            <a:endParaRPr lang="ru-RU" sz="1400" dirty="0">
              <a:latin typeface="+mj-lt"/>
            </a:endParaRPr>
          </a:p>
          <a:p>
            <a:pPr algn="just"/>
            <a:r>
              <a:rPr lang="ru-RU" sz="1400" dirty="0">
                <a:latin typeface="+mj-lt"/>
              </a:rPr>
              <a:t>Предложение о создании такой премии было озвучено в марте 2022 года во время визита Министра культуры Российской Федерации Ольги Любимовой в Российскую государственную детскую библиотеку (РГДБ</a:t>
            </a:r>
            <a:r>
              <a:rPr lang="ru-RU" sz="1400" dirty="0" smtClean="0">
                <a:latin typeface="+mj-lt"/>
              </a:rPr>
              <a:t>).</a:t>
            </a:r>
          </a:p>
          <a:p>
            <a:pPr algn="just"/>
            <a:endParaRPr lang="ru-RU" sz="1400" dirty="0" smtClean="0">
              <a:latin typeface="+mj-lt"/>
            </a:endParaRPr>
          </a:p>
          <a:p>
            <a:pPr algn="just"/>
            <a:r>
              <a:rPr lang="ru-RU" sz="1400" dirty="0">
                <a:latin typeface="+mj-lt"/>
              </a:rPr>
              <a:t>К Министру с этой инициативой обратились детский писатель, председатель Попечительского совета РГДБ Андрей Усачев и Дмитрий Чуковский - правнук классика отечественной детской литературы Корнея Чуковского.</a:t>
            </a: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772815"/>
            <a:ext cx="3384376" cy="2255509"/>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4245106"/>
            <a:ext cx="3384376" cy="2255509"/>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934615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2492896"/>
            <a:ext cx="8352928" cy="1983750"/>
          </a:xfrm>
        </p:spPr>
        <p:txBody>
          <a:bodyPr>
            <a:normAutofit fontScale="90000"/>
          </a:bodyPr>
          <a:lstStyle/>
          <a:p>
            <a:pPr algn="ctr"/>
            <a:r>
              <a:rPr lang="ru-RU" dirty="0" smtClean="0">
                <a:solidFill>
                  <a:schemeClr val="accent1">
                    <a:lumMod val="75000"/>
                  </a:schemeClr>
                </a:solidFill>
                <a:effectLst>
                  <a:outerShdw blurRad="38100" dist="38100" dir="2700000" algn="tl">
                    <a:srgbClr val="000000">
                      <a:alpha val="43137"/>
                    </a:srgbClr>
                  </a:outerShdw>
                </a:effectLst>
                <a:latin typeface="+mn-lt"/>
              </a:rPr>
              <a:t>Интернет-ресурсы о лучших книгах,  литературных премиях и наградах в области детской литературы</a:t>
            </a:r>
            <a:endParaRPr lang="ru-RU" dirty="0">
              <a:solidFill>
                <a:schemeClr val="accent1">
                  <a:lumMod val="75000"/>
                </a:schemeClr>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1675012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2110" y="260648"/>
            <a:ext cx="9036496" cy="908680"/>
          </a:xfrm>
        </p:spPr>
        <p:txBody>
          <a:bodyPr>
            <a:normAutofit fontScale="90000"/>
          </a:bodyPr>
          <a:lstStyle/>
          <a:p>
            <a:pPr algn="ctr"/>
            <a:r>
              <a:rPr lang="ru-RU" sz="2200" b="1" dirty="0" smtClean="0">
                <a:solidFill>
                  <a:srgbClr val="0099CC"/>
                </a:solidFill>
                <a:effectLst>
                  <a:outerShdw blurRad="38100" dist="38100" dir="2700000" algn="tl">
                    <a:srgbClr val="000000">
                      <a:alpha val="43137"/>
                    </a:srgbClr>
                  </a:outerShdw>
                </a:effectLst>
                <a:cs typeface="Arial" pitchFamily="34" charset="0"/>
              </a:rPr>
              <a:t>ПРОДЕТЛИТ. </a:t>
            </a:r>
            <a:br>
              <a:rPr lang="ru-RU" sz="2200" b="1" dirty="0" smtClean="0">
                <a:solidFill>
                  <a:srgbClr val="0099CC"/>
                </a:solidFill>
                <a:effectLst>
                  <a:outerShdw blurRad="38100" dist="38100" dir="2700000" algn="tl">
                    <a:srgbClr val="000000">
                      <a:alpha val="43137"/>
                    </a:srgbClr>
                  </a:outerShdw>
                </a:effectLst>
                <a:cs typeface="Arial" pitchFamily="34" charset="0"/>
              </a:rPr>
            </a:br>
            <a:r>
              <a:rPr lang="ru-RU" sz="2200" b="1" dirty="0" smtClean="0">
                <a:solidFill>
                  <a:srgbClr val="0099CC"/>
                </a:solidFill>
                <a:effectLst>
                  <a:outerShdw blurRad="38100" dist="38100" dir="2700000" algn="tl">
                    <a:srgbClr val="000000">
                      <a:alpha val="43137"/>
                    </a:srgbClr>
                  </a:outerShdw>
                </a:effectLst>
                <a:cs typeface="Arial" pitchFamily="34" charset="0"/>
              </a:rPr>
              <a:t>Литературные   премии и награды </a:t>
            </a:r>
            <a:r>
              <a:rPr lang="ru-RU" sz="2200" b="1" dirty="0" smtClean="0">
                <a:effectLst>
                  <a:outerShdw blurRad="38100" dist="38100" dir="2700000" algn="tl">
                    <a:srgbClr val="000000">
                      <a:alpha val="43137"/>
                    </a:srgbClr>
                  </a:outerShdw>
                </a:effectLst>
                <a:cs typeface="Arial" pitchFamily="34" charset="0"/>
              </a:rPr>
              <a:t/>
            </a:r>
            <a:br>
              <a:rPr lang="ru-RU" sz="2200" b="1" dirty="0" smtClean="0">
                <a:effectLst>
                  <a:outerShdw blurRad="38100" dist="38100" dir="2700000" algn="tl">
                    <a:srgbClr val="000000">
                      <a:alpha val="43137"/>
                    </a:srgbClr>
                  </a:outerShdw>
                </a:effectLst>
                <a:cs typeface="Arial" pitchFamily="34" charset="0"/>
              </a:rPr>
            </a:br>
            <a:r>
              <a:rPr lang="en-US" sz="2000" dirty="0" smtClean="0">
                <a:latin typeface="Times New Roman" pitchFamily="18" charset="0"/>
                <a:cs typeface="Times New Roman" pitchFamily="18" charset="0"/>
                <a:hlinkClick r:id="rId2"/>
              </a:rPr>
              <a:t>https</a:t>
            </a:r>
            <a:r>
              <a:rPr lang="en-US" sz="2000" dirty="0">
                <a:latin typeface="Times New Roman" pitchFamily="18" charset="0"/>
                <a:cs typeface="Times New Roman" pitchFamily="18" charset="0"/>
                <a:hlinkClick r:id="rId2"/>
              </a:rPr>
              <a:t>://prodetlit.ru/index.php/</a:t>
            </a:r>
            <a:r>
              <a:rPr lang="ru-RU" sz="2000" dirty="0" err="1" smtClean="0">
                <a:latin typeface="Times New Roman" pitchFamily="18" charset="0"/>
                <a:cs typeface="Times New Roman" pitchFamily="18" charset="0"/>
                <a:hlinkClick r:id="rId2"/>
              </a:rPr>
              <a:t>Категория:Литературные_премии_и_награды</a:t>
            </a:r>
            <a:r>
              <a:rPr lang="ru-RU" sz="2000" dirty="0" smtClean="0">
                <a:latin typeface="Times New Roman" pitchFamily="18" charset="0"/>
                <a:cs typeface="Times New Roman" pitchFamily="18" charset="0"/>
              </a:rPr>
              <a:t/>
            </a:r>
            <a:br>
              <a:rPr lang="ru-RU" sz="2000" dirty="0" smtClean="0">
                <a:latin typeface="Times New Roman" pitchFamily="18" charset="0"/>
                <a:cs typeface="Times New Roman" pitchFamily="18" charset="0"/>
              </a:rPr>
            </a:br>
            <a:endParaRPr lang="ru-RU" sz="2000" dirty="0">
              <a:latin typeface="Times New Roman" pitchFamily="18" charset="0"/>
              <a:cs typeface="Times New Roman" pitchFamily="18" charset="0"/>
            </a:endParaRP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26" t="4024" b="3299"/>
          <a:stretch/>
        </p:blipFill>
        <p:spPr bwMode="auto">
          <a:xfrm>
            <a:off x="827584" y="1161672"/>
            <a:ext cx="7305480" cy="557969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13565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2800" dirty="0"/>
              <a:t>Центр библиографии детской </a:t>
            </a:r>
            <a:r>
              <a:rPr lang="ru-RU" sz="2800" dirty="0" smtClean="0"/>
              <a:t>литературы. РГДБ</a:t>
            </a:r>
            <a:br>
              <a:rPr lang="ru-RU" sz="2800" dirty="0" smtClean="0"/>
            </a:br>
            <a:r>
              <a:rPr lang="en-US" sz="2800" dirty="0">
                <a:hlinkClick r:id="rId2"/>
              </a:rPr>
              <a:t>https://</a:t>
            </a:r>
            <a:r>
              <a:rPr lang="en-US" sz="2800" dirty="0" smtClean="0">
                <a:hlinkClick r:id="rId2"/>
              </a:rPr>
              <a:t>rgdb.ru/professionalam/sektor-nauchnoj-bibliografii</a:t>
            </a:r>
            <a:r>
              <a:rPr lang="ru-RU" sz="2800" dirty="0" smtClean="0"/>
              <a:t/>
            </a:r>
            <a:br>
              <a:rPr lang="ru-RU" sz="2800" dirty="0" smtClean="0"/>
            </a:br>
            <a:endParaRPr lang="ru-RU" sz="2800" dirty="0"/>
          </a:p>
        </p:txBody>
      </p:sp>
      <p:pic>
        <p:nvPicPr>
          <p:cNvPr id="1536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225" t="8092" r="3813" b="5118"/>
          <a:stretch/>
        </p:blipFill>
        <p:spPr bwMode="auto">
          <a:xfrm>
            <a:off x="107504" y="1124744"/>
            <a:ext cx="5397300" cy="4260304"/>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8665" t="15205" r="3848" b="4249"/>
          <a:stretch/>
        </p:blipFill>
        <p:spPr bwMode="auto">
          <a:xfrm>
            <a:off x="3563888" y="2705082"/>
            <a:ext cx="5384413" cy="396576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75987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24328" y="4644567"/>
            <a:ext cx="1048176" cy="142814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5859" y="3129012"/>
            <a:ext cx="1070554" cy="1512157"/>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3583816" y="116632"/>
            <a:ext cx="5560184" cy="1631216"/>
          </a:xfrm>
          <a:prstGeom prst="rect">
            <a:avLst/>
          </a:prstGeom>
        </p:spPr>
        <p:txBody>
          <a:bodyPr wrap="square">
            <a:spAutoFit/>
          </a:bodyPr>
          <a:lstStyle/>
          <a:p>
            <a:pPr algn="ctr"/>
            <a:r>
              <a:rPr lang="ru-RU" sz="2000" b="1" dirty="0" smtClean="0">
                <a:solidFill>
                  <a:schemeClr val="bg1"/>
                </a:solidFill>
                <a:latin typeface="+mj-lt"/>
                <a:cs typeface="Arial" pitchFamily="34" charset="0"/>
              </a:rPr>
              <a:t>Интерактивный каталог </a:t>
            </a:r>
          </a:p>
          <a:p>
            <a:pPr algn="ctr"/>
            <a:r>
              <a:rPr lang="ru-RU" sz="2000" b="1" dirty="0" smtClean="0">
                <a:solidFill>
                  <a:schemeClr val="bg1"/>
                </a:solidFill>
                <a:latin typeface="+mj-lt"/>
                <a:cs typeface="Arial" pitchFamily="34" charset="0"/>
              </a:rPr>
              <a:t>«100 новых книг для детей и подростков»</a:t>
            </a:r>
          </a:p>
          <a:p>
            <a:pPr algn="ctr"/>
            <a:r>
              <a:rPr lang="ru-RU" sz="2000" b="1" dirty="0" smtClean="0">
                <a:solidFill>
                  <a:schemeClr val="bg1"/>
                </a:solidFill>
              </a:rPr>
              <a:t> </a:t>
            </a:r>
            <a:r>
              <a:rPr lang="en-US" sz="1400" b="1" dirty="0">
                <a:solidFill>
                  <a:schemeClr val="bg1"/>
                </a:solidFill>
                <a:hlinkClick r:id="rId4"/>
              </a:rPr>
              <a:t>http://</a:t>
            </a:r>
            <a:r>
              <a:rPr lang="en-US" sz="1400" b="1" dirty="0" smtClean="0">
                <a:solidFill>
                  <a:schemeClr val="bg1"/>
                </a:solidFill>
                <a:hlinkClick r:id="rId4"/>
              </a:rPr>
              <a:t>www.gaidarovka.ru/knigi/100-luchshikh-knig</a:t>
            </a:r>
            <a:endParaRPr lang="ru-RU" sz="1400" b="1" dirty="0" smtClean="0">
              <a:solidFill>
                <a:schemeClr val="bg1"/>
              </a:solidFill>
            </a:endParaRPr>
          </a:p>
          <a:p>
            <a:endParaRPr lang="en-US" sz="2000" b="1" dirty="0">
              <a:solidFill>
                <a:schemeClr val="bg1"/>
              </a:solidFill>
            </a:endParaRPr>
          </a:p>
          <a:p>
            <a:endParaRPr lang="ru-RU" sz="2000" b="1" dirty="0">
              <a:solidFill>
                <a:schemeClr val="bg1"/>
              </a:solidFill>
            </a:endParaRPr>
          </a:p>
        </p:txBody>
      </p:sp>
      <p:pic>
        <p:nvPicPr>
          <p:cNvPr id="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48265" y="1628800"/>
            <a:ext cx="1397716" cy="197427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3539" t="4578" r="2290" b="5136"/>
          <a:stretch/>
        </p:blipFill>
        <p:spPr bwMode="auto">
          <a:xfrm>
            <a:off x="139580" y="1412776"/>
            <a:ext cx="6523356" cy="500325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6878" y="116632"/>
            <a:ext cx="3528392" cy="1415772"/>
          </a:xfrm>
          <a:prstGeom prst="rect">
            <a:avLst/>
          </a:prstGeom>
          <a:noFill/>
        </p:spPr>
        <p:txBody>
          <a:bodyPr wrap="square" rtlCol="0">
            <a:spAutoFit/>
          </a:bodyPr>
          <a:lstStyle/>
          <a:p>
            <a:pPr algn="ctr"/>
            <a:r>
              <a:rPr lang="ru-RU" sz="2000" b="1" dirty="0" smtClean="0">
                <a:solidFill>
                  <a:schemeClr val="bg1"/>
                </a:solidFill>
                <a:latin typeface="+mj-lt"/>
              </a:rPr>
              <a:t>Вокруг детской книги: события и аналитика</a:t>
            </a:r>
          </a:p>
          <a:p>
            <a:pPr algn="ctr"/>
            <a:r>
              <a:rPr lang="en-US" sz="1400" dirty="0">
                <a:hlinkClick r:id="rId7"/>
              </a:rPr>
              <a:t>http://</a:t>
            </a:r>
            <a:r>
              <a:rPr lang="en-US" sz="1400" dirty="0" smtClean="0">
                <a:hlinkClick r:id="rId7"/>
              </a:rPr>
              <a:t>www.gaidarovka.ru/kollegam/vokrug-detskoj-knigi-sobytiya-i-analitika</a:t>
            </a:r>
            <a:endParaRPr lang="ru-RU" sz="1400" dirty="0" smtClean="0"/>
          </a:p>
          <a:p>
            <a:endParaRPr lang="ru-RU" dirty="0"/>
          </a:p>
        </p:txBody>
      </p:sp>
      <p:pic>
        <p:nvPicPr>
          <p:cNvPr id="9218"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88024" y="4869160"/>
            <a:ext cx="2645391" cy="187220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7000" y="0"/>
            <a:ext cx="7635144" cy="1143000"/>
          </a:xfrm>
        </p:spPr>
        <p:txBody>
          <a:bodyPr>
            <a:normAutofit/>
          </a:bodyPr>
          <a:lstStyle/>
          <a:p>
            <a:r>
              <a:rPr lang="ru-RU" sz="3200" dirty="0" smtClean="0">
                <a:latin typeface="Times New Roman" pitchFamily="18" charset="0"/>
                <a:cs typeface="Times New Roman" pitchFamily="18" charset="0"/>
              </a:rPr>
              <a:t>Встречаемся в </a:t>
            </a:r>
            <a:r>
              <a:rPr lang="ru-RU" sz="3200" dirty="0" smtClean="0">
                <a:latin typeface="Times New Roman" pitchFamily="18" charset="0"/>
                <a:cs typeface="Times New Roman" pitchFamily="18" charset="0"/>
              </a:rPr>
              <a:t>марте</a:t>
            </a:r>
            <a:endParaRPr lang="ru-RU" sz="3200" dirty="0">
              <a:latin typeface="Times New Roman" pitchFamily="18" charset="0"/>
              <a:cs typeface="Times New Roman" pitchFamily="18" charset="0"/>
            </a:endParaRPr>
          </a:p>
        </p:txBody>
      </p:sp>
      <p:sp>
        <p:nvSpPr>
          <p:cNvPr id="3" name="Объект 2"/>
          <p:cNvSpPr>
            <a:spLocks noGrp="1"/>
          </p:cNvSpPr>
          <p:nvPr>
            <p:ph idx="1"/>
          </p:nvPr>
        </p:nvSpPr>
        <p:spPr>
          <a:xfrm>
            <a:off x="4740751" y="1809001"/>
            <a:ext cx="4189988" cy="4525963"/>
          </a:xfrm>
        </p:spPr>
        <p:txBody>
          <a:bodyPr/>
          <a:lstStyle/>
          <a:p>
            <a:r>
              <a:rPr lang="ru-RU" u="sng" dirty="0" smtClean="0"/>
              <a:t>Время:</a:t>
            </a:r>
            <a:r>
              <a:rPr lang="ru-RU" dirty="0" smtClean="0"/>
              <a:t> 27 </a:t>
            </a:r>
            <a:r>
              <a:rPr lang="ru-RU" dirty="0" smtClean="0"/>
              <a:t>марта, </a:t>
            </a:r>
            <a:r>
              <a:rPr lang="ru-RU" dirty="0" smtClean="0"/>
              <a:t>в 11-00 часов</a:t>
            </a:r>
          </a:p>
          <a:p>
            <a:pPr marL="0" indent="0">
              <a:buNone/>
            </a:pPr>
            <a:endParaRPr lang="ru-RU" dirty="0" smtClean="0"/>
          </a:p>
          <a:p>
            <a:r>
              <a:rPr lang="ru-RU" u="sng" dirty="0" smtClean="0"/>
              <a:t>Место:</a:t>
            </a:r>
            <a:r>
              <a:rPr lang="ru-RU" dirty="0" smtClean="0"/>
              <a:t> </a:t>
            </a:r>
            <a:r>
              <a:rPr lang="en-US" dirty="0" smtClean="0"/>
              <a:t>YouTube</a:t>
            </a:r>
            <a:r>
              <a:rPr lang="ru-RU" dirty="0" smtClean="0"/>
              <a:t>-канал</a:t>
            </a:r>
          </a:p>
          <a:p>
            <a:pPr marL="0" indent="0">
              <a:buNone/>
            </a:pPr>
            <a:endParaRPr lang="ru-RU" dirty="0" smtClean="0"/>
          </a:p>
          <a:p>
            <a:r>
              <a:rPr lang="ru-RU" u="sng" dirty="0" smtClean="0"/>
              <a:t>Тема: </a:t>
            </a:r>
            <a:r>
              <a:rPr lang="ru-RU" dirty="0"/>
              <a:t>Обзор книжной выставки ККДБ. К 20-летию издательства «Самокат»</a:t>
            </a:r>
            <a:endParaRPr lang="ru-RU" dirty="0"/>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3788" b="13767"/>
          <a:stretch/>
        </p:blipFill>
        <p:spPr bwMode="auto">
          <a:xfrm>
            <a:off x="136686" y="2204864"/>
            <a:ext cx="4709282" cy="3276184"/>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15475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3298877" y="593954"/>
            <a:ext cx="5184576" cy="70788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000" spc="50" dirty="0" smtClean="0">
                <a:ln w="11430"/>
                <a:solidFill>
                  <a:schemeClr val="bg1"/>
                </a:solidFill>
                <a:effectLst>
                  <a:outerShdw blurRad="38100" dist="38100" dir="2700000" algn="tl">
                    <a:srgbClr val="000000">
                      <a:alpha val="43137"/>
                    </a:srgbClr>
                  </a:outerShdw>
                </a:effectLst>
                <a:latin typeface="Arial" pitchFamily="34" charset="0"/>
                <a:cs typeface="Arial" pitchFamily="34" charset="0"/>
              </a:rPr>
              <a:t>Номинация «Детям 21 века»</a:t>
            </a:r>
            <a:br>
              <a:rPr lang="ru-RU" sz="2000" spc="50" dirty="0" smtClean="0">
                <a:ln w="11430"/>
                <a:solidFill>
                  <a:schemeClr val="bg1"/>
                </a:solidFill>
                <a:effectLst>
                  <a:outerShdw blurRad="38100" dist="38100" dir="2700000" algn="tl">
                    <a:srgbClr val="000000">
                      <a:alpha val="43137"/>
                    </a:srgbClr>
                  </a:outerShdw>
                </a:effectLst>
                <a:latin typeface="Arial" pitchFamily="34" charset="0"/>
                <a:cs typeface="Arial" pitchFamily="34" charset="0"/>
              </a:rPr>
            </a:br>
            <a:r>
              <a:rPr lang="ru-RU" sz="2000" dirty="0" smtClean="0">
                <a:solidFill>
                  <a:schemeClr val="tx2"/>
                </a:solidFill>
                <a:effectLst>
                  <a:outerShdw blurRad="38100" dist="38100" dir="2700000" algn="tl">
                    <a:srgbClr val="000000">
                      <a:alpha val="43137"/>
                    </a:srgbClr>
                  </a:outerShdw>
                </a:effectLst>
              </a:rPr>
              <a:t> </a:t>
            </a:r>
            <a:endParaRPr lang="ru-RU" sz="2000" b="1" spc="50" dirty="0" smtClean="0">
              <a:ln w="11430"/>
              <a:solidFill>
                <a:schemeClr val="tx2"/>
              </a:solidFill>
              <a:effectLst>
                <a:outerShdw blurRad="38100" dist="38100" dir="2700000" algn="tl">
                  <a:srgbClr val="000000">
                    <a:alpha val="43137"/>
                  </a:srgbClr>
                </a:outerShdw>
              </a:effectLst>
              <a:cs typeface="Arial" panose="020B0604020202020204" pitchFamily="34" charset="0"/>
            </a:endParaRPr>
          </a:p>
        </p:txBody>
      </p:sp>
      <p:sp>
        <p:nvSpPr>
          <p:cNvPr id="17" name="TextBox 16"/>
          <p:cNvSpPr txBox="1"/>
          <p:nvPr/>
        </p:nvSpPr>
        <p:spPr>
          <a:xfrm>
            <a:off x="4617960" y="1862980"/>
            <a:ext cx="4440596" cy="4216539"/>
          </a:xfrm>
          <a:prstGeom prst="rect">
            <a:avLst/>
          </a:prstGeom>
          <a:solidFill>
            <a:schemeClr val="bg1">
              <a:alpha val="71000"/>
            </a:schemeClr>
          </a:solidFill>
          <a:effectLst>
            <a:softEdge rad="63500"/>
          </a:effectLst>
        </p:spPr>
        <p:txBody>
          <a:bodyPr wrap="square" rtlCol="0">
            <a:spAutoFit/>
          </a:bodyPr>
          <a:lstStyle/>
          <a:p>
            <a:pPr algn="just"/>
            <a:r>
              <a:rPr lang="ru-RU" sz="1400" dirty="0" smtClean="0">
                <a:latin typeface="Times New Roman" pitchFamily="18" charset="0"/>
                <a:cs typeface="Times New Roman" pitchFamily="18" charset="0"/>
              </a:rPr>
              <a:t>Главный </a:t>
            </a:r>
            <a:r>
              <a:rPr lang="ru-RU" sz="1400" dirty="0">
                <a:latin typeface="Times New Roman" pitchFamily="18" charset="0"/>
                <a:cs typeface="Times New Roman" pitchFamily="18" charset="0"/>
              </a:rPr>
              <a:t>приз в этой категории вручен </a:t>
            </a:r>
            <a:r>
              <a:rPr lang="ru-RU" sz="1400" b="1" dirty="0" smtClean="0">
                <a:latin typeface="Times New Roman" pitchFamily="18" charset="0"/>
                <a:cs typeface="Times New Roman" pitchFamily="18" charset="0"/>
              </a:rPr>
              <a:t>Станиславу Востокову за сборник рассказов </a:t>
            </a:r>
            <a:r>
              <a:rPr lang="ru-RU" sz="1400" dirty="0" smtClean="0">
                <a:latin typeface="Times New Roman" pitchFamily="18" charset="0"/>
                <a:cs typeface="Times New Roman" pitchFamily="18" charset="0"/>
              </a:rPr>
              <a:t>с </a:t>
            </a:r>
            <a:r>
              <a:rPr lang="ru-RU" sz="1400" dirty="0">
                <a:latin typeface="Times New Roman" pitchFamily="18" charset="0"/>
                <a:cs typeface="Times New Roman" pitchFamily="18" charset="0"/>
              </a:rPr>
              <a:t>иллюстрациями Николая Устинова </a:t>
            </a:r>
            <a:r>
              <a:rPr lang="ru-RU" sz="1400" b="1" dirty="0">
                <a:latin typeface="Times New Roman" pitchFamily="18" charset="0"/>
                <a:cs typeface="Times New Roman" pitchFamily="18" charset="0"/>
              </a:rPr>
              <a:t>«Печной волк», </a:t>
            </a:r>
            <a:r>
              <a:rPr lang="ru-RU" sz="1400" dirty="0">
                <a:latin typeface="Times New Roman" pitchFamily="18" charset="0"/>
                <a:cs typeface="Times New Roman" pitchFamily="18" charset="0"/>
              </a:rPr>
              <a:t>выпущенный издательством «РОСМЭН</a:t>
            </a:r>
            <a:r>
              <a:rPr lang="ru-RU" sz="1400" dirty="0" smtClean="0">
                <a:latin typeface="Times New Roman" pitchFamily="18" charset="0"/>
                <a:cs typeface="Times New Roman" pitchFamily="18" charset="0"/>
              </a:rPr>
              <a:t>».</a:t>
            </a:r>
          </a:p>
          <a:p>
            <a:pPr algn="just"/>
            <a:endParaRPr lang="ru-RU" sz="1400" dirty="0">
              <a:latin typeface="Times New Roman" pitchFamily="18" charset="0"/>
              <a:cs typeface="Times New Roman" pitchFamily="18" charset="0"/>
            </a:endParaRPr>
          </a:p>
          <a:p>
            <a:pPr algn="just"/>
            <a:r>
              <a:rPr lang="ru-RU" sz="1200" i="1" dirty="0">
                <a:latin typeface="Times New Roman" pitchFamily="18" charset="0"/>
                <a:cs typeface="Times New Roman" pitchFamily="18" charset="0"/>
              </a:rPr>
              <a:t>«Печной волк» – это сборник </a:t>
            </a:r>
            <a:r>
              <a:rPr lang="ru-RU" sz="1200" i="1" dirty="0" smtClean="0">
                <a:latin typeface="Times New Roman" pitchFamily="18" charset="0"/>
                <a:cs typeface="Times New Roman" pitchFamily="18" charset="0"/>
              </a:rPr>
              <a:t>рассказов. С </a:t>
            </a:r>
            <a:r>
              <a:rPr lang="ru-RU" sz="1200" i="1" dirty="0">
                <a:latin typeface="Times New Roman" pitchFamily="18" charset="0"/>
                <a:cs typeface="Times New Roman" pitchFamily="18" charset="0"/>
              </a:rPr>
              <a:t>мягким юмором </a:t>
            </a:r>
            <a:r>
              <a:rPr lang="ru-RU" sz="1200" i="1" dirty="0" smtClean="0">
                <a:latin typeface="Times New Roman" pitchFamily="18" charset="0"/>
                <a:cs typeface="Times New Roman" pitchFamily="18" charset="0"/>
              </a:rPr>
              <a:t>автор описывает </a:t>
            </a:r>
            <a:r>
              <a:rPr lang="ru-RU" sz="1200" i="1" dirty="0">
                <a:latin typeface="Times New Roman" pitchFamily="18" charset="0"/>
                <a:cs typeface="Times New Roman" pitchFamily="18" charset="0"/>
              </a:rPr>
              <a:t>жизнь в современной деревне, простых людей и родную природу.</a:t>
            </a:r>
          </a:p>
          <a:p>
            <a:pPr algn="just"/>
            <a:r>
              <a:rPr lang="ru-RU" sz="1200" i="1" dirty="0" smtClean="0">
                <a:latin typeface="Times New Roman" pitchFamily="18" charset="0"/>
                <a:cs typeface="Times New Roman" pitchFamily="18" charset="0"/>
              </a:rPr>
              <a:t>А </a:t>
            </a:r>
            <a:r>
              <a:rPr lang="ru-RU" sz="1200" i="1" dirty="0">
                <a:latin typeface="Times New Roman" pitchFamily="18" charset="0"/>
                <a:cs typeface="Times New Roman" pitchFamily="18" charset="0"/>
              </a:rPr>
              <a:t>еще «Печной волк» – это новая книга народного художника России, признанного мастера отечественной иллюстрации Николая Устинова, работы которого полны лиризма, гармонии и искренней любви к окружающему </a:t>
            </a:r>
            <a:r>
              <a:rPr lang="ru-RU" sz="1200" i="1" dirty="0" smtClean="0">
                <a:latin typeface="Times New Roman" pitchFamily="18" charset="0"/>
                <a:cs typeface="Times New Roman" pitchFamily="18" charset="0"/>
              </a:rPr>
              <a:t>миру» (Литрес).</a:t>
            </a:r>
          </a:p>
          <a:p>
            <a:pPr algn="just"/>
            <a:endParaRPr lang="ru-RU" sz="1600" dirty="0">
              <a:latin typeface="Times New Roman" pitchFamily="18" charset="0"/>
              <a:cs typeface="Times New Roman" pitchFamily="18" charset="0"/>
            </a:endParaRPr>
          </a:p>
          <a:p>
            <a:pPr algn="just"/>
            <a:r>
              <a:rPr lang="ru-RU" sz="1400" dirty="0" smtClean="0">
                <a:latin typeface="Times New Roman" pitchFamily="18" charset="0"/>
                <a:cs typeface="Times New Roman" pitchFamily="18" charset="0"/>
              </a:rPr>
              <a:t>Специальный </a:t>
            </a:r>
            <a:r>
              <a:rPr lang="ru-RU" sz="1400" dirty="0">
                <a:latin typeface="Times New Roman" pitchFamily="18" charset="0"/>
                <a:cs typeface="Times New Roman" pitchFamily="18" charset="0"/>
              </a:rPr>
              <a:t>диплом в номинации «Детям XXI века», учрежденный благотворительным фондом помощи детям и взрослым с нарушениями иммунитета «Подсолнух», отмечены книги из серии </a:t>
            </a:r>
            <a:r>
              <a:rPr lang="ru-RU" sz="1400" b="1" dirty="0">
                <a:latin typeface="Times New Roman" pitchFamily="18" charset="0"/>
                <a:cs typeface="Times New Roman" pitchFamily="18" charset="0"/>
              </a:rPr>
              <a:t>«Учусь смотреть» </a:t>
            </a:r>
            <a:r>
              <a:rPr lang="ru-RU" sz="1400" dirty="0">
                <a:latin typeface="Times New Roman" pitchFamily="18" charset="0"/>
                <a:cs typeface="Times New Roman" pitchFamily="18" charset="0"/>
              </a:rPr>
              <a:t>(ГМИИ им. А.С. Пушкина) </a:t>
            </a:r>
            <a:r>
              <a:rPr lang="ru-RU" sz="1400" b="1" dirty="0">
                <a:latin typeface="Times New Roman" pitchFamily="18" charset="0"/>
                <a:cs typeface="Times New Roman" pitchFamily="18" charset="0"/>
              </a:rPr>
              <a:t>«Как смотреть архитектуру?» Ольги Морозовой и «Как смотреть картину?» Надежды Ковалдиной. </a:t>
            </a:r>
          </a:p>
        </p:txBody>
      </p:sp>
      <p:sp>
        <p:nvSpPr>
          <p:cNvPr id="2" name="AutoShape 4" descr="https://gl-img.rg.ru/resize300x1000/uploads/images/2020/09/02/9d50a5acfda4c47.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dirty="0"/>
          </a:p>
        </p:txBody>
      </p:sp>
      <p:sp>
        <p:nvSpPr>
          <p:cNvPr id="3" name="AutoShape 6" descr="https://gl-img.rg.ru/resize300x1000/uploads/images/2020/09/02/9d50a5acfda4c47.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dirty="0"/>
          </a:p>
        </p:txBody>
      </p:sp>
      <p:sp>
        <p:nvSpPr>
          <p:cNvPr id="5" name="Прямоугольник 4"/>
          <p:cNvSpPr/>
          <p:nvPr/>
        </p:nvSpPr>
        <p:spPr>
          <a:xfrm>
            <a:off x="1378132" y="298572"/>
            <a:ext cx="7631633" cy="400110"/>
          </a:xfrm>
          <a:prstGeom prst="rect">
            <a:avLst/>
          </a:prstGeom>
        </p:spPr>
        <p:txBody>
          <a:bodyPr wrap="square">
            <a:spAutoFit/>
          </a:bodyPr>
          <a:lstStyle/>
          <a:p>
            <a:pPr lvl="0" algn="ctr"/>
            <a:r>
              <a:rPr lang="ru-RU" sz="2000" b="1" spc="50" dirty="0">
                <a:ln w="11430"/>
                <a:solidFill>
                  <a:schemeClr val="bg1"/>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НАЦИОНАЛЬНЫЙ КОНКУРС «КНИГА ГОДА – </a:t>
            </a:r>
            <a:r>
              <a:rPr lang="ru-RU" sz="2000" b="1" spc="50" dirty="0" smtClean="0">
                <a:ln w="11430"/>
                <a:solidFill>
                  <a:schemeClr val="bg1"/>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2022»</a:t>
            </a:r>
            <a:endParaRPr lang="ru-RU" sz="2000" b="1" spc="50" dirty="0">
              <a:ln w="11430"/>
              <a:solidFill>
                <a:schemeClr val="bg1"/>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2775" y="1587329"/>
            <a:ext cx="1440160" cy="1850417"/>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155574" y="3494197"/>
            <a:ext cx="4056385" cy="954107"/>
          </a:xfrm>
          <a:prstGeom prst="rect">
            <a:avLst/>
          </a:prstGeom>
        </p:spPr>
        <p:txBody>
          <a:bodyPr wrap="square">
            <a:spAutoFit/>
          </a:bodyPr>
          <a:lstStyle/>
          <a:p>
            <a:r>
              <a:rPr lang="ru-RU" sz="1400" dirty="0">
                <a:latin typeface="+mj-lt"/>
              </a:rPr>
              <a:t>Опубликовано в журнале </a:t>
            </a:r>
            <a:r>
              <a:rPr lang="ru-RU" sz="1400" dirty="0" smtClean="0">
                <a:latin typeface="+mj-lt"/>
              </a:rPr>
              <a:t>«Урал», 2018, № 5</a:t>
            </a:r>
          </a:p>
          <a:p>
            <a:r>
              <a:rPr lang="ru-RU" sz="1400" dirty="0">
                <a:latin typeface="+mj-lt"/>
              </a:rPr>
              <a:t>Ч</a:t>
            </a:r>
            <a:r>
              <a:rPr lang="ru-RU" sz="1400" dirty="0" smtClean="0">
                <a:latin typeface="+mj-lt"/>
              </a:rPr>
              <a:t>итать текст книги: </a:t>
            </a:r>
            <a:r>
              <a:rPr lang="en-US" sz="1600" dirty="0">
                <a:latin typeface="+mj-lt"/>
                <a:hlinkClick r:id="rId3"/>
              </a:rPr>
              <a:t>https://</a:t>
            </a:r>
            <a:r>
              <a:rPr lang="en-US" sz="1600" dirty="0" smtClean="0">
                <a:latin typeface="+mj-lt"/>
                <a:hlinkClick r:id="rId3"/>
              </a:rPr>
              <a:t>magazines.gorky.media/ural/2018/5/pechnoj-volk.html</a:t>
            </a:r>
            <a:endParaRPr lang="ru-RU" sz="1600" dirty="0" smtClean="0">
              <a:latin typeface="+mj-lt"/>
            </a:endParaRPr>
          </a:p>
          <a:p>
            <a:endParaRPr lang="ru-RU" sz="1200" dirty="0">
              <a:latin typeface="+mj-lt"/>
            </a:endParaRPr>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391" y="4365104"/>
            <a:ext cx="1270976" cy="152517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83" y="4365105"/>
            <a:ext cx="1263585" cy="152517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Прямоугольник 6"/>
          <p:cNvSpPr/>
          <p:nvPr/>
        </p:nvSpPr>
        <p:spPr>
          <a:xfrm>
            <a:off x="28226" y="5999546"/>
            <a:ext cx="4572000" cy="1077218"/>
          </a:xfrm>
          <a:prstGeom prst="rect">
            <a:avLst/>
          </a:prstGeom>
        </p:spPr>
        <p:txBody>
          <a:bodyPr>
            <a:spAutoFit/>
          </a:bodyPr>
          <a:lstStyle/>
          <a:p>
            <a:r>
              <a:rPr lang="ru-RU" sz="1400" dirty="0" smtClean="0">
                <a:latin typeface="+mj-lt"/>
              </a:rPr>
              <a:t>Издания музея </a:t>
            </a:r>
            <a:r>
              <a:rPr lang="en-US" sz="1600" dirty="0" smtClean="0">
                <a:latin typeface="+mj-lt"/>
                <a:hlinkClick r:id="rId6"/>
              </a:rPr>
              <a:t>https</a:t>
            </a:r>
            <a:r>
              <a:rPr lang="en-US" sz="1600" dirty="0">
                <a:latin typeface="+mj-lt"/>
                <a:hlinkClick r:id="rId6"/>
              </a:rPr>
              <a:t>://</a:t>
            </a:r>
            <a:r>
              <a:rPr lang="en-US" sz="1600" dirty="0" smtClean="0">
                <a:latin typeface="+mj-lt"/>
                <a:hlinkClick r:id="rId6"/>
              </a:rPr>
              <a:t>www.pushkinmuseum.art/education/publishing/index.php?lang=ru&amp;category=13809</a:t>
            </a:r>
            <a:endParaRPr lang="ru-RU" sz="1600" dirty="0" smtClean="0">
              <a:latin typeface="+mj-lt"/>
            </a:endParaRPr>
          </a:p>
          <a:p>
            <a:endParaRPr lang="ru-RU" sz="1600" dirty="0">
              <a:latin typeface="+mj-lt"/>
            </a:endParaRPr>
          </a:p>
        </p:txBody>
      </p:sp>
      <p:pic>
        <p:nvPicPr>
          <p:cNvPr id="2054"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89120" y="1630596"/>
            <a:ext cx="1926042" cy="180715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2"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520" y="108780"/>
            <a:ext cx="1740401" cy="1205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919805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79512" y="2985918"/>
            <a:ext cx="8640960" cy="1477328"/>
          </a:xfrm>
          <a:prstGeom prst="rect">
            <a:avLst/>
          </a:prstGeom>
          <a:noFill/>
          <a:ln w="9525">
            <a:noFill/>
            <a:miter lim="800000"/>
            <a:headEnd/>
            <a:tailEnd/>
          </a:ln>
          <a:effectLst>
            <a:softEdge rad="63500"/>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effectLst>
                  <a:glow rad="101600">
                    <a:schemeClr val="bg1">
                      <a:alpha val="60000"/>
                    </a:schemeClr>
                  </a:glow>
                </a:effectLst>
                <a:latin typeface="Arial" pitchFamily="34" charset="0"/>
                <a:ea typeface="Calibri" pitchFamily="34" charset="0"/>
                <a:cs typeface="Arial" pitchFamily="34" charset="0"/>
              </a:rPr>
              <a:t>Наш адрес: г. Красноярск, ул. Корнетова,2</a:t>
            </a:r>
            <a:endParaRPr kumimoji="0" lang="en-US" b="0" i="0" u="none" strike="noStrike" cap="none" normalizeH="0" baseline="0" dirty="0" smtClean="0">
              <a:ln>
                <a:noFill/>
              </a:ln>
              <a:effectLst>
                <a:glow rad="101600">
                  <a:schemeClr val="bg1">
                    <a:alpha val="60000"/>
                  </a:schemeClr>
                </a:glow>
              </a:effectLst>
              <a:latin typeface="Arial" pitchFamily="34" charset="0"/>
              <a:ea typeface="Calibri"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effectLst>
                  <a:glow rad="101600">
                    <a:schemeClr val="bg1">
                      <a:alpha val="60000"/>
                    </a:schemeClr>
                  </a:glow>
                </a:effectLst>
                <a:latin typeface="Arial" pitchFamily="34" charset="0"/>
                <a:ea typeface="Calibri" pitchFamily="34" charset="0"/>
                <a:cs typeface="Arial" pitchFamily="34" charset="0"/>
              </a:rPr>
              <a:t>Тел. 201-35-92</a:t>
            </a:r>
            <a:endParaRPr kumimoji="0" lang="ru-RU" b="0" i="0" u="none" strike="noStrike" cap="none" normalizeH="0" dirty="0" smtClean="0">
              <a:ln>
                <a:noFill/>
              </a:ln>
              <a:effectLst>
                <a:glow rad="101600">
                  <a:schemeClr val="bg1">
                    <a:alpha val="60000"/>
                  </a:schemeClr>
                </a:glow>
              </a:effectLst>
              <a:latin typeface="Arial" pitchFamily="34" charset="0"/>
              <a:ea typeface="Calibri" pitchFamily="34" charset="0"/>
              <a:cs typeface="Arial" pitchFamily="34" charset="0"/>
            </a:endParaRPr>
          </a:p>
          <a:p>
            <a:pPr algn="ctr" fontAlgn="base">
              <a:spcBef>
                <a:spcPct val="0"/>
              </a:spcBef>
              <a:spcAft>
                <a:spcPct val="0"/>
              </a:spcAft>
            </a:pPr>
            <a:r>
              <a:rPr lang="en-US" dirty="0" smtClean="0">
                <a:effectLst>
                  <a:glow rad="101600">
                    <a:schemeClr val="bg1">
                      <a:alpha val="60000"/>
                    </a:schemeClr>
                  </a:glow>
                </a:effectLst>
                <a:latin typeface="Arial" pitchFamily="34" charset="0"/>
                <a:ea typeface="Calibri" pitchFamily="34" charset="0"/>
                <a:cs typeface="Arial" pitchFamily="34" charset="0"/>
              </a:rPr>
              <a:t>E-mail</a:t>
            </a:r>
            <a:r>
              <a:rPr lang="ru-RU" dirty="0" smtClean="0">
                <a:effectLst>
                  <a:glow rad="101600">
                    <a:schemeClr val="bg1">
                      <a:alpha val="60000"/>
                    </a:schemeClr>
                  </a:glow>
                </a:effectLst>
                <a:latin typeface="Arial" pitchFamily="34" charset="0"/>
                <a:ea typeface="Calibri" pitchFamily="34" charset="0"/>
                <a:cs typeface="Arial" pitchFamily="34" charset="0"/>
              </a:rPr>
              <a:t>: </a:t>
            </a:r>
            <a:r>
              <a:rPr lang="en-US" b="1" dirty="0" smtClean="0">
                <a:hlinkClick r:id="rId2"/>
              </a:rPr>
              <a:t>kkdb@mail.ru</a:t>
            </a:r>
            <a:endParaRPr lang="ru-RU" dirty="0" smtClean="0">
              <a:effectLst>
                <a:glow rad="101600">
                  <a:schemeClr val="bg1">
                    <a:alpha val="60000"/>
                  </a:schemeClr>
                </a:glow>
              </a:effectLst>
              <a:latin typeface="Arial" pitchFamily="34" charset="0"/>
              <a:ea typeface="Calibri" pitchFamily="34" charset="0"/>
              <a:cs typeface="Arial" pitchFamily="34" charset="0"/>
            </a:endParaRPr>
          </a:p>
          <a:p>
            <a:pPr algn="ctr" fontAlgn="base">
              <a:spcBef>
                <a:spcPct val="0"/>
              </a:spcBef>
              <a:spcAft>
                <a:spcPct val="0"/>
              </a:spcAft>
            </a:pPr>
            <a:r>
              <a:rPr lang="ru-RU" dirty="0" smtClean="0">
                <a:effectLst>
                  <a:glow rad="101600">
                    <a:schemeClr val="bg1">
                      <a:alpha val="60000"/>
                    </a:schemeClr>
                  </a:glow>
                </a:effectLst>
                <a:latin typeface="Arial" pitchFamily="34" charset="0"/>
                <a:ea typeface="Calibri" pitchFamily="34" charset="0"/>
                <a:cs typeface="Arial" pitchFamily="34" charset="0"/>
              </a:rPr>
              <a:t>Сайт: </a:t>
            </a:r>
            <a:r>
              <a:rPr lang="en-US" dirty="0">
                <a:effectLst>
                  <a:glow rad="101600">
                    <a:schemeClr val="bg1">
                      <a:alpha val="60000"/>
                    </a:schemeClr>
                  </a:glow>
                </a:effectLst>
                <a:latin typeface="Arial" pitchFamily="34" charset="0"/>
                <a:ea typeface="Calibri" pitchFamily="34" charset="0"/>
                <a:cs typeface="Arial" pitchFamily="34" charset="0"/>
                <a:hlinkClick r:id="rId3"/>
              </a:rPr>
              <a:t>http://www.kkdb.ru</a:t>
            </a:r>
            <a:r>
              <a:rPr lang="en-US" dirty="0" smtClean="0">
                <a:effectLst>
                  <a:glow rad="101600">
                    <a:schemeClr val="bg1">
                      <a:alpha val="60000"/>
                    </a:schemeClr>
                  </a:glow>
                </a:effectLst>
                <a:latin typeface="Arial" pitchFamily="34" charset="0"/>
                <a:ea typeface="Calibri" pitchFamily="34" charset="0"/>
                <a:cs typeface="Arial" pitchFamily="34" charset="0"/>
                <a:hlinkClick r:id="rId3"/>
              </a:rPr>
              <a:t>/</a:t>
            </a:r>
            <a:endParaRPr lang="ru-RU" dirty="0" smtClean="0">
              <a:effectLst>
                <a:glow rad="101600">
                  <a:schemeClr val="bg1">
                    <a:alpha val="60000"/>
                  </a:schemeClr>
                </a:glow>
              </a:effectLst>
              <a:latin typeface="Arial" pitchFamily="34" charset="0"/>
              <a:ea typeface="Calibri" pitchFamily="34" charset="0"/>
              <a:cs typeface="Arial" pitchFamily="34" charset="0"/>
            </a:endParaRPr>
          </a:p>
          <a:p>
            <a:pPr algn="ctr" fontAlgn="base">
              <a:spcBef>
                <a:spcPct val="0"/>
              </a:spcBef>
              <a:spcAft>
                <a:spcPct val="0"/>
              </a:spcAft>
            </a:pPr>
            <a:r>
              <a:rPr lang="ru-RU" dirty="0" smtClean="0">
                <a:effectLst>
                  <a:glow rad="101600">
                    <a:schemeClr val="bg1">
                      <a:alpha val="60000"/>
                    </a:schemeClr>
                  </a:glow>
                </a:effectLst>
                <a:latin typeface="Arial" pitchFamily="34" charset="0"/>
                <a:ea typeface="Calibri" pitchFamily="34" charset="0"/>
                <a:cs typeface="Arial" pitchFamily="34" charset="0"/>
              </a:rPr>
              <a:t>Мы «ВКонтакте»: </a:t>
            </a:r>
            <a:r>
              <a:rPr lang="en-US" b="1" dirty="0" smtClean="0">
                <a:hlinkClick r:id="rId4"/>
              </a:rPr>
              <a:t>https</a:t>
            </a:r>
            <a:r>
              <a:rPr lang="en-US" b="1" dirty="0">
                <a:hlinkClick r:id="rId4"/>
              </a:rPr>
              <a:t>://</a:t>
            </a:r>
            <a:r>
              <a:rPr lang="en-US" b="1" dirty="0" smtClean="0">
                <a:hlinkClick r:id="rId4"/>
              </a:rPr>
              <a:t>vk.com/bibdet</a:t>
            </a:r>
            <a:endParaRPr lang="ru-RU" b="1" dirty="0" smtClean="0">
              <a:effectLst>
                <a:glow rad="101600">
                  <a:schemeClr val="bg1">
                    <a:alpha val="60000"/>
                  </a:schemeClr>
                </a:glow>
              </a:effectLst>
              <a:latin typeface="Arial" pitchFamily="34" charset="0"/>
              <a:ea typeface="Calibri" pitchFamily="34" charset="0"/>
              <a:cs typeface="Arial" pitchFamily="34" charset="0"/>
            </a:endParaRPr>
          </a:p>
        </p:txBody>
      </p:sp>
      <p:sp>
        <p:nvSpPr>
          <p:cNvPr id="4" name="Прямоугольник 3"/>
          <p:cNvSpPr/>
          <p:nvPr/>
        </p:nvSpPr>
        <p:spPr>
          <a:xfrm>
            <a:off x="539552" y="116632"/>
            <a:ext cx="8280920" cy="2062103"/>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R="0" lvl="0" indent="0" algn="ctr" fontAlgn="base">
              <a:lnSpc>
                <a:spcPct val="100000"/>
              </a:lnSpc>
              <a:spcBef>
                <a:spcPct val="0"/>
              </a:spcBef>
              <a:spcAft>
                <a:spcPct val="0"/>
              </a:spcAft>
              <a:buClrTx/>
              <a:buSzTx/>
              <a:tabLst/>
            </a:pPr>
            <a:r>
              <a:rPr lang="ru-RU" sz="3200" b="1" cap="none" spc="50" dirty="0" smtClean="0">
                <a:ln w="11430"/>
                <a:solidFill>
                  <a:schemeClr val="tx2"/>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Отдел электронных ресурсов и справочно-</a:t>
            </a:r>
          </a:p>
          <a:p>
            <a:pPr marR="0" lvl="0" indent="0" algn="ctr" fontAlgn="base">
              <a:lnSpc>
                <a:spcPct val="100000"/>
              </a:lnSpc>
              <a:spcBef>
                <a:spcPct val="0"/>
              </a:spcBef>
              <a:spcAft>
                <a:spcPct val="0"/>
              </a:spcAft>
              <a:buClrTx/>
              <a:buSzTx/>
              <a:tabLst/>
            </a:pPr>
            <a:r>
              <a:rPr lang="ru-RU" sz="3200" b="1" cap="none" spc="50" dirty="0" smtClean="0">
                <a:ln w="11430"/>
                <a:solidFill>
                  <a:schemeClr val="tx2"/>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библиографического обслуживания</a:t>
            </a:r>
          </a:p>
          <a:p>
            <a:pPr marR="0" lvl="0" indent="0" algn="ctr" fontAlgn="base">
              <a:lnSpc>
                <a:spcPct val="100000"/>
              </a:lnSpc>
              <a:spcBef>
                <a:spcPct val="0"/>
              </a:spcBef>
              <a:spcAft>
                <a:spcPct val="0"/>
              </a:spcAft>
              <a:buClrTx/>
              <a:buSzTx/>
              <a:tabLst/>
            </a:pPr>
            <a:r>
              <a:rPr lang="ru-RU" sz="3200" b="1" spc="50" dirty="0" smtClean="0">
                <a:ln w="11430"/>
                <a:solidFill>
                  <a:schemeClr val="tx2"/>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ККДБ</a:t>
            </a:r>
            <a:r>
              <a:rPr lang="ru-RU" sz="3200" b="1" cap="none" spc="50" dirty="0" smtClean="0">
                <a:ln w="11430"/>
                <a:solidFill>
                  <a:schemeClr val="tx2"/>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  г. Красноярск</a:t>
            </a:r>
            <a:endParaRPr lang="ru-RU" sz="3200" b="1" cap="none" spc="50" dirty="0">
              <a:ln w="11430"/>
              <a:solidFill>
                <a:schemeClr val="tx2"/>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endParaRPr>
          </a:p>
        </p:txBody>
      </p:sp>
      <p:sp>
        <p:nvSpPr>
          <p:cNvPr id="2" name="TextBox 1"/>
          <p:cNvSpPr txBox="1"/>
          <p:nvPr/>
        </p:nvSpPr>
        <p:spPr>
          <a:xfrm>
            <a:off x="3203848" y="6237312"/>
            <a:ext cx="2808312" cy="369332"/>
          </a:xfrm>
          <a:prstGeom prst="rect">
            <a:avLst/>
          </a:prstGeom>
          <a:noFill/>
        </p:spPr>
        <p:txBody>
          <a:bodyPr wrap="square" rtlCol="0">
            <a:spAutoFit/>
          </a:bodyPr>
          <a:lstStyle/>
          <a:p>
            <a:r>
              <a:rPr lang="ru-RU" dirty="0"/>
              <a:t>г</a:t>
            </a:r>
            <a:r>
              <a:rPr lang="ru-RU" dirty="0" smtClean="0"/>
              <a:t>. Красноярск, 2023</a:t>
            </a:r>
            <a:endParaRPr lang="ru-RU" dirty="0"/>
          </a:p>
        </p:txBody>
      </p:sp>
    </p:spTree>
    <p:extLst>
      <p:ext uri="{BB962C8B-B14F-4D97-AF65-F5344CB8AC3E}">
        <p14:creationId xmlns:p14="http://schemas.microsoft.com/office/powerpoint/2010/main" val="2100602786"/>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82989" y="176592"/>
            <a:ext cx="7355160" cy="1111664"/>
          </a:xfrm>
        </p:spPr>
        <p:txBody>
          <a:bodyPr>
            <a:normAutofit/>
          </a:bodyPr>
          <a:lstStyle/>
          <a:p>
            <a:pPr lvl="0">
              <a:spcBef>
                <a:spcPts val="0"/>
              </a:spcBef>
            </a:pPr>
            <a:r>
              <a:rPr lang="ru-RU" sz="2000" b="1" spc="50" dirty="0">
                <a:ln w="11430"/>
                <a:solidFill>
                  <a:schemeClr val="bg1"/>
                </a:solidFill>
                <a:effectLst>
                  <a:outerShdw blurRad="76200" dist="50800" dir="5400000" algn="tl" rotWithShape="0">
                    <a:srgbClr val="000000">
                      <a:alpha val="65000"/>
                    </a:srgbClr>
                  </a:outerShdw>
                </a:effectLst>
                <a:latin typeface="Arial" panose="020B0604020202020204" pitchFamily="34" charset="0"/>
                <a:ea typeface="+mn-ea"/>
                <a:cs typeface="Arial" panose="020B0604020202020204" pitchFamily="34" charset="0"/>
              </a:rPr>
              <a:t>НАЦИОНАЛЬНЫЙ КОНКУРС «КНИГА ГОДА – 2022»</a:t>
            </a:r>
            <a:br>
              <a:rPr lang="ru-RU" sz="2000" b="1" spc="50" dirty="0">
                <a:ln w="11430"/>
                <a:solidFill>
                  <a:schemeClr val="bg1"/>
                </a:solidFill>
                <a:effectLst>
                  <a:outerShdw blurRad="76200" dist="50800" dir="5400000" algn="tl" rotWithShape="0">
                    <a:srgbClr val="000000">
                      <a:alpha val="65000"/>
                    </a:srgbClr>
                  </a:outerShdw>
                </a:effectLst>
                <a:latin typeface="Arial" panose="020B0604020202020204" pitchFamily="34" charset="0"/>
                <a:ea typeface="+mn-ea"/>
                <a:cs typeface="Arial" panose="020B0604020202020204" pitchFamily="34" charset="0"/>
              </a:rPr>
            </a:br>
            <a:r>
              <a:rPr lang="ru-RU" sz="2000" b="1" spc="50" dirty="0" smtClean="0">
                <a:ln w="11430"/>
                <a:solidFill>
                  <a:srgbClr val="55554A"/>
                </a:solidFill>
                <a:effectLst>
                  <a:outerShdw blurRad="76200" dist="50800" dir="5400000" algn="tl" rotWithShape="0">
                    <a:srgbClr val="000000">
                      <a:alpha val="65000"/>
                    </a:srgbClr>
                  </a:outerShdw>
                </a:effectLst>
                <a:latin typeface="Arial" panose="020B0604020202020204" pitchFamily="34" charset="0"/>
                <a:ea typeface="+mn-ea"/>
                <a:cs typeface="Arial" panose="020B0604020202020204" pitchFamily="34" charset="0"/>
              </a:rPr>
              <a:t>            </a:t>
            </a:r>
            <a:endParaRPr lang="ru-RU" sz="2000" dirty="0">
              <a:solidFill>
                <a:schemeClr val="bg1"/>
              </a:solidFill>
            </a:endParaRPr>
          </a:p>
        </p:txBody>
      </p:sp>
      <p:sp>
        <p:nvSpPr>
          <p:cNvPr id="3" name="Объект 2"/>
          <p:cNvSpPr>
            <a:spLocks noGrp="1"/>
          </p:cNvSpPr>
          <p:nvPr>
            <p:ph idx="1"/>
          </p:nvPr>
        </p:nvSpPr>
        <p:spPr>
          <a:xfrm>
            <a:off x="5220072" y="1772816"/>
            <a:ext cx="3737946" cy="3993307"/>
          </a:xfrm>
        </p:spPr>
        <p:txBody>
          <a:bodyPr>
            <a:normAutofit/>
          </a:bodyPr>
          <a:lstStyle/>
          <a:p>
            <a:pPr algn="ctr"/>
            <a:r>
              <a:rPr lang="ru-RU" sz="1400" dirty="0">
                <a:solidFill>
                  <a:schemeClr val="tx1"/>
                </a:solidFill>
                <a:latin typeface="+mj-lt"/>
              </a:rPr>
              <a:t>Лучшей книгой, написанной для самого непростого читателя — </a:t>
            </a:r>
            <a:r>
              <a:rPr lang="ru-RU" sz="1400" dirty="0" smtClean="0">
                <a:solidFill>
                  <a:schemeClr val="tx1"/>
                </a:solidFill>
                <a:latin typeface="+mj-lt"/>
              </a:rPr>
              <a:t>подростка, названа </a:t>
            </a:r>
            <a:r>
              <a:rPr lang="ru-RU" sz="1400" dirty="0">
                <a:solidFill>
                  <a:schemeClr val="tx1"/>
                </a:solidFill>
                <a:latin typeface="+mj-lt"/>
              </a:rPr>
              <a:t>дилогия </a:t>
            </a:r>
            <a:r>
              <a:rPr lang="ru-RU" sz="1400" b="1" dirty="0">
                <a:solidFill>
                  <a:schemeClr val="tx1"/>
                </a:solidFill>
                <a:latin typeface="+mj-lt"/>
              </a:rPr>
              <a:t>Евгения Рудашевского «Истукан» </a:t>
            </a:r>
            <a:r>
              <a:rPr lang="ru-RU" sz="1400" dirty="0">
                <a:solidFill>
                  <a:schemeClr val="tx1"/>
                </a:solidFill>
                <a:latin typeface="+mj-lt"/>
              </a:rPr>
              <a:t>(издательство «КомпасГид</a:t>
            </a:r>
            <a:r>
              <a:rPr lang="ru-RU" sz="1400" dirty="0" smtClean="0">
                <a:solidFill>
                  <a:schemeClr val="tx1"/>
                </a:solidFill>
                <a:latin typeface="+mj-lt"/>
              </a:rPr>
              <a:t>»).</a:t>
            </a:r>
          </a:p>
          <a:p>
            <a:pPr algn="just"/>
            <a:endParaRPr lang="ru-RU" sz="1600" dirty="0">
              <a:solidFill>
                <a:schemeClr val="tx1"/>
              </a:solidFill>
              <a:latin typeface="+mj-lt"/>
            </a:endParaRPr>
          </a:p>
          <a:p>
            <a:endParaRPr lang="ru-RU" sz="1600" dirty="0">
              <a:solidFill>
                <a:schemeClr val="tx1"/>
              </a:solidFill>
              <a:latin typeface="+mj-lt"/>
            </a:endParaRPr>
          </a:p>
        </p:txBody>
      </p:sp>
      <p:sp>
        <p:nvSpPr>
          <p:cNvPr id="4" name="Прямоугольник 3"/>
          <p:cNvSpPr/>
          <p:nvPr/>
        </p:nvSpPr>
        <p:spPr>
          <a:xfrm>
            <a:off x="4801427" y="812187"/>
            <a:ext cx="3573863" cy="400110"/>
          </a:xfrm>
          <a:prstGeom prst="rect">
            <a:avLst/>
          </a:prstGeom>
        </p:spPr>
        <p:txBody>
          <a:bodyPr wrap="none">
            <a:spAutoFit/>
          </a:bodyPr>
          <a:lstStyle/>
          <a:p>
            <a:r>
              <a:rPr lang="ru-RU" sz="2000" spc="50" dirty="0" smtClean="0">
                <a:ln w="11430"/>
                <a:solidFill>
                  <a:schemeClr val="bg1"/>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Номинация «Поколение </a:t>
            </a:r>
            <a:r>
              <a:rPr lang="en-US" sz="2000" spc="50" dirty="0" smtClean="0">
                <a:ln w="11430"/>
                <a:solidFill>
                  <a:schemeClr val="bg1"/>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Z</a:t>
            </a:r>
            <a:r>
              <a:rPr lang="ru-RU" sz="2000" spc="50" dirty="0" smtClean="0">
                <a:ln w="11430"/>
                <a:solidFill>
                  <a:schemeClr val="bg1"/>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a:t>
            </a:r>
            <a:endParaRPr lang="ru-RU" sz="2000" dirty="0">
              <a:solidFill>
                <a:schemeClr val="bg1"/>
              </a:solidFill>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9427" y="2276872"/>
            <a:ext cx="4700841" cy="329883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3888" y="1628800"/>
            <a:ext cx="1791177" cy="1791177"/>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229427" y="5805974"/>
            <a:ext cx="4572000" cy="830997"/>
          </a:xfrm>
          <a:prstGeom prst="rect">
            <a:avLst/>
          </a:prstGeom>
        </p:spPr>
        <p:txBody>
          <a:bodyPr>
            <a:spAutoFit/>
          </a:bodyPr>
          <a:lstStyle/>
          <a:p>
            <a:r>
              <a:rPr lang="ru-RU" sz="1400" dirty="0" smtClean="0">
                <a:latin typeface="+mj-lt"/>
              </a:rPr>
              <a:t>Читать текст книги на Литрес: </a:t>
            </a:r>
          </a:p>
          <a:p>
            <a:r>
              <a:rPr lang="en-US" sz="1600" dirty="0" smtClean="0">
                <a:latin typeface="+mj-lt"/>
                <a:hlinkClick r:id="rId4"/>
              </a:rPr>
              <a:t>https</a:t>
            </a:r>
            <a:r>
              <a:rPr lang="en-US" sz="1600" dirty="0">
                <a:latin typeface="+mj-lt"/>
                <a:hlinkClick r:id="rId4"/>
              </a:rPr>
              <a:t>://www.litres.ru/evgeniy-rudashevskiy/istukan</a:t>
            </a:r>
            <a:r>
              <a:rPr lang="en-US" sz="1600" dirty="0" smtClean="0">
                <a:latin typeface="+mj-lt"/>
                <a:hlinkClick r:id="rId4"/>
              </a:rPr>
              <a:t>/</a:t>
            </a:r>
            <a:endParaRPr lang="ru-RU" sz="1600" dirty="0" smtClean="0">
              <a:latin typeface="+mj-lt"/>
            </a:endParaRPr>
          </a:p>
          <a:p>
            <a:endParaRPr lang="ru-RU" sz="1600" dirty="0">
              <a:latin typeface="+mj-lt"/>
            </a:endParaRPr>
          </a:p>
        </p:txBody>
      </p:sp>
      <p:sp>
        <p:nvSpPr>
          <p:cNvPr id="6" name="Прямоугольник 5"/>
          <p:cNvSpPr/>
          <p:nvPr/>
        </p:nvSpPr>
        <p:spPr>
          <a:xfrm>
            <a:off x="5148064" y="2636912"/>
            <a:ext cx="3809954" cy="4462760"/>
          </a:xfrm>
          <a:prstGeom prst="rect">
            <a:avLst/>
          </a:prstGeom>
        </p:spPr>
        <p:txBody>
          <a:bodyPr wrap="square">
            <a:spAutoFit/>
          </a:bodyPr>
          <a:lstStyle/>
          <a:p>
            <a:pPr algn="just"/>
            <a:endParaRPr lang="ru-RU" sz="1200" dirty="0" smtClean="0">
              <a:latin typeface="+mj-lt"/>
            </a:endParaRPr>
          </a:p>
          <a:p>
            <a:pPr algn="just"/>
            <a:r>
              <a:rPr lang="ru-RU" sz="1300" i="1" dirty="0" smtClean="0">
                <a:latin typeface="+mj-lt"/>
              </a:rPr>
              <a:t>«В </a:t>
            </a:r>
            <a:r>
              <a:rPr lang="ru-RU" sz="1300" i="1" dirty="0">
                <a:latin typeface="+mj-lt"/>
              </a:rPr>
              <a:t>новом приключенческом романе от автора тетралогии «Город Солнца» читателей ждёт путешествие к одному из самых загадочных островов Филиппинского архипелага. Всё начинается с череды кораблекрушений и старинной шкатулки, принадлежавшей ордену августинцев. Максим Шустов, молодой владелец антикварного магазина «Изида», и его сокурсник Дима уверены, что шкатулка приведёт к сокровищам ордена. Им предстоит понять, почему за «Изидой» следят вооружённые незнакомцы, что скрыто за легендой о могущественном реликте и как тут замешана семья Самоедовых, с виду простых туристов из Иркутска. Путь к филиппинским сокровищам станет испытанием для героев романа и, возможно, откроет им нечто более ценное, чем заполненные золотом сундуки. Вот только обрадуются ли они сделанному открытию</a:t>
            </a:r>
            <a:r>
              <a:rPr lang="ru-RU" sz="1300" i="1" dirty="0" smtClean="0">
                <a:latin typeface="+mj-lt"/>
              </a:rPr>
              <a:t>?» (КомпасГид).</a:t>
            </a:r>
          </a:p>
          <a:p>
            <a:endParaRPr lang="ru-RU" sz="1200" dirty="0">
              <a:latin typeface="+mj-lt"/>
            </a:endParaRPr>
          </a:p>
        </p:txBody>
      </p:sp>
      <p:pic>
        <p:nvPicPr>
          <p:cNvPr id="112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520" y="208937"/>
            <a:ext cx="1743075" cy="120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35794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2274789" y="692696"/>
            <a:ext cx="6840761" cy="40011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000" spc="50" dirty="0" smtClean="0">
                <a:ln w="11430"/>
                <a:solidFill>
                  <a:schemeClr val="tx2">
                    <a:lumMod val="60000"/>
                    <a:lumOff val="40000"/>
                  </a:schemeClr>
                </a:solidFill>
                <a:latin typeface="Arial" panose="020B0604020202020204" pitchFamily="34" charset="0"/>
                <a:cs typeface="Arial" panose="020B0604020202020204" pitchFamily="34" charset="0"/>
              </a:rPr>
              <a:t>Номинация «АРТ-КНИГА»</a:t>
            </a:r>
            <a:endParaRPr lang="ru-RU" sz="2000" cap="none" spc="50" dirty="0" smtClean="0">
              <a:ln w="11430"/>
              <a:solidFill>
                <a:schemeClr val="tx2">
                  <a:lumMod val="60000"/>
                  <a:lumOff val="40000"/>
                </a:schemeClr>
              </a:solidFill>
              <a:latin typeface="Arial" panose="020B0604020202020204" pitchFamily="34" charset="0"/>
              <a:cs typeface="Arial" panose="020B0604020202020204" pitchFamily="34" charset="0"/>
            </a:endParaRPr>
          </a:p>
        </p:txBody>
      </p:sp>
      <p:sp>
        <p:nvSpPr>
          <p:cNvPr id="15" name="Прямоугольник 14"/>
          <p:cNvSpPr/>
          <p:nvPr/>
        </p:nvSpPr>
        <p:spPr>
          <a:xfrm>
            <a:off x="4932040" y="1811491"/>
            <a:ext cx="4032448" cy="4616648"/>
          </a:xfrm>
          <a:prstGeom prst="rect">
            <a:avLst/>
          </a:prstGeom>
          <a:solidFill>
            <a:schemeClr val="bg1">
              <a:alpha val="51000"/>
            </a:schemeClr>
          </a:solidFill>
          <a:effectLst>
            <a:softEdge rad="63500"/>
          </a:effectLst>
        </p:spPr>
        <p:txBody>
          <a:bodyPr wrap="square">
            <a:spAutoFit/>
          </a:bodyPr>
          <a:lstStyle/>
          <a:p>
            <a:pPr algn="just">
              <a:spcAft>
                <a:spcPts val="0"/>
              </a:spcAft>
            </a:pPr>
            <a:r>
              <a:rPr lang="ru-RU" sz="1400" dirty="0">
                <a:latin typeface="Times New Roman" pitchFamily="18" charset="0"/>
                <a:cs typeface="Times New Roman" pitchFamily="18" charset="0"/>
              </a:rPr>
              <a:t>Приза в номинации «Арт-книга», в фокусе которой — уникальные, высокохудожественные издания, нестандартные книги авторского дизайна и художественного оформления, удостоен альбом </a:t>
            </a:r>
            <a:r>
              <a:rPr lang="ru-RU" sz="1400" b="1" dirty="0">
                <a:latin typeface="Times New Roman" pitchFamily="18" charset="0"/>
                <a:cs typeface="Times New Roman" pitchFamily="18" charset="0"/>
              </a:rPr>
              <a:t>Алёны </a:t>
            </a:r>
            <a:r>
              <a:rPr lang="ru-RU" sz="1400" b="1" dirty="0" err="1">
                <a:latin typeface="Times New Roman" pitchFamily="18" charset="0"/>
                <a:cs typeface="Times New Roman" pitchFamily="18" charset="0"/>
              </a:rPr>
              <a:t>Дергилёвой</a:t>
            </a:r>
            <a:r>
              <a:rPr lang="ru-RU" sz="1400" b="1" dirty="0">
                <a:latin typeface="Times New Roman" pitchFamily="18" charset="0"/>
                <a:cs typeface="Times New Roman" pitchFamily="18" charset="0"/>
              </a:rPr>
              <a:t> и Николая Бесчастнова «Нарисованный Зарайск» </a:t>
            </a:r>
            <a:r>
              <a:rPr lang="ru-RU" sz="1400" dirty="0">
                <a:latin typeface="Times New Roman" pitchFamily="18" charset="0"/>
                <a:cs typeface="Times New Roman" pitchFamily="18" charset="0"/>
              </a:rPr>
              <a:t>(издательство «Контакт-Культура</a:t>
            </a:r>
            <a:r>
              <a:rPr lang="ru-RU" sz="1400" dirty="0" smtClean="0">
                <a:latin typeface="Times New Roman" pitchFamily="18" charset="0"/>
                <a:cs typeface="Times New Roman" pitchFamily="18" charset="0"/>
              </a:rPr>
              <a:t>»).</a:t>
            </a:r>
          </a:p>
          <a:p>
            <a:pPr algn="just">
              <a:spcAft>
                <a:spcPts val="0"/>
              </a:spcAft>
            </a:pPr>
            <a:endParaRPr lang="ru-RU" sz="1400" dirty="0">
              <a:latin typeface="Times New Roman" pitchFamily="18" charset="0"/>
              <a:cs typeface="Times New Roman" pitchFamily="18" charset="0"/>
            </a:endParaRPr>
          </a:p>
          <a:p>
            <a:pPr algn="just">
              <a:spcAft>
                <a:spcPts val="0"/>
              </a:spcAft>
            </a:pPr>
            <a:r>
              <a:rPr lang="ru-RU" sz="1300" i="1" dirty="0" smtClean="0">
                <a:latin typeface="Times New Roman" pitchFamily="18" charset="0"/>
                <a:cs typeface="Times New Roman" pitchFamily="18" charset="0"/>
              </a:rPr>
              <a:t>«Взгляните </a:t>
            </a:r>
            <a:r>
              <a:rPr lang="ru-RU" sz="1300" i="1" dirty="0">
                <a:latin typeface="Times New Roman" pitchFamily="18" charset="0"/>
                <a:cs typeface="Times New Roman" pitchFamily="18" charset="0"/>
              </a:rPr>
              <a:t>на город глазами влюблённых в него людей, и увидите за внешней обыденностью и непритязательностью жизни обаяние, заключающее в себе высшую мудрость бытия. Вы откроете мир тихих улочек и переулков, неприметных на первый взгляд двориков, в которых выросло много выдающихся деятелей нашего Отечества.</a:t>
            </a:r>
          </a:p>
          <a:p>
            <a:pPr algn="just">
              <a:spcAft>
                <a:spcPts val="0"/>
              </a:spcAft>
            </a:pPr>
            <a:r>
              <a:rPr lang="ru-RU" sz="1300" i="1" dirty="0">
                <a:latin typeface="Times New Roman" pitchFamily="18" charset="0"/>
                <a:cs typeface="Times New Roman" pitchFamily="18" charset="0"/>
              </a:rPr>
              <a:t>Издание предназначено для всех, кто интересуется родной историей, культурой и искусством. Перелистывая его страницы, можно совершить увлекательное путешествие не только по родным просторам, но и во времени, поскольку написанное и нарисованное - волнующие картины жизни Зарайска нескольких последних </a:t>
            </a:r>
            <a:r>
              <a:rPr lang="ru-RU" sz="1300" i="1" dirty="0" smtClean="0">
                <a:latin typeface="Times New Roman" pitchFamily="18" charset="0"/>
                <a:cs typeface="Times New Roman" pitchFamily="18" charset="0"/>
              </a:rPr>
              <a:t>десятилетий» (Лабиринт).</a:t>
            </a:r>
            <a:endParaRPr lang="ru-RU" sz="1300" i="1" dirty="0">
              <a:latin typeface="Times New Roman" pitchFamily="18" charset="0"/>
              <a:cs typeface="Times New Roman" pitchFamily="18" charset="0"/>
            </a:endParaRPr>
          </a:p>
        </p:txBody>
      </p:sp>
      <p:sp>
        <p:nvSpPr>
          <p:cNvPr id="2" name="Прямоугольник 1"/>
          <p:cNvSpPr/>
          <p:nvPr/>
        </p:nvSpPr>
        <p:spPr>
          <a:xfrm>
            <a:off x="2170006" y="252825"/>
            <a:ext cx="6912768" cy="400110"/>
          </a:xfrm>
          <a:prstGeom prst="rect">
            <a:avLst/>
          </a:prstGeom>
        </p:spPr>
        <p:txBody>
          <a:bodyPr wrap="square">
            <a:spAutoFit/>
          </a:bodyPr>
          <a:lstStyle/>
          <a:p>
            <a:pPr lvl="0" algn="ctr"/>
            <a:r>
              <a:rPr lang="ru-RU" sz="2000" b="1" spc="50" dirty="0">
                <a:ln w="11430"/>
                <a:solidFill>
                  <a:schemeClr val="bg1"/>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НАЦИОНАЛЬНЫЙ КОНКУРС «КНИГА ГОДА – 2022»</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0616" y="1628800"/>
            <a:ext cx="2288345" cy="2767447"/>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1436" t="13721" r="11946" b="31292"/>
          <a:stretch/>
        </p:blipFill>
        <p:spPr bwMode="auto">
          <a:xfrm>
            <a:off x="74669" y="4509120"/>
            <a:ext cx="2336372" cy="201003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3768" y="4720191"/>
            <a:ext cx="2356499" cy="197999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8" y="116632"/>
            <a:ext cx="1993429" cy="1379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4600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2303239" y="619767"/>
            <a:ext cx="6840761" cy="40011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000" spc="50" dirty="0" smtClean="0">
                <a:ln w="11430"/>
                <a:solidFill>
                  <a:schemeClr val="accent2">
                    <a:lumMod val="50000"/>
                  </a:schemeClr>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Номинация «Искусство книгопечатания»</a:t>
            </a:r>
            <a:endParaRPr lang="ru-RU" sz="2000" cap="none" spc="50" dirty="0" smtClean="0">
              <a:ln w="11430"/>
              <a:solidFill>
                <a:schemeClr val="accent2">
                  <a:lumMod val="50000"/>
                </a:schemeClr>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endParaRPr>
          </a:p>
        </p:txBody>
      </p:sp>
      <p:sp>
        <p:nvSpPr>
          <p:cNvPr id="15" name="Прямоугольник 14"/>
          <p:cNvSpPr/>
          <p:nvPr/>
        </p:nvSpPr>
        <p:spPr>
          <a:xfrm>
            <a:off x="4283968" y="1960039"/>
            <a:ext cx="4464496" cy="369332"/>
          </a:xfrm>
          <a:prstGeom prst="rect">
            <a:avLst/>
          </a:prstGeom>
          <a:solidFill>
            <a:schemeClr val="bg1">
              <a:alpha val="51000"/>
            </a:schemeClr>
          </a:solidFill>
          <a:effectLst>
            <a:softEdge rad="63500"/>
          </a:effectLst>
        </p:spPr>
        <p:txBody>
          <a:bodyPr wrap="square">
            <a:spAutoFit/>
          </a:bodyPr>
          <a:lstStyle/>
          <a:p>
            <a:pPr algn="just">
              <a:spcAft>
                <a:spcPts val="0"/>
              </a:spcAft>
            </a:pPr>
            <a:endParaRPr lang="ru-RU" dirty="0">
              <a:latin typeface="Times New Roman" pitchFamily="18" charset="0"/>
              <a:cs typeface="Times New Roman" pitchFamily="18" charset="0"/>
            </a:endParaRPr>
          </a:p>
        </p:txBody>
      </p:sp>
      <p:sp>
        <p:nvSpPr>
          <p:cNvPr id="2" name="Прямоугольник 1"/>
          <p:cNvSpPr/>
          <p:nvPr/>
        </p:nvSpPr>
        <p:spPr>
          <a:xfrm>
            <a:off x="2123728" y="205200"/>
            <a:ext cx="6912768" cy="400110"/>
          </a:xfrm>
          <a:prstGeom prst="rect">
            <a:avLst/>
          </a:prstGeom>
        </p:spPr>
        <p:txBody>
          <a:bodyPr wrap="square">
            <a:spAutoFit/>
          </a:bodyPr>
          <a:lstStyle/>
          <a:p>
            <a:pPr lvl="0" algn="ctr"/>
            <a:r>
              <a:rPr lang="ru-RU" sz="2000" b="1" spc="50" dirty="0">
                <a:ln w="11430"/>
                <a:solidFill>
                  <a:schemeClr val="bg1"/>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НАЦИОНАЛЬНЫЙ КОНКУРС «КНИГА ГОДА – </a:t>
            </a:r>
            <a:r>
              <a:rPr lang="ru-RU" sz="2000" b="1" spc="50" dirty="0" smtClean="0">
                <a:ln w="11430"/>
                <a:solidFill>
                  <a:schemeClr val="bg1"/>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2022»</a:t>
            </a:r>
            <a:endParaRPr lang="ru-RU" sz="2000" b="1" spc="50" dirty="0">
              <a:ln w="11430"/>
              <a:solidFill>
                <a:schemeClr val="bg1"/>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endParaRPr>
          </a:p>
        </p:txBody>
      </p:sp>
      <p:sp>
        <p:nvSpPr>
          <p:cNvPr id="3" name="Прямоугольник 2"/>
          <p:cNvSpPr/>
          <p:nvPr/>
        </p:nvSpPr>
        <p:spPr>
          <a:xfrm>
            <a:off x="4548683" y="1645317"/>
            <a:ext cx="4343797" cy="5032147"/>
          </a:xfrm>
          <a:prstGeom prst="rect">
            <a:avLst/>
          </a:prstGeom>
        </p:spPr>
        <p:txBody>
          <a:bodyPr wrap="square">
            <a:spAutoFit/>
          </a:bodyPr>
          <a:lstStyle/>
          <a:p>
            <a:pPr algn="just"/>
            <a:r>
              <a:rPr lang="ru-RU" sz="1400" dirty="0" smtClean="0">
                <a:latin typeface="Times New Roman" pitchFamily="18" charset="0"/>
                <a:cs typeface="Times New Roman" pitchFamily="18" charset="0"/>
              </a:rPr>
              <a:t>Лучшим изданием в номинации признан </a:t>
            </a:r>
            <a:r>
              <a:rPr lang="ru-RU" sz="1400" dirty="0">
                <a:latin typeface="Times New Roman" pitchFamily="18" charset="0"/>
                <a:cs typeface="Times New Roman" pitchFamily="18" charset="0"/>
              </a:rPr>
              <a:t>фотоальбом </a:t>
            </a:r>
            <a:r>
              <a:rPr lang="ru-RU" sz="1400" b="1" dirty="0">
                <a:latin typeface="Times New Roman" pitchFamily="18" charset="0"/>
                <a:cs typeface="Times New Roman" pitchFamily="18" charset="0"/>
              </a:rPr>
              <a:t>Михаила Розанова «Волхонка, 12. Государственному музею изобразительных искусств имени А.С. Пушкина 110 лет»</a:t>
            </a:r>
            <a:r>
              <a:rPr lang="ru-RU" sz="1400" dirty="0">
                <a:latin typeface="Times New Roman" pitchFamily="18" charset="0"/>
                <a:cs typeface="Times New Roman" pitchFamily="18" charset="0"/>
              </a:rPr>
              <a:t>, подготовленный ГМИИ им. Пушкина и отпечатанный в типографии «Велкам Принт</a:t>
            </a:r>
            <a:r>
              <a:rPr lang="ru-RU" sz="1400" dirty="0" smtClean="0">
                <a:latin typeface="Times New Roman" pitchFamily="18" charset="0"/>
                <a:cs typeface="Times New Roman" pitchFamily="18" charset="0"/>
              </a:rPr>
              <a:t>».</a:t>
            </a:r>
          </a:p>
          <a:p>
            <a:pPr algn="just"/>
            <a:endParaRPr lang="ru-RU" sz="1600" dirty="0">
              <a:latin typeface="Times New Roman" pitchFamily="18" charset="0"/>
              <a:cs typeface="Times New Roman" pitchFamily="18" charset="0"/>
            </a:endParaRPr>
          </a:p>
          <a:p>
            <a:pPr algn="just"/>
            <a:r>
              <a:rPr lang="ru-RU" sz="1300" i="1" dirty="0" smtClean="0">
                <a:latin typeface="Times New Roman" pitchFamily="18" charset="0"/>
                <a:cs typeface="Times New Roman" pitchFamily="18" charset="0"/>
              </a:rPr>
              <a:t>«Альбом </a:t>
            </a:r>
            <a:r>
              <a:rPr lang="ru-RU" sz="1300" i="1" dirty="0">
                <a:latin typeface="Times New Roman" pitchFamily="18" charset="0"/>
                <a:cs typeface="Times New Roman" pitchFamily="18" charset="0"/>
              </a:rPr>
              <a:t>подготовлен к 110-летию ГМИИ им. А.С. Пушкина. В книге представлены фотографии исторического здания и интерьеров музея (архитектор Р.И. Клейн), выполненные в 2021 году знаменитым архитектурным фотографом Михаилом Розановым. Его снимки подчеркивают красоту архитектуры, представляя ее в неожиданных ракурсах, акцентируя внимание на драгоценных, но часто не замечаемых деталях декора залов.</a:t>
            </a:r>
          </a:p>
          <a:p>
            <a:pPr algn="just"/>
            <a:endParaRPr lang="ru-RU" sz="1300" i="1" dirty="0">
              <a:latin typeface="Times New Roman" pitchFamily="18" charset="0"/>
              <a:cs typeface="Times New Roman" pitchFamily="18" charset="0"/>
            </a:endParaRPr>
          </a:p>
          <a:p>
            <a:pPr algn="just"/>
            <a:r>
              <a:rPr lang="ru-RU" sz="1300" i="1" dirty="0">
                <a:latin typeface="Times New Roman" pitchFamily="18" charset="0"/>
                <a:cs typeface="Times New Roman" pitchFamily="18" charset="0"/>
              </a:rPr>
              <a:t>По словам Михаила Розанова, «съемка здания и интерьеров Пушкинского – это попытка показать идеальное музейное пространство, в котором нет ничего лишнего и которое соответствует первоначальному замыслу устроителей музея. </a:t>
            </a:r>
            <a:r>
              <a:rPr lang="ru-RU" sz="1300" i="1" dirty="0" smtClean="0">
                <a:latin typeface="Times New Roman" pitchFamily="18" charset="0"/>
                <a:cs typeface="Times New Roman" pitchFamily="18" charset="0"/>
              </a:rPr>
              <a:t>Государственный музей </a:t>
            </a:r>
            <a:r>
              <a:rPr lang="ru-RU" sz="1300" i="1" dirty="0">
                <a:latin typeface="Times New Roman" pitchFamily="18" charset="0"/>
                <a:cs typeface="Times New Roman" pitchFamily="18" charset="0"/>
              </a:rPr>
              <a:t>изобразительных искусств имени А.С. </a:t>
            </a:r>
            <a:r>
              <a:rPr lang="ru-RU" sz="1300" i="1" dirty="0" smtClean="0">
                <a:latin typeface="Times New Roman" pitchFamily="18" charset="0"/>
                <a:cs typeface="Times New Roman" pitchFamily="18" charset="0"/>
              </a:rPr>
              <a:t>Пушкина» (ГМИИ им. Пушкина).</a:t>
            </a:r>
            <a:endParaRPr lang="ru-RU" sz="1300" i="1" dirty="0">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611037"/>
            <a:ext cx="2266356" cy="325812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4228" t="5140" r="20671" b="12193"/>
          <a:stretch/>
        </p:blipFill>
        <p:spPr bwMode="auto">
          <a:xfrm>
            <a:off x="2123728" y="3672026"/>
            <a:ext cx="2393437" cy="294328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520" y="116632"/>
            <a:ext cx="1872208" cy="129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19459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75656" y="211468"/>
            <a:ext cx="7560840" cy="1111664"/>
          </a:xfrm>
        </p:spPr>
        <p:txBody>
          <a:bodyPr>
            <a:normAutofit/>
          </a:bodyPr>
          <a:lstStyle/>
          <a:p>
            <a:pPr lvl="0">
              <a:spcBef>
                <a:spcPts val="0"/>
              </a:spcBef>
            </a:pPr>
            <a:r>
              <a:rPr lang="ru-RU" sz="2000" b="1" spc="50" dirty="0">
                <a:ln w="11430"/>
                <a:solidFill>
                  <a:schemeClr val="bg1"/>
                </a:solidFill>
                <a:effectLst>
                  <a:outerShdw blurRad="76200" dist="50800" dir="5400000" algn="tl" rotWithShape="0">
                    <a:srgbClr val="000000">
                      <a:alpha val="65000"/>
                    </a:srgbClr>
                  </a:outerShdw>
                </a:effectLst>
                <a:latin typeface="Arial" panose="020B0604020202020204" pitchFamily="34" charset="0"/>
                <a:ea typeface="+mn-ea"/>
                <a:cs typeface="Arial" panose="020B0604020202020204" pitchFamily="34" charset="0"/>
              </a:rPr>
              <a:t>НАЦИОНАЛЬНЫЙ КОНКУРС «КНИГА ГОДА – 2022</a:t>
            </a:r>
            <a:r>
              <a:rPr lang="ru-RU" sz="2000" b="1" spc="50" dirty="0" smtClean="0">
                <a:ln w="11430"/>
                <a:solidFill>
                  <a:schemeClr val="bg1"/>
                </a:solidFill>
                <a:effectLst>
                  <a:outerShdw blurRad="76200" dist="50800" dir="5400000" algn="tl" rotWithShape="0">
                    <a:srgbClr val="000000">
                      <a:alpha val="65000"/>
                    </a:srgbClr>
                  </a:outerShdw>
                </a:effectLst>
                <a:latin typeface="Arial" panose="020B0604020202020204" pitchFamily="34" charset="0"/>
                <a:ea typeface="+mn-ea"/>
                <a:cs typeface="Arial" panose="020B0604020202020204" pitchFamily="34" charset="0"/>
              </a:rPr>
              <a:t>»</a:t>
            </a:r>
            <a:br>
              <a:rPr lang="ru-RU" sz="2000" b="1" spc="50" dirty="0" smtClean="0">
                <a:ln w="11430"/>
                <a:solidFill>
                  <a:schemeClr val="bg1"/>
                </a:solidFill>
                <a:effectLst>
                  <a:outerShdw blurRad="76200" dist="50800" dir="5400000" algn="tl" rotWithShape="0">
                    <a:srgbClr val="000000">
                      <a:alpha val="65000"/>
                    </a:srgbClr>
                  </a:outerShdw>
                </a:effectLst>
                <a:latin typeface="Arial" panose="020B0604020202020204" pitchFamily="34" charset="0"/>
                <a:ea typeface="+mn-ea"/>
                <a:cs typeface="Arial" panose="020B0604020202020204" pitchFamily="34" charset="0"/>
              </a:rPr>
            </a:br>
            <a:r>
              <a:rPr lang="ru-RU" sz="2000" spc="50" dirty="0" smtClean="0">
                <a:ln w="1143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Номинация «Электронные издания и аудиокниги»</a:t>
            </a:r>
            <a:endParaRPr lang="ru-RU" sz="2000" dirty="0">
              <a:solidFill>
                <a:schemeClr val="bg1"/>
              </a:solidFill>
              <a:effectLst>
                <a:outerShdw blurRad="38100" dist="38100" dir="2700000" algn="tl">
                  <a:srgbClr val="000000">
                    <a:alpha val="43137"/>
                  </a:srgbClr>
                </a:outerShdw>
              </a:effectLst>
            </a:endParaRPr>
          </a:p>
        </p:txBody>
      </p:sp>
      <p:sp>
        <p:nvSpPr>
          <p:cNvPr id="3" name="Объект 2"/>
          <p:cNvSpPr>
            <a:spLocks noGrp="1"/>
          </p:cNvSpPr>
          <p:nvPr>
            <p:ph idx="1"/>
          </p:nvPr>
        </p:nvSpPr>
        <p:spPr>
          <a:xfrm>
            <a:off x="3707904" y="1772816"/>
            <a:ext cx="5256584" cy="4320480"/>
          </a:xfrm>
        </p:spPr>
        <p:txBody>
          <a:bodyPr>
            <a:normAutofit/>
          </a:bodyPr>
          <a:lstStyle/>
          <a:p>
            <a:pPr marL="0" indent="0">
              <a:buNone/>
            </a:pPr>
            <a:r>
              <a:rPr lang="ru-RU" sz="1500" dirty="0" smtClean="0">
                <a:solidFill>
                  <a:schemeClr val="tx1"/>
                </a:solidFill>
                <a:latin typeface="+mj-lt"/>
              </a:rPr>
              <a:t>Победителем в номинации </a:t>
            </a:r>
            <a:r>
              <a:rPr lang="ru-RU" sz="1500" dirty="0">
                <a:solidFill>
                  <a:schemeClr val="tx1"/>
                </a:solidFill>
                <a:latin typeface="+mj-lt"/>
              </a:rPr>
              <a:t>стал </a:t>
            </a:r>
            <a:r>
              <a:rPr lang="ru-RU" sz="1500" b="1" dirty="0" smtClean="0">
                <a:solidFill>
                  <a:schemeClr val="tx1"/>
                </a:solidFill>
                <a:latin typeface="+mj-lt"/>
              </a:rPr>
              <a:t>аудиоспектакль </a:t>
            </a:r>
            <a:r>
              <a:rPr lang="ru-RU" sz="1500" b="1" dirty="0">
                <a:solidFill>
                  <a:schemeClr val="tx1"/>
                </a:solidFill>
                <a:latin typeface="+mj-lt"/>
              </a:rPr>
              <a:t>по роману Михаила Булгакова «</a:t>
            </a:r>
            <a:r>
              <a:rPr lang="ru-RU" sz="1500" b="1" dirty="0" smtClean="0">
                <a:solidFill>
                  <a:schemeClr val="tx1"/>
                </a:solidFill>
                <a:latin typeface="+mj-lt"/>
              </a:rPr>
              <a:t>Мастер </a:t>
            </a:r>
            <a:r>
              <a:rPr lang="ru-RU" sz="1500" b="1" dirty="0">
                <a:solidFill>
                  <a:schemeClr val="tx1"/>
                </a:solidFill>
                <a:latin typeface="+mj-lt"/>
              </a:rPr>
              <a:t>и Маргарита»</a:t>
            </a:r>
            <a:r>
              <a:rPr lang="ru-RU" sz="1500" dirty="0">
                <a:solidFill>
                  <a:schemeClr val="tx1"/>
                </a:solidFill>
                <a:latin typeface="+mj-lt"/>
              </a:rPr>
              <a:t>. </a:t>
            </a:r>
            <a:r>
              <a:rPr lang="ru-RU" sz="1500" dirty="0" smtClean="0">
                <a:solidFill>
                  <a:schemeClr val="tx1"/>
                </a:solidFill>
                <a:latin typeface="+mj-lt"/>
              </a:rPr>
              <a:t>Режиссёр </a:t>
            </a:r>
            <a:r>
              <a:rPr lang="ru-RU" sz="1500" dirty="0">
                <a:solidFill>
                  <a:schemeClr val="tx1"/>
                </a:solidFill>
                <a:latin typeface="+mj-lt"/>
              </a:rPr>
              <a:t>Алексей </a:t>
            </a:r>
            <a:r>
              <a:rPr lang="ru-RU" sz="1500" dirty="0" smtClean="0">
                <a:solidFill>
                  <a:schemeClr val="tx1"/>
                </a:solidFill>
                <a:latin typeface="+mj-lt"/>
              </a:rPr>
              <a:t>Багдасаров. Аудио </a:t>
            </a:r>
            <a:r>
              <a:rPr lang="ru-RU" sz="1500" dirty="0">
                <a:solidFill>
                  <a:schemeClr val="tx1"/>
                </a:solidFill>
                <a:latin typeface="+mj-lt"/>
              </a:rPr>
              <a:t>Издательство «Вимбо». Москва, </a:t>
            </a:r>
            <a:r>
              <a:rPr lang="ru-RU" sz="1500" dirty="0" smtClean="0">
                <a:solidFill>
                  <a:schemeClr val="tx1"/>
                </a:solidFill>
                <a:latin typeface="+mj-lt"/>
              </a:rPr>
              <a:t>2022.</a:t>
            </a:r>
          </a:p>
          <a:p>
            <a:pPr marL="0" indent="0">
              <a:buNone/>
            </a:pPr>
            <a:endParaRPr lang="ru-RU" sz="1600" dirty="0">
              <a:solidFill>
                <a:schemeClr val="tx1"/>
              </a:solidFill>
              <a:latin typeface="+mj-lt"/>
            </a:endParaRPr>
          </a:p>
          <a:p>
            <a:pPr marL="0" indent="0" algn="just">
              <a:buNone/>
            </a:pPr>
            <a:r>
              <a:rPr lang="ru-RU" sz="1300" i="1" dirty="0" smtClean="0">
                <a:solidFill>
                  <a:schemeClr val="tx1"/>
                </a:solidFill>
                <a:latin typeface="+mj-lt"/>
              </a:rPr>
              <a:t>«На </a:t>
            </a:r>
            <a:r>
              <a:rPr lang="ru-RU" sz="1300" i="1" dirty="0">
                <a:solidFill>
                  <a:schemeClr val="tx1"/>
                </a:solidFill>
                <a:latin typeface="+mj-lt"/>
              </a:rPr>
              <a:t>книжном сервисе «ЛитРес» и на «Яндекс. Музыке» появился аудиоспектакль лейбла Vimbo по роману Михаила Булгакова. Режиссером проекта выступил Алексей Багдасаров.</a:t>
            </a:r>
          </a:p>
          <a:p>
            <a:pPr marL="0" indent="0" algn="just">
              <a:buNone/>
            </a:pPr>
            <a:endParaRPr lang="ru-RU" sz="1300" i="1" dirty="0">
              <a:solidFill>
                <a:schemeClr val="tx1"/>
              </a:solidFill>
              <a:latin typeface="+mj-lt"/>
            </a:endParaRPr>
          </a:p>
          <a:p>
            <a:pPr marL="0" indent="0" algn="just">
              <a:buNone/>
            </a:pPr>
            <a:r>
              <a:rPr lang="ru-RU" sz="1300" i="1" dirty="0">
                <a:solidFill>
                  <a:schemeClr val="tx1"/>
                </a:solidFill>
                <a:latin typeface="+mj-lt"/>
              </a:rPr>
              <a:t>«Прежде всего, меня интересовала идея любви и смерти, которые рядом — всегда рядом. Любви и творчества, любви мужчины к женщине, женщины к мужчине, любви одного человека к человечеству вообще — на примере Иешуа Га-</a:t>
            </a:r>
            <a:r>
              <a:rPr lang="ru-RU" sz="1300" i="1" dirty="0" err="1">
                <a:solidFill>
                  <a:schemeClr val="tx1"/>
                </a:solidFill>
                <a:latin typeface="+mj-lt"/>
              </a:rPr>
              <a:t>Ноцри</a:t>
            </a:r>
            <a:r>
              <a:rPr lang="ru-RU" sz="1300" i="1" dirty="0">
                <a:solidFill>
                  <a:schemeClr val="tx1"/>
                </a:solidFill>
                <a:latin typeface="+mj-lt"/>
              </a:rPr>
              <a:t>. Этот роман пронизан любовью насквозь», — рассказал он.</a:t>
            </a:r>
          </a:p>
          <a:p>
            <a:pPr marL="0" indent="0" algn="just">
              <a:buNone/>
            </a:pPr>
            <a:endParaRPr lang="ru-RU" sz="1300" i="1" dirty="0">
              <a:solidFill>
                <a:schemeClr val="tx1"/>
              </a:solidFill>
              <a:latin typeface="+mj-lt"/>
            </a:endParaRPr>
          </a:p>
          <a:p>
            <a:pPr marL="0" indent="0" algn="just">
              <a:buNone/>
            </a:pPr>
            <a:r>
              <a:rPr lang="ru-RU" sz="1300" i="1" dirty="0">
                <a:solidFill>
                  <a:schemeClr val="tx1"/>
                </a:solidFill>
                <a:latin typeface="+mj-lt"/>
              </a:rPr>
              <a:t>В создании аудиоспектакля были заняты 37 актеров, в том числе Алексей Багдасаров (Автор), Кирилл Пирогов (Мастер), Ксения Раппопорт (Маргарита), Максим Суханов (Воланд), Виктор Сухоруков (Кот Бегемот), Анатолий Белый </a:t>
            </a:r>
            <a:r>
              <a:rPr lang="ru-RU" sz="1300" i="1" dirty="0" smtClean="0">
                <a:solidFill>
                  <a:schemeClr val="tx1"/>
                </a:solidFill>
                <a:latin typeface="+mj-lt"/>
              </a:rPr>
              <a:t>((Литрес).</a:t>
            </a:r>
            <a:endParaRPr lang="ru-RU" sz="1300" i="1" dirty="0">
              <a:solidFill>
                <a:schemeClr val="tx1"/>
              </a:solidFill>
              <a:latin typeface="+mj-lt"/>
            </a:endParaRP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243" t="13478" r="26663" b="11727"/>
          <a:stretch/>
        </p:blipFill>
        <p:spPr bwMode="auto">
          <a:xfrm>
            <a:off x="539552" y="1835025"/>
            <a:ext cx="2940028" cy="2952924"/>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185455" y="5013176"/>
            <a:ext cx="3456384" cy="1138773"/>
          </a:xfrm>
          <a:prstGeom prst="rect">
            <a:avLst/>
          </a:prstGeom>
        </p:spPr>
        <p:txBody>
          <a:bodyPr wrap="square">
            <a:spAutoFit/>
          </a:bodyPr>
          <a:lstStyle/>
          <a:p>
            <a:r>
              <a:rPr lang="ru-RU" sz="1400" dirty="0" smtClean="0">
                <a:latin typeface="+mj-lt"/>
              </a:rPr>
              <a:t>Слушать на Литрес: </a:t>
            </a:r>
          </a:p>
          <a:p>
            <a:r>
              <a:rPr lang="en-US" sz="1600" dirty="0" smtClean="0">
                <a:latin typeface="+mj-lt"/>
                <a:hlinkClick r:id="rId3"/>
              </a:rPr>
              <a:t>https</a:t>
            </a:r>
            <a:r>
              <a:rPr lang="en-US" sz="1600" dirty="0">
                <a:latin typeface="+mj-lt"/>
                <a:hlinkClick r:id="rId3"/>
              </a:rPr>
              <a:t>://www.litres.ru/audiobook/master-i-margarita-audiospektakl-67552434</a:t>
            </a:r>
            <a:r>
              <a:rPr lang="en-US" dirty="0" smtClean="0">
                <a:hlinkClick r:id="rId3"/>
              </a:rPr>
              <a:t>/</a:t>
            </a:r>
            <a:endParaRPr lang="ru-RU" dirty="0" smtClean="0"/>
          </a:p>
          <a:p>
            <a:endParaRPr lang="ru-RU" dirty="0"/>
          </a:p>
        </p:txBody>
      </p:sp>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520" y="116632"/>
            <a:ext cx="1743075" cy="120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36344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3419872" y="260648"/>
            <a:ext cx="5400600" cy="1261884"/>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000" b="1" spc="50" dirty="0" smtClean="0">
                <a:ln w="11430"/>
                <a:solidFill>
                  <a:srgbClr val="7030A0"/>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«НОВАЯ ДЕТСКАЯ КНИГА»</a:t>
            </a:r>
            <a:br>
              <a:rPr lang="ru-RU" sz="2000" b="1" spc="50" dirty="0" smtClean="0">
                <a:ln w="11430"/>
                <a:solidFill>
                  <a:srgbClr val="7030A0"/>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br>
            <a:r>
              <a:rPr lang="ru-RU" sz="2000" b="1" spc="50" dirty="0" smtClean="0">
                <a:ln w="11430"/>
                <a:solidFill>
                  <a:schemeClr val="tx2"/>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 13 ежегодный литературный конкурс</a:t>
            </a:r>
          </a:p>
          <a:p>
            <a:pPr algn="ctr"/>
            <a:r>
              <a:rPr lang="en-US" sz="1600" b="1" spc="50" dirty="0">
                <a:ln w="11430"/>
                <a:solidFill>
                  <a:schemeClr val="tx2"/>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hlinkClick r:id="rId2"/>
              </a:rPr>
              <a:t>http://newbook-awards.ru</a:t>
            </a:r>
            <a:r>
              <a:rPr lang="en-US" sz="1600" b="1" spc="50" dirty="0" smtClean="0">
                <a:ln w="11430"/>
                <a:solidFill>
                  <a:schemeClr val="tx2"/>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hlinkClick r:id="rId2"/>
              </a:rPr>
              <a:t>/</a:t>
            </a:r>
            <a:endParaRPr lang="ru-RU" sz="1600" b="1" spc="50" dirty="0" smtClean="0">
              <a:ln w="11430"/>
              <a:solidFill>
                <a:schemeClr val="tx2"/>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endParaRPr>
          </a:p>
          <a:p>
            <a:pPr algn="ctr"/>
            <a:endParaRPr lang="ru-RU" sz="2000" b="1" spc="50" dirty="0" smtClean="0">
              <a:ln w="11430"/>
              <a:solidFill>
                <a:schemeClr val="tx2"/>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endParaRPr>
          </a:p>
        </p:txBody>
      </p:sp>
      <p:sp>
        <p:nvSpPr>
          <p:cNvPr id="9" name="Прямоугольник 8"/>
          <p:cNvSpPr/>
          <p:nvPr/>
        </p:nvSpPr>
        <p:spPr>
          <a:xfrm>
            <a:off x="1115616" y="2806189"/>
            <a:ext cx="8535287" cy="338554"/>
          </a:xfrm>
          <a:prstGeom prst="rect">
            <a:avLst/>
          </a:prstGeom>
          <a:solidFill>
            <a:schemeClr val="bg1">
              <a:alpha val="51000"/>
            </a:schemeClr>
          </a:solidFill>
          <a:effectLst>
            <a:softEdge rad="63500"/>
          </a:effectLst>
        </p:spPr>
        <p:txBody>
          <a:bodyPr wrap="square">
            <a:spAutoFit/>
          </a:bodyPr>
          <a:lstStyle/>
          <a:p>
            <a:pPr algn="just"/>
            <a:endParaRPr lang="ru-RU" sz="1600" dirty="0">
              <a:latin typeface="Times New Roman" pitchFamily="18" charset="0"/>
              <a:cs typeface="Times New Roman" pitchFamily="18" charset="0"/>
            </a:endParaRPr>
          </a:p>
        </p:txBody>
      </p:sp>
      <p:sp>
        <p:nvSpPr>
          <p:cNvPr id="2" name="Прямоугольник 1"/>
          <p:cNvSpPr/>
          <p:nvPr/>
        </p:nvSpPr>
        <p:spPr>
          <a:xfrm>
            <a:off x="320669" y="2118241"/>
            <a:ext cx="8640960" cy="4216539"/>
          </a:xfrm>
          <a:prstGeom prst="rect">
            <a:avLst/>
          </a:prstGeom>
        </p:spPr>
        <p:txBody>
          <a:bodyPr wrap="square">
            <a:spAutoFit/>
          </a:bodyPr>
          <a:lstStyle/>
          <a:p>
            <a:pPr algn="just"/>
            <a:endParaRPr lang="ru-RU" sz="1400" dirty="0">
              <a:latin typeface="Times New Roman" pitchFamily="18" charset="0"/>
              <a:cs typeface="Times New Roman" pitchFamily="18" charset="0"/>
            </a:endParaRPr>
          </a:p>
          <a:p>
            <a:pPr algn="just"/>
            <a:r>
              <a:rPr lang="ru-RU" sz="1400" dirty="0" smtClean="0">
                <a:latin typeface="Times New Roman" pitchFamily="18" charset="0"/>
                <a:cs typeface="Times New Roman" pitchFamily="18" charset="0"/>
              </a:rPr>
              <a:t>В </a:t>
            </a:r>
            <a:r>
              <a:rPr lang="ru-RU" sz="1400" dirty="0">
                <a:latin typeface="Times New Roman" pitchFamily="18" charset="0"/>
                <a:cs typeface="Times New Roman" pitchFamily="18" charset="0"/>
              </a:rPr>
              <a:t>XIII сезоне на конкурсе было рассмотрено 2631 заявка из 37 стран, в финал вышло только 30 из них. Финалисты и призеры получили дипломы, а победители увезли с собой памятные статуэтки. Авторы работ, занявших первые места в своих номинациях, получают главный приз – контракт с издательством «РОСМЭН» на издание победившей рукописи или предложение поработать над макетом будущей книги. </a:t>
            </a:r>
            <a:endParaRPr lang="ru-RU" sz="1400" dirty="0" smtClean="0">
              <a:latin typeface="Times New Roman" pitchFamily="18" charset="0"/>
              <a:cs typeface="Times New Roman" pitchFamily="18" charset="0"/>
            </a:endParaRPr>
          </a:p>
          <a:p>
            <a:pPr algn="just"/>
            <a:endParaRPr lang="ru-RU" sz="1400" dirty="0">
              <a:latin typeface="Times New Roman" pitchFamily="18" charset="0"/>
              <a:cs typeface="Times New Roman" pitchFamily="18" charset="0"/>
            </a:endParaRPr>
          </a:p>
          <a:p>
            <a:pPr algn="just"/>
            <a:r>
              <a:rPr lang="ru-RU" sz="1400" dirty="0" smtClean="0">
                <a:latin typeface="Times New Roman" pitchFamily="18" charset="0"/>
                <a:cs typeface="Times New Roman" pitchFamily="18" charset="0"/>
              </a:rPr>
              <a:t>Работы </a:t>
            </a:r>
            <a:r>
              <a:rPr lang="ru-RU" sz="1400" dirty="0">
                <a:latin typeface="Times New Roman" pitchFamily="18" charset="0"/>
                <a:cs typeface="Times New Roman" pitchFamily="18" charset="0"/>
              </a:rPr>
              <a:t>принимались в трех основных номинациях: </a:t>
            </a:r>
            <a:endParaRPr lang="ru-RU" sz="1400" dirty="0" smtClean="0">
              <a:latin typeface="Times New Roman" pitchFamily="18" charset="0"/>
              <a:cs typeface="Times New Roman" pitchFamily="18" charset="0"/>
            </a:endParaRPr>
          </a:p>
          <a:p>
            <a:pPr algn="just"/>
            <a:endParaRPr lang="ru-RU" sz="1600" b="1" dirty="0">
              <a:latin typeface="Times New Roman" pitchFamily="18" charset="0"/>
              <a:cs typeface="Times New Roman" pitchFamily="18" charset="0"/>
            </a:endParaRPr>
          </a:p>
          <a:p>
            <a:pPr marL="285750" indent="-285750" algn="just">
              <a:buFontTx/>
              <a:buChar char="-"/>
            </a:pPr>
            <a:r>
              <a:rPr lang="ru-RU" sz="1400" b="1" dirty="0" smtClean="0">
                <a:latin typeface="Times New Roman" pitchFamily="18" charset="0"/>
                <a:cs typeface="Times New Roman" pitchFamily="18" charset="0"/>
              </a:rPr>
              <a:t>«</a:t>
            </a:r>
            <a:r>
              <a:rPr lang="ru-RU" sz="1400" b="1" dirty="0">
                <a:latin typeface="Times New Roman" pitchFamily="18" charset="0"/>
                <a:cs typeface="Times New Roman" pitchFamily="18" charset="0"/>
              </a:rPr>
              <a:t>От семи и старше» </a:t>
            </a:r>
            <a:r>
              <a:rPr lang="ru-RU" sz="1400" dirty="0">
                <a:latin typeface="Times New Roman" pitchFamily="18" charset="0"/>
                <a:cs typeface="Times New Roman" pitchFamily="18" charset="0"/>
              </a:rPr>
              <a:t>(как реалистические, так и сказочные, фантастические прозаические произведения для детей от 7 до 12 лет); </a:t>
            </a:r>
            <a:endParaRPr lang="ru-RU" sz="1400" dirty="0" smtClean="0">
              <a:latin typeface="Times New Roman" pitchFamily="18" charset="0"/>
              <a:cs typeface="Times New Roman" pitchFamily="18" charset="0"/>
            </a:endParaRPr>
          </a:p>
          <a:p>
            <a:pPr marL="285750" indent="-285750" algn="just">
              <a:buFontTx/>
              <a:buChar char="-"/>
            </a:pPr>
            <a:r>
              <a:rPr lang="ru-RU" sz="1400" b="1" dirty="0" smtClean="0">
                <a:latin typeface="Times New Roman" pitchFamily="18" charset="0"/>
                <a:cs typeface="Times New Roman" pitchFamily="18" charset="0"/>
              </a:rPr>
              <a:t>«</a:t>
            </a:r>
            <a:r>
              <a:rPr lang="ru-RU" sz="1400" b="1" dirty="0">
                <a:latin typeface="Times New Roman" pitchFamily="18" charset="0"/>
                <a:cs typeface="Times New Roman" pitchFamily="18" charset="0"/>
              </a:rPr>
              <a:t>Фолк-фэнтези и фолк-</a:t>
            </a:r>
            <a:r>
              <a:rPr lang="ru-RU" sz="1400" b="1" dirty="0" err="1">
                <a:latin typeface="Times New Roman" pitchFamily="18" charset="0"/>
                <a:cs typeface="Times New Roman" pitchFamily="18" charset="0"/>
              </a:rPr>
              <a:t>хоррор</a:t>
            </a:r>
            <a:r>
              <a:rPr lang="ru-RU" sz="1400" b="1" dirty="0">
                <a:latin typeface="Times New Roman" pitchFamily="18" charset="0"/>
                <a:cs typeface="Times New Roman" pitchFamily="18" charset="0"/>
              </a:rPr>
              <a:t>» </a:t>
            </a:r>
            <a:r>
              <a:rPr lang="ru-RU" sz="1400" dirty="0">
                <a:latin typeface="Times New Roman" pitchFamily="18" charset="0"/>
                <a:cs typeface="Times New Roman" pitchFamily="18" charset="0"/>
              </a:rPr>
              <a:t>(художественные произведения указанных жанров для подростков от 12 лет и молодежи</a:t>
            </a:r>
            <a:r>
              <a:rPr lang="ru-RU" sz="1400" dirty="0" smtClean="0">
                <a:latin typeface="Times New Roman" pitchFamily="18" charset="0"/>
                <a:cs typeface="Times New Roman" pitchFamily="18" charset="0"/>
              </a:rPr>
              <a:t>);</a:t>
            </a:r>
          </a:p>
          <a:p>
            <a:pPr marL="285750" indent="-285750" algn="just">
              <a:buFontTx/>
              <a:buChar char="-"/>
            </a:pPr>
            <a:r>
              <a:rPr lang="ru-RU" sz="1400" dirty="0" smtClean="0">
                <a:latin typeface="Times New Roman" pitchFamily="18" charset="0"/>
                <a:cs typeface="Times New Roman" pitchFamily="18" charset="0"/>
              </a:rPr>
              <a:t> </a:t>
            </a:r>
            <a:r>
              <a:rPr lang="ru-RU" sz="1400" b="1" dirty="0">
                <a:latin typeface="Times New Roman" pitchFamily="18" charset="0"/>
                <a:cs typeface="Times New Roman" pitchFamily="18" charset="0"/>
              </a:rPr>
              <a:t>«Новая детская иллюстрация»</a:t>
            </a:r>
            <a:r>
              <a:rPr lang="ru-RU" sz="1400" dirty="0">
                <a:latin typeface="Times New Roman" pitchFamily="18" charset="0"/>
                <a:cs typeface="Times New Roman" pitchFamily="18" charset="0"/>
              </a:rPr>
              <a:t> (иллюстрации к ограниченному списку детских произведений, опубликованному на сайте конкурса, а также </a:t>
            </a:r>
            <a:r>
              <a:rPr lang="ru-RU" sz="1400" dirty="0" err="1">
                <a:latin typeface="Times New Roman" pitchFamily="18" charset="0"/>
                <a:cs typeface="Times New Roman" pitchFamily="18" charset="0"/>
              </a:rPr>
              <a:t>picture</a:t>
            </a:r>
            <a:r>
              <a:rPr lang="ru-RU" sz="1400" dirty="0">
                <a:latin typeface="Times New Roman" pitchFamily="18" charset="0"/>
                <a:cs typeface="Times New Roman" pitchFamily="18" charset="0"/>
              </a:rPr>
              <a:t> books</a:t>
            </a:r>
            <a:r>
              <a:rPr lang="ru-RU" sz="1400" dirty="0" smtClean="0">
                <a:latin typeface="Times New Roman" pitchFamily="18" charset="0"/>
                <a:cs typeface="Times New Roman" pitchFamily="18" charset="0"/>
              </a:rPr>
              <a:t>).</a:t>
            </a:r>
          </a:p>
          <a:p>
            <a:pPr algn="just"/>
            <a:endParaRPr lang="ru-RU" sz="1400" dirty="0" smtClean="0">
              <a:latin typeface="Times New Roman" pitchFamily="18" charset="0"/>
              <a:cs typeface="Times New Roman" pitchFamily="18" charset="0"/>
            </a:endParaRPr>
          </a:p>
          <a:p>
            <a:pPr algn="just"/>
            <a:r>
              <a:rPr lang="ru-RU" sz="1400" dirty="0">
                <a:latin typeface="Times New Roman" pitchFamily="18" charset="0"/>
                <a:cs typeface="Times New Roman" pitchFamily="18" charset="0"/>
              </a:rPr>
              <a:t>В Российской государственной детской библиотеке состоялась торжественная церемония награждения финалистов и победителей, вручено 7 из 11 наград. </a:t>
            </a:r>
          </a:p>
          <a:p>
            <a:pPr algn="just"/>
            <a:endParaRPr lang="ru-RU" sz="1400" dirty="0">
              <a:latin typeface="Times New Roman" pitchFamily="18" charset="0"/>
              <a:cs typeface="Times New Roman" pitchFamily="18" charset="0"/>
            </a:endParaRPr>
          </a:p>
          <a:p>
            <a:pPr algn="just"/>
            <a:endParaRPr lang="ru-RU" sz="1400" dirty="0">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09243"/>
            <a:ext cx="2857500" cy="190500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903060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ecatur">
  <a:themeElements>
    <a:clrScheme name="Decatur">
      <a:dk1>
        <a:sysClr val="windowText" lastClr="000000"/>
      </a:dk1>
      <a:lt1>
        <a:sysClr val="window" lastClr="FFFFFF"/>
      </a:lt1>
      <a:dk2>
        <a:srgbClr val="55554A"/>
      </a:dk2>
      <a:lt2>
        <a:srgbClr val="D7DAE1"/>
      </a:lt2>
      <a:accent1>
        <a:srgbClr val="F4680B"/>
      </a:accent1>
      <a:accent2>
        <a:srgbClr val="ABB19F"/>
      </a:accent2>
      <a:accent3>
        <a:srgbClr val="948774"/>
      </a:accent3>
      <a:accent4>
        <a:srgbClr val="7EB8E7"/>
      </a:accent4>
      <a:accent5>
        <a:srgbClr val="E3B651"/>
      </a:accent5>
      <a:accent6>
        <a:srgbClr val="96756C"/>
      </a:accent6>
      <a:hlink>
        <a:srgbClr val="66AACD"/>
      </a:hlink>
      <a:folHlink>
        <a:srgbClr val="809DB3"/>
      </a:folHlink>
    </a:clrScheme>
    <a:fontScheme name="Decatur">
      <a:majorFont>
        <a:latin typeface="Bodoni MT Condensed"/>
        <a:ea typeface=""/>
        <a:cs typeface=""/>
        <a:font script="Grek" typeface="Times New Roman"/>
        <a:font script="Cyrl" typeface="Times New Roman"/>
        <a:font script="Jpan" typeface="HG明朝E"/>
        <a:font script="Hang" typeface="HY목각파임B"/>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catur">
      <a:fillStyleLst>
        <a:solidFill>
          <a:schemeClr val="phClr"/>
        </a:solidFill>
        <a:gradFill rotWithShape="1">
          <a:gsLst>
            <a:gs pos="0">
              <a:schemeClr val="phClr">
                <a:tint val="90000"/>
                <a:satMod val="110000"/>
              </a:schemeClr>
            </a:gs>
            <a:gs pos="47500">
              <a:schemeClr val="phClr">
                <a:tint val="53000"/>
                <a:satMod val="120000"/>
              </a:schemeClr>
            </a:gs>
            <a:gs pos="58500">
              <a:schemeClr val="phClr">
                <a:tint val="53000"/>
                <a:satMod val="120000"/>
              </a:schemeClr>
            </a:gs>
            <a:gs pos="100000">
              <a:schemeClr val="phClr">
                <a:tint val="90000"/>
                <a:satMod val="110000"/>
              </a:schemeClr>
            </a:gs>
          </a:gsLst>
          <a:lin ang="3600000" scaled="1"/>
        </a:gradFill>
        <a:gradFill rotWithShape="1">
          <a:gsLst>
            <a:gs pos="0">
              <a:schemeClr val="phClr">
                <a:shade val="54000"/>
                <a:satMod val="105000"/>
              </a:schemeClr>
            </a:gs>
            <a:gs pos="47500">
              <a:schemeClr val="phClr">
                <a:shade val="88000"/>
                <a:satMod val="105000"/>
              </a:schemeClr>
            </a:gs>
            <a:gs pos="58500">
              <a:schemeClr val="phClr">
                <a:shade val="88000"/>
                <a:satMod val="105000"/>
              </a:schemeClr>
            </a:gs>
            <a:gs pos="100000">
              <a:schemeClr val="phClr">
                <a:shade val="54000"/>
                <a:satMod val="105000"/>
              </a:schemeClr>
            </a:gs>
          </a:gsLst>
          <a:lin ang="3600000" scaled="1"/>
        </a:gradFill>
      </a:fillStyleLst>
      <a:lnStyleLst>
        <a:ln w="10000" cap="flat" cmpd="sng" algn="ctr">
          <a:solidFill>
            <a:schemeClr val="phClr"/>
          </a:solidFill>
          <a:prstDash val="solid"/>
        </a:ln>
        <a:ln w="2825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3600000" algn="r" rotWithShape="0">
              <a:srgbClr val="000000">
                <a:alpha val="30000"/>
              </a:srgbClr>
            </a:outerShdw>
          </a:effectLst>
        </a:effectStyle>
        <a:effectStyle>
          <a:effectLst>
            <a:outerShdw blurRad="63500" dist="25400" dir="3600000" algn="r" rotWithShape="0">
              <a:srgbClr val="000000">
                <a:alpha val="36000"/>
              </a:srgbClr>
            </a:outerShdw>
          </a:effectLst>
          <a:scene3d>
            <a:camera prst="orthographicFront">
              <a:rot lat="0" lon="0" rev="0"/>
            </a:camera>
            <a:lightRig rig="harsh" dir="tl">
              <a:rot lat="0" lon="0" rev="9000000"/>
            </a:lightRig>
          </a:scene3d>
          <a:sp3d prstMaterial="flat">
            <a:bevelT w="38100" h="50800" prst="softRound"/>
          </a:sp3d>
        </a:effectStyle>
        <a:effectStyle>
          <a:effectLst>
            <a:outerShdw blurRad="76200" dist="38100" dir="3600000" algn="r" rotWithShape="0">
              <a:srgbClr val="000000">
                <a:alpha val="60000"/>
              </a:srgbClr>
            </a:outerShdw>
          </a:effectLst>
          <a:scene3d>
            <a:camera prst="orthographicFront">
              <a:rot lat="0" lon="0" rev="0"/>
            </a:camera>
            <a:lightRig rig="harsh" dir="tl">
              <a:rot lat="0" lon="0" rev="9000000"/>
            </a:lightRig>
          </a:scene3d>
          <a:sp3d contourW="44450" prstMaterial="flat">
            <a:bevelT w="38100" h="50800" prst="softRound"/>
            <a:contourClr>
              <a:schemeClr val="phClr">
                <a:tint val="5"/>
                <a:satMod val="130000"/>
              </a:schemeClr>
            </a:contourClr>
          </a:sp3d>
        </a:effectStyle>
      </a:effectStyleLst>
      <a:bgFillStyleLst>
        <a:solidFill>
          <a:schemeClr val="phClr"/>
        </a:solidFill>
        <a:gradFill rotWithShape="1">
          <a:gsLst>
            <a:gs pos="0">
              <a:schemeClr val="phClr">
                <a:tint val="100000"/>
                <a:shade val="52000"/>
                <a:satMod val="105000"/>
              </a:schemeClr>
            </a:gs>
            <a:gs pos="47500">
              <a:schemeClr val="phClr">
                <a:tint val="90000"/>
                <a:shade val="89000"/>
                <a:satMod val="105000"/>
              </a:schemeClr>
            </a:gs>
            <a:gs pos="58500">
              <a:schemeClr val="phClr">
                <a:tint val="85000"/>
                <a:shade val="89000"/>
                <a:satMod val="105000"/>
              </a:schemeClr>
            </a:gs>
            <a:gs pos="100000">
              <a:schemeClr val="phClr">
                <a:tint val="100000"/>
                <a:shade val="52000"/>
                <a:satMod val="105000"/>
              </a:schemeClr>
            </a:gs>
          </a:gsLst>
          <a:lin ang="3600000" scaled="0"/>
        </a:gradFill>
        <a:blipFill rotWithShape="1">
          <a:blip xmlns:r="http://schemas.openxmlformats.org/officeDocument/2006/relationships" r:embed="rId1">
            <a:duotone>
              <a:schemeClr val="phClr">
                <a:tint val="98000"/>
              </a:schemeClr>
              <a:schemeClr val="phClr">
                <a:shade val="85000"/>
                <a:satMod val="120000"/>
              </a:schemeClr>
            </a:duotone>
          </a:blip>
          <a:tile tx="0" ty="0" sx="52000" sy="52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7089</TotalTime>
  <Words>7625</Words>
  <Application>Microsoft Office PowerPoint</Application>
  <PresentationFormat>Экран (4:3)</PresentationFormat>
  <Paragraphs>503</Paragraphs>
  <Slides>40</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40</vt:i4>
      </vt:variant>
    </vt:vector>
  </HeadingPairs>
  <TitlesOfParts>
    <vt:vector size="41" baseType="lpstr">
      <vt:lpstr>Decatur</vt:lpstr>
      <vt:lpstr>Презентация PowerPoint</vt:lpstr>
      <vt:lpstr>Презентация PowerPoint</vt:lpstr>
      <vt:lpstr>Презентация PowerPoint</vt:lpstr>
      <vt:lpstr>Презентация PowerPoint</vt:lpstr>
      <vt:lpstr>НАЦИОНАЛЬНЫЙ КОНКУРС «КНИГА ГОДА – 2022»             </vt:lpstr>
      <vt:lpstr>Презентация PowerPoint</vt:lpstr>
      <vt:lpstr>Презентация PowerPoint</vt:lpstr>
      <vt:lpstr>НАЦИОНАЛЬНЫЙ КОНКУРС «КНИГА ГОДА – 2022» Номинация «Электронные издания и аудиокниги»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Литературная премия  им. Э. Н. Успенского «Большая сказка» https://rgdb.ru/projects/premiya-bolshaya-skazka/5874-polozhenie-o-premii-bol-shaya-skazka-im-e-n-uspenskogo </vt:lpstr>
      <vt:lpstr>Литературная премия  им. Э. Н. Успенского «Большая сказка»</vt:lpstr>
      <vt:lpstr>Премия имени Александра Грина</vt:lpstr>
      <vt:lpstr>Литературная премия «Алиса»</vt:lpstr>
      <vt:lpstr>Презентация PowerPoint</vt:lpstr>
      <vt:lpstr>Презентация PowerPoint</vt:lpstr>
      <vt:lpstr>Презентация PowerPoint</vt:lpstr>
      <vt:lpstr>Презентация PowerPoint</vt:lpstr>
      <vt:lpstr>Премия имени Ганса Христиана Андерсена www.ibby.org/index.php?id=273 </vt:lpstr>
      <vt:lpstr>Номинация «Автор». Мари-Од Мюрай </vt:lpstr>
      <vt:lpstr> Премия имени Ганса Христиана Андерсена Номинация «Иллюстратор». Сюзи Ли</vt:lpstr>
      <vt:lpstr>Презентация PowerPoint</vt:lpstr>
      <vt:lpstr>Презентация PowerPoint</vt:lpstr>
      <vt:lpstr> Знак «НРАВИТСЯ ДЕТЯМ ЛЕНИНГРАДСКОЙ ОБЛАСТИ», 2022</vt:lpstr>
      <vt:lpstr>Фестиваль короткого рассказа «Кора» http://korafest.ru/  </vt:lpstr>
      <vt:lpstr>Список Экспертного  совета  по детской литературе 2022 год (РГДБ) https://rgdb.ru/professionalam/14762-ekspertnyj-sovet-po-detskoj-literature-podgotovil-itogovyj-rekomendatelnyj-spisok-knig-za-2022-god  </vt:lpstr>
      <vt:lpstr>ТОП лучших переводных детских книг 2022 года (Центр детской книги.  Библиотека иностранной литературы) </vt:lpstr>
      <vt:lpstr>В России появится национальная премия в области детской литературы</vt:lpstr>
      <vt:lpstr>Интернет-ресурсы о лучших книгах,  литературных премиях и наградах в области детской литературы</vt:lpstr>
      <vt:lpstr>ПРОДЕТЛИТ.  Литературные   премии и награды  https://prodetlit.ru/index.php/Категория:Литературные_премии_и_награды </vt:lpstr>
      <vt:lpstr>Центр библиографии детской литературы. РГДБ https://rgdb.ru/professionalam/sektor-nauchnoj-bibliografii </vt:lpstr>
      <vt:lpstr>Презентация PowerPoint</vt:lpstr>
      <vt:lpstr>Встречаемся в марте</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Хомицкая Любовь Николаевна</cp:lastModifiedBy>
  <cp:revision>521</cp:revision>
  <cp:lastPrinted>2023-02-22T05:24:04Z</cp:lastPrinted>
  <dcterms:created xsi:type="dcterms:W3CDTF">2016-01-18T02:35:00Z</dcterms:created>
  <dcterms:modified xsi:type="dcterms:W3CDTF">2023-02-27T02:27:42Z</dcterms:modified>
</cp:coreProperties>
</file>