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57" r:id="rId17"/>
    <p:sldId id="258" r:id="rId18"/>
    <p:sldId id="259" r:id="rId19"/>
    <p:sldId id="260" r:id="rId20"/>
    <p:sldId id="262" r:id="rId21"/>
    <p:sldId id="263" r:id="rId22"/>
    <p:sldId id="266" r:id="rId23"/>
    <p:sldId id="265" r:id="rId24"/>
    <p:sldId id="264" r:id="rId25"/>
    <p:sldId id="267" r:id="rId26"/>
    <p:sldId id="270" r:id="rId27"/>
    <p:sldId id="271" r:id="rId28"/>
    <p:sldId id="272" r:id="rId29"/>
    <p:sldId id="273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9" autoAdjust="0"/>
    <p:restoredTop sz="94660"/>
  </p:normalViewPr>
  <p:slideViewPr>
    <p:cSldViewPr>
      <p:cViewPr>
        <p:scale>
          <a:sx n="87" d="100"/>
          <a:sy n="87" d="100"/>
        </p:scale>
        <p:origin x="-576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hyperlink" Target="https://bibliogid.ru/knigi/tematicheskie-obzory/2230-desyat-knig-o-babushkakh" TargetMode="External"/><Relationship Id="rId2" Type="http://schemas.openxmlformats.org/officeDocument/2006/relationships/hyperlink" Target="https://bibliogid.ru/knigi/tematicheskie-obzor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hyperlink" Target="https://bibliogid.ru/knigi/tematicheskie-obzory/13541-rasskazy-o-rodnykh-i-blizkikh-ot-tolerantnosti-do-lyubvi" TargetMode="External"/><Relationship Id="rId5" Type="http://schemas.openxmlformats.org/officeDocument/2006/relationships/image" Target="../media/image78.png"/><Relationship Id="rId10" Type="http://schemas.openxmlformats.org/officeDocument/2006/relationships/hyperlink" Target="https://bibliogid.ru/knigi/tematicheskie-obzory/13366-u-dobroty-i-zaboty-est-odno-imya-babulya" TargetMode="External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pmambook.ru/articles/4502/" TargetMode="External"/><Relationship Id="rId3" Type="http://schemas.openxmlformats.org/officeDocument/2006/relationships/image" Target="../media/image82.png"/><Relationship Id="rId7" Type="http://schemas.openxmlformats.org/officeDocument/2006/relationships/hyperlink" Target="https://www.papmambook.ru/articles/4177/" TargetMode="External"/><Relationship Id="rId2" Type="http://schemas.openxmlformats.org/officeDocument/2006/relationships/hyperlink" Target="https://www.papmambook.ru/categories/rastim-chitately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pmambook.ru/articles/3543/" TargetMode="External"/><Relationship Id="rId5" Type="http://schemas.openxmlformats.org/officeDocument/2006/relationships/image" Target="../media/image88.png"/><Relationship Id="rId4" Type="http://schemas.openxmlformats.org/officeDocument/2006/relationships/hyperlink" Target="https://www.papmambook.ru/articles/3748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8280920" cy="3150567"/>
          </a:xfrm>
        </p:spPr>
        <p:txBody>
          <a:bodyPr>
            <a:normAutofit/>
          </a:bodyPr>
          <a:lstStyle/>
          <a:p>
            <a:r>
              <a:rPr lang="ru-RU" sz="5300" dirty="0" smtClean="0">
                <a:latin typeface="Times New Roman" pitchFamily="18" charset="0"/>
                <a:cs typeface="Times New Roman" pitchFamily="18" charset="0"/>
              </a:rPr>
              <a:t>Тёплые книги про любимых мам </a:t>
            </a:r>
            <a:r>
              <a:rPr lang="ru-RU" sz="53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5300" dirty="0" smtClean="0">
                <a:latin typeface="Times New Roman" pitchFamily="18" charset="0"/>
                <a:cs typeface="Times New Roman" pitchFamily="18" charset="0"/>
              </a:rPr>
              <a:t>бабушек</a:t>
            </a:r>
            <a:r>
              <a:rPr lang="ru-RU" sz="5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(цикл обзоров «Понедельник начинается с книг»)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33759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Красноярск, 2022, 28 февраля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3716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01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img.labirint.ru/rcimg/54a1bd0ae6565b8095534ff102e33d19/960x540/comments_pic/2027/origin_7_52200a0ab6a23cd3c5b6957bbc1d8be0.jpg?15936586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134007">
            <a:off x="291341" y="590156"/>
            <a:ext cx="3875422" cy="2906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static.my-shop.ru/product/f3/405/4048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382" y="3571876"/>
            <a:ext cx="4337067" cy="287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285860"/>
            <a:ext cx="3370514" cy="434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3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1.ozone.ru/s3/multimedia-e/c1200/6064843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857364"/>
            <a:ext cx="2707712" cy="391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https://data.fantlab.ru/images/autors/1026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000108"/>
            <a:ext cx="26003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14480" y="4214818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00B050"/>
                </a:solidFill>
              </a:rPr>
              <a:t>Элка</a:t>
            </a:r>
            <a:r>
              <a:rPr lang="ru-RU" sz="2400" dirty="0" smtClean="0">
                <a:solidFill>
                  <a:srgbClr val="00B050"/>
                </a:solidFill>
              </a:rPr>
              <a:t> </a:t>
            </a:r>
            <a:r>
              <a:rPr lang="ru-RU" sz="2400" b="1" dirty="0" err="1" smtClean="0">
                <a:solidFill>
                  <a:srgbClr val="00B050"/>
                </a:solidFill>
              </a:rPr>
              <a:t>Эвалдс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Бабушкина маг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82399">
            <a:off x="6126690" y="475436"/>
            <a:ext cx="2336083" cy="3686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4" name="AutoShape 4" descr="https://cdn1.ozone.ru/s3/rp-photo-3/wc800/2ba97e88-f456-45b4-a16f-9759b23e640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https://cdn1.ozone.ru/s3/rp-photo-3/wc800/2ba97e88-f456-45b4-a16f-9759b23e640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 descr="https://cdn1.ozone.ru/s3/rp-photo-3/wc800/2ba97e88-f456-45b4-a16f-9759b23e640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2" name="AutoShape 12" descr="https://cdn1.ozone.ru/s3/rp-photo-5/wc800/2ceb5c2d-68bb-45ee-ad72-a1856d479bcf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4" name="Picture 14" descr="https://cdn1.ozone.ru/s3/rp-photo-2/c1000/3e4c4bae-8b33-4b42-b68b-d3953a6e07a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87754">
            <a:off x="764994" y="998724"/>
            <a:ext cx="2630566" cy="3461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16" name="Picture 16" descr="https://pbs.twimg.com/media/EIxg7ffWwAEc-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071678"/>
            <a:ext cx="2786082" cy="4275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07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media.b-stock.ru/gallery/346819.jpeg"/>
          <p:cNvPicPr>
            <a:picLocks noChangeAspect="1" noChangeArrowheads="1"/>
          </p:cNvPicPr>
          <p:nvPr/>
        </p:nvPicPr>
        <p:blipFill>
          <a:blip r:embed="rId2"/>
          <a:srcRect l="3419" t="4454" r="3118" b="8253"/>
          <a:stretch>
            <a:fillRect/>
          </a:stretch>
        </p:blipFill>
        <p:spPr bwMode="auto">
          <a:xfrm>
            <a:off x="3143240" y="3214686"/>
            <a:ext cx="5429288" cy="3244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cdn5.imgbb.ru/preview/r/gD8-muUX4qUMivRVzJ9adg/1080x-/community/183/1837211/202004/98c080e93130f660eedede16617af9e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571480"/>
            <a:ext cx="3500462" cy="350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6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https://cdn3.imgbb.ru/community/183/1837211/202004/4b8c68f5f1ffa5b1465a9f31b41c0d65.jpg"/>
          <p:cNvPicPr>
            <a:picLocks noChangeAspect="1" noChangeArrowheads="1"/>
          </p:cNvPicPr>
          <p:nvPr/>
        </p:nvPicPr>
        <p:blipFill>
          <a:blip r:embed="rId2"/>
          <a:srcRect l="49676" t="6708" b="3398"/>
          <a:stretch>
            <a:fillRect/>
          </a:stretch>
        </p:blipFill>
        <p:spPr bwMode="auto">
          <a:xfrm>
            <a:off x="1000100" y="862770"/>
            <a:ext cx="3190846" cy="413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0" name="Picture 8" descr="https://ic.pics.livejournal.com/undersen/18141288/507217/507217_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3071810"/>
            <a:ext cx="5548298" cy="354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Picture 4" descr="https://cdn3.imgbb.ru/community/183/1837211/202004/23ec8511b66bcd08f6cb4a6eee2cc607.jpg"/>
          <p:cNvPicPr>
            <a:picLocks noChangeAspect="1" noChangeArrowheads="1"/>
          </p:cNvPicPr>
          <p:nvPr/>
        </p:nvPicPr>
        <p:blipFill>
          <a:blip r:embed="rId4"/>
          <a:srcRect l="6818" t="11842" r="51298" b="10526"/>
          <a:stretch>
            <a:fillRect/>
          </a:stretch>
        </p:blipFill>
        <p:spPr bwMode="auto">
          <a:xfrm>
            <a:off x="5286380" y="714356"/>
            <a:ext cx="2635941" cy="361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7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11715"/>
          </a:xfrm>
        </p:spPr>
        <p:txBody>
          <a:bodyPr>
            <a:normAutofit fontScale="77500" lnSpcReduction="20000"/>
          </a:bodyPr>
          <a:lstStyle/>
          <a:p>
            <a:r>
              <a:rPr lang="ru-RU" sz="2600" b="1" dirty="0" err="1" smtClean="0"/>
              <a:t>Лобе</a:t>
            </a:r>
            <a:r>
              <a:rPr lang="ru-RU" sz="2600" b="1" dirty="0" smtClean="0"/>
              <a:t> Мира </a:t>
            </a:r>
            <a:r>
              <a:rPr lang="ru-RU" sz="2600" dirty="0" smtClean="0"/>
              <a:t>«Бабушка на яблоне»</a:t>
            </a:r>
          </a:p>
          <a:p>
            <a:r>
              <a:rPr lang="ru-RU" sz="2600" b="1" dirty="0" err="1" smtClean="0"/>
              <a:t>Симбирская</a:t>
            </a:r>
            <a:r>
              <a:rPr lang="ru-RU" sz="2600" b="1" dirty="0" smtClean="0"/>
              <a:t> Юлия </a:t>
            </a:r>
            <a:r>
              <a:rPr lang="ru-RU" sz="2600" dirty="0" smtClean="0"/>
              <a:t>«Бабушка-кошка»</a:t>
            </a:r>
          </a:p>
          <a:p>
            <a:r>
              <a:rPr lang="ru-RU" sz="2600" b="1" dirty="0" err="1" smtClean="0"/>
              <a:t>Зартайская</a:t>
            </a:r>
            <a:r>
              <a:rPr lang="ru-RU" sz="2600" b="1" dirty="0" smtClean="0"/>
              <a:t> Ирина </a:t>
            </a:r>
            <a:r>
              <a:rPr lang="ru-RU" sz="2600" dirty="0" smtClean="0"/>
              <a:t>«Все бабушки умеют летать»</a:t>
            </a:r>
          </a:p>
          <a:p>
            <a:r>
              <a:rPr lang="ru-RU" sz="2600" b="1" dirty="0" err="1" smtClean="0"/>
              <a:t>Зартайская</a:t>
            </a:r>
            <a:r>
              <a:rPr lang="ru-RU" sz="2600" b="1" dirty="0" smtClean="0"/>
              <a:t> Ирина </a:t>
            </a:r>
            <a:r>
              <a:rPr lang="ru-RU" sz="2600" dirty="0" smtClean="0"/>
              <a:t>«Моя бабушка самая лучшая»</a:t>
            </a:r>
          </a:p>
          <a:p>
            <a:r>
              <a:rPr lang="ru-RU" sz="2600" b="1" dirty="0" smtClean="0"/>
              <a:t>Зверева Екатерина </a:t>
            </a:r>
            <a:r>
              <a:rPr lang="ru-RU" sz="2600" dirty="0" smtClean="0"/>
              <a:t>«Мы с бабушкой»</a:t>
            </a:r>
          </a:p>
          <a:p>
            <a:r>
              <a:rPr lang="ru-RU" sz="2600" b="1" dirty="0" smtClean="0"/>
              <a:t>Игнатова Анна </a:t>
            </a:r>
            <a:r>
              <a:rPr lang="ru-RU" sz="2600" dirty="0" smtClean="0"/>
              <a:t>«Вышла из дома старушка»</a:t>
            </a:r>
          </a:p>
          <a:p>
            <a:r>
              <a:rPr lang="ru-RU" sz="2600" b="1" dirty="0" smtClean="0"/>
              <a:t>Маркелова Наталья </a:t>
            </a:r>
            <a:r>
              <a:rPr lang="ru-RU" sz="2600" dirty="0" smtClean="0"/>
              <a:t>«Такие разные бабушки»</a:t>
            </a:r>
          </a:p>
          <a:p>
            <a:r>
              <a:rPr lang="ru-RU" sz="2600" b="1" dirty="0" err="1" smtClean="0"/>
              <a:t>Пенн</a:t>
            </a:r>
            <a:r>
              <a:rPr lang="ru-RU" sz="2600" b="1" dirty="0" smtClean="0"/>
              <a:t> </a:t>
            </a:r>
            <a:r>
              <a:rPr lang="ru-RU" sz="2600" b="1" dirty="0" err="1" smtClean="0"/>
              <a:t>Одри</a:t>
            </a:r>
            <a:r>
              <a:rPr lang="ru-RU" sz="2600" b="1" dirty="0" smtClean="0"/>
              <a:t> </a:t>
            </a:r>
            <a:r>
              <a:rPr lang="ru-RU" sz="2600" dirty="0" smtClean="0"/>
              <a:t>«Поцелуй в ладошке»</a:t>
            </a:r>
          </a:p>
          <a:p>
            <a:r>
              <a:rPr lang="ru-RU" sz="2600" b="1" dirty="0" err="1" smtClean="0"/>
              <a:t>Роси</a:t>
            </a:r>
            <a:r>
              <a:rPr lang="ru-RU" sz="2600" b="1" dirty="0" smtClean="0"/>
              <a:t> </a:t>
            </a:r>
            <a:r>
              <a:rPr lang="ru-RU" sz="2600" b="1" dirty="0" err="1" smtClean="0"/>
              <a:t>Элиза</a:t>
            </a:r>
            <a:r>
              <a:rPr lang="ru-RU" sz="2600" b="1" dirty="0" smtClean="0"/>
              <a:t> </a:t>
            </a:r>
            <a:r>
              <a:rPr lang="ru-RU" sz="2600" dirty="0" smtClean="0"/>
              <a:t>«Куда торопится мама»</a:t>
            </a:r>
          </a:p>
          <a:p>
            <a:r>
              <a:rPr lang="ru-RU" sz="2600" b="1" dirty="0" smtClean="0"/>
              <a:t>Евдокимова Наталья </a:t>
            </a:r>
            <a:r>
              <a:rPr lang="ru-RU" sz="2600" dirty="0" smtClean="0"/>
              <a:t>«Одуванчики для мамы»</a:t>
            </a:r>
          </a:p>
          <a:p>
            <a:r>
              <a:rPr lang="ru-RU" sz="2600" b="1" dirty="0" err="1" smtClean="0"/>
              <a:t>Валаханович</a:t>
            </a:r>
            <a:r>
              <a:rPr lang="ru-RU" sz="2600" b="1" dirty="0" smtClean="0"/>
              <a:t> Ксения </a:t>
            </a:r>
            <a:r>
              <a:rPr lang="ru-RU" sz="2600" dirty="0" smtClean="0"/>
              <a:t>«Я от мамы ни на шаг»</a:t>
            </a:r>
          </a:p>
          <a:p>
            <a:r>
              <a:rPr lang="ru-RU" sz="2600" b="1" dirty="0" smtClean="0"/>
              <a:t>Высоцкая Ольга </a:t>
            </a:r>
            <a:r>
              <a:rPr lang="ru-RU" sz="2600" dirty="0" smtClean="0"/>
              <a:t>«Дорогая наша мама»</a:t>
            </a:r>
          </a:p>
          <a:p>
            <a:r>
              <a:rPr lang="ru-RU" sz="2600" b="1" dirty="0" err="1" smtClean="0"/>
              <a:t>Каплэн</a:t>
            </a:r>
            <a:r>
              <a:rPr lang="ru-RU" sz="2600" b="1" dirty="0" smtClean="0"/>
              <a:t> Вероника </a:t>
            </a:r>
            <a:r>
              <a:rPr lang="ru-RU" sz="2600" dirty="0" smtClean="0"/>
              <a:t>«Мама всегда рядом»</a:t>
            </a:r>
          </a:p>
          <a:p>
            <a:r>
              <a:rPr lang="ru-RU" sz="2600" b="1" dirty="0" smtClean="0"/>
              <a:t>Игнатова Анна </a:t>
            </a:r>
            <a:r>
              <a:rPr lang="ru-RU" sz="2600" dirty="0" smtClean="0"/>
              <a:t>«Вишневый пирог»</a:t>
            </a:r>
          </a:p>
          <a:p>
            <a:r>
              <a:rPr lang="ru-RU" sz="2600" b="1" dirty="0" smtClean="0"/>
              <a:t>Анисимова Анна </a:t>
            </a:r>
            <a:r>
              <a:rPr lang="ru-RU" sz="2600" dirty="0" smtClean="0"/>
              <a:t>«Бабушка Луна»</a:t>
            </a:r>
          </a:p>
          <a:p>
            <a:endParaRPr lang="ru-RU" sz="2600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28588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Что ещё почитать?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6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Библиотекарь\Desktop\Т.А. обзор\3186437.jpg"/>
          <p:cNvPicPr>
            <a:picLocks noChangeAspect="1" noChangeArrowheads="1"/>
          </p:cNvPicPr>
          <p:nvPr/>
        </p:nvPicPr>
        <p:blipFill>
          <a:blip r:embed="rId2"/>
          <a:srcRect l="12138" t="13318" r="59191" b="9733"/>
          <a:stretch>
            <a:fillRect/>
          </a:stretch>
        </p:blipFill>
        <p:spPr bwMode="auto">
          <a:xfrm>
            <a:off x="4929190" y="214290"/>
            <a:ext cx="3857652" cy="64709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4429124" cy="107157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Элен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Дельфорж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«Мама»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Библиотекарь\Desktop\Т.А. обзор\16390611_1_ma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736"/>
            <a:ext cx="4143404" cy="5211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1214422"/>
            <a:ext cx="335758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Художник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Квентин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Гребан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Библиотекарь\Desktop\Т.А. обзор\Mama-razvor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4643470" cy="3482603"/>
          </a:xfrm>
          <a:prstGeom prst="rect">
            <a:avLst/>
          </a:prstGeom>
          <a:noFill/>
        </p:spPr>
      </p:pic>
      <p:pic>
        <p:nvPicPr>
          <p:cNvPr id="2052" name="Picture 4" descr="C:\Users\Библиотекарь\Desktop\Т.А. обзор\Mama-razvorot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928934"/>
            <a:ext cx="4810159" cy="3607619"/>
          </a:xfrm>
          <a:prstGeom prst="rect">
            <a:avLst/>
          </a:prstGeom>
          <a:noFill/>
        </p:spPr>
      </p:pic>
      <p:pic>
        <p:nvPicPr>
          <p:cNvPr id="2050" name="Picture 2" descr="C:\Users\Библиотекарь\Desktop\Т.А. обзор\3186437.jpg"/>
          <p:cNvPicPr>
            <a:picLocks noChangeAspect="1" noChangeArrowheads="1"/>
          </p:cNvPicPr>
          <p:nvPr/>
        </p:nvPicPr>
        <p:blipFill>
          <a:blip r:embed="rId4" cstate="print"/>
          <a:srcRect l="50074"/>
          <a:stretch>
            <a:fillRect/>
          </a:stretch>
        </p:blipFill>
        <p:spPr bwMode="auto">
          <a:xfrm>
            <a:off x="928662" y="3214686"/>
            <a:ext cx="2557819" cy="3202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6686536" cy="11430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Ольга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Колпакова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«Мамина помощница»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Библиотекарь\Desktop\Т.А. обзор\mamina-pomoschnica-74710-440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6426207" cy="4286280"/>
          </a:xfrm>
          <a:prstGeom prst="rect">
            <a:avLst/>
          </a:prstGeom>
          <a:noFill/>
        </p:spPr>
      </p:pic>
      <p:pic>
        <p:nvPicPr>
          <p:cNvPr id="3074" name="Picture 2" descr="C:\Users\Библиотекарь\Desktop\Т.А. обзор\600000608097b0.jpeg"/>
          <p:cNvPicPr>
            <a:picLocks noChangeAspect="1" noChangeArrowheads="1"/>
          </p:cNvPicPr>
          <p:nvPr/>
        </p:nvPicPr>
        <p:blipFill>
          <a:blip r:embed="rId3"/>
          <a:srcRect l="1923"/>
          <a:stretch>
            <a:fillRect/>
          </a:stretch>
        </p:blipFill>
        <p:spPr bwMode="auto">
          <a:xfrm>
            <a:off x="5072066" y="1428736"/>
            <a:ext cx="3643338" cy="5188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6143636" cy="121444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Юлия Кузнецова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«Дневник волонтёра»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 descr="C:\Users\Библиотекарь\Desktop\Т.А. обзор\1-28722-1601978348-5851.jpg"/>
          <p:cNvPicPr>
            <a:picLocks noChangeAspect="1" noChangeArrowheads="1"/>
          </p:cNvPicPr>
          <p:nvPr/>
        </p:nvPicPr>
        <p:blipFill>
          <a:blip r:embed="rId2" cstate="print"/>
          <a:srcRect l="17647" t="2206" r="1471" b="2941"/>
          <a:stretch>
            <a:fillRect/>
          </a:stretch>
        </p:blipFill>
        <p:spPr bwMode="auto">
          <a:xfrm>
            <a:off x="285720" y="1879446"/>
            <a:ext cx="6072230" cy="4747380"/>
          </a:xfrm>
          <a:prstGeom prst="rect">
            <a:avLst/>
          </a:prstGeom>
          <a:noFill/>
        </p:spPr>
      </p:pic>
      <p:pic>
        <p:nvPicPr>
          <p:cNvPr id="4098" name="Picture 2" descr="C:\Users\Библиотекарь\Desktop\Т.А. обзор\5949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428736"/>
            <a:ext cx="3429024" cy="4875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5" y="0"/>
            <a:ext cx="91920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403648" y="44624"/>
            <a:ext cx="6552728" cy="12961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Именно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мамой (бабушкой)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 каждого из нас связано самое первое воспоминание, самый ценный опыт детства, самое яркое приключение из того возраста, когда деревья были большими. Поэтому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преддверии праздника будем читать книги,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внезапно приезжать и пить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чай с мамой,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напевать любимые песни, дарить подарки и крепко-крепко обнимать наших любимых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мам и бабушек.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88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Библиотекарь\Desktop\Т.А. обзор\product-362673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714356"/>
            <a:ext cx="3500462" cy="56517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5686436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Татьяна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Богатырёва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«День матери»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Библиотекарь\Desktop\Т.А. обзор\product-362673-1.jpg"/>
          <p:cNvPicPr>
            <a:picLocks noChangeAspect="1" noChangeArrowheads="1"/>
          </p:cNvPicPr>
          <p:nvPr/>
        </p:nvPicPr>
        <p:blipFill>
          <a:blip r:embed="rId3"/>
          <a:srcRect l="17543" r="18128"/>
          <a:stretch>
            <a:fillRect/>
          </a:stretch>
        </p:blipFill>
        <p:spPr bwMode="auto">
          <a:xfrm>
            <a:off x="1142976" y="1571612"/>
            <a:ext cx="3143272" cy="4886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6972320" cy="121444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Мария Агапова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«Моя невозможная мама»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Библиотекарь\Desktop\Т.А. обзор\Moya-nevozmozhnaya-mama4_razvor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6242050" cy="4681538"/>
          </a:xfrm>
          <a:prstGeom prst="rect">
            <a:avLst/>
          </a:prstGeom>
          <a:noFill/>
        </p:spPr>
      </p:pic>
      <p:pic>
        <p:nvPicPr>
          <p:cNvPr id="7170" name="Picture 2" descr="C:\Users\Библиотекарь\Desktop\Т.А. обзор\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489950"/>
            <a:ext cx="3429024" cy="4898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7358114" cy="8572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Тамара Михеева «Лёгкие горы»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3554" name="AutoShape 2" descr="https://cdn1.ozone.ru/multimedia/10172558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7" name="Picture 5" descr="https://neposed.net/images/olga/knijnaya_polka/knijnii-obzor/miheeva-legkie-gori/miheeva-legkie-gori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6176293" cy="4357718"/>
          </a:xfrm>
          <a:prstGeom prst="rect">
            <a:avLst/>
          </a:prstGeom>
          <a:noFill/>
        </p:spPr>
      </p:pic>
      <p:pic>
        <p:nvPicPr>
          <p:cNvPr id="23555" name="Picture 3" descr="C:\Users\Библиотекарь\Desktop\Т.А. обзор\10172558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357298"/>
            <a:ext cx="3266979" cy="5151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7729502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Гудрун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Мёбс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«Бабушка! – кричит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Фридер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7" name="Picture 1" descr="C:\Users\Библиотекарь\Desktop\Т.А. обзор\7755836-gudrun-mebs-babushka-krichit-frider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78770"/>
            <a:ext cx="3143272" cy="471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8" name="Picture 2" descr="C:\Users\Библиотекарь\Desktop\Т.А. обзор\i.jpg"/>
          <p:cNvPicPr>
            <a:picLocks noChangeAspect="1" noChangeArrowheads="1"/>
          </p:cNvPicPr>
          <p:nvPr/>
        </p:nvPicPr>
        <p:blipFill>
          <a:blip r:embed="rId3"/>
          <a:srcRect l="15667" t="333" r="16000" b="1333"/>
          <a:stretch>
            <a:fillRect/>
          </a:stretch>
        </p:blipFill>
        <p:spPr bwMode="auto">
          <a:xfrm>
            <a:off x="6286512" y="3071810"/>
            <a:ext cx="2500330" cy="3598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9" name="Picture 3" descr="C:\Users\Библиотекарь\Desktop\Т.А. обзор\f929eec108dde14e8ea4c603e6e16bab.jpg"/>
          <p:cNvPicPr>
            <a:picLocks noChangeAspect="1" noChangeArrowheads="1"/>
          </p:cNvPicPr>
          <p:nvPr/>
        </p:nvPicPr>
        <p:blipFill>
          <a:blip r:embed="rId4"/>
          <a:srcRect l="22922" t="880" r="26037" b="564"/>
          <a:stretch>
            <a:fillRect/>
          </a:stretch>
        </p:blipFill>
        <p:spPr bwMode="auto">
          <a:xfrm>
            <a:off x="3857620" y="1714488"/>
            <a:ext cx="2214578" cy="3206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6715140" cy="100012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Роберт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Манш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«Навсегда»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Библиотекарь\Desktop\Т.А. обзор\19870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500174"/>
            <a:ext cx="4457700" cy="452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7" name="Picture 5" descr="https://img.labirint.ru/rcimg/095ebeb0cf4ad8b3f65cdf70d006b51c/1920x1080/comments_pic/0837/01labnodi1221125873.jpg?12211259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00174"/>
            <a:ext cx="3298829" cy="3357587"/>
          </a:xfrm>
          <a:prstGeom prst="rect">
            <a:avLst/>
          </a:prstGeom>
          <a:noFill/>
        </p:spPr>
      </p:pic>
      <p:pic>
        <p:nvPicPr>
          <p:cNvPr id="8195" name="Picture 3" descr="C:\Users\Библиотекарь\Desktop\Т.А. обзор\scrn_big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929066"/>
            <a:ext cx="2681272" cy="268127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6143620"/>
            <a:ext cx="4714876" cy="714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Художник Юлия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Валеева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7358082" cy="64293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Что ещё почитать?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70"/>
            <a:ext cx="8229600" cy="607223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Мамы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Алмонд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Дэвид «Тайное сердце»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Вестли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Анна-Катарина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«Папа, мама, бабушка, восемь детей и грузовик»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Громова Ольга «Сахарный ребёнок»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Красильщик Анна «Давай поедем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Уналашку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Малейко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Анастасия «Моя мама любит художника»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Сабитова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Дина «Где нет зимы»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Сиротин Дмитрий «Родинка на щеке»</a:t>
            </a:r>
          </a:p>
          <a:p>
            <a:pPr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Бабушки 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Абгарян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Наринэ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Манюня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Варденбург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Дарья «Никита ищет море»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Гандольфи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Сильвана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Альдабра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Черепаха, которая любила Шекспира»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Колпакова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Ольга «Большое сочинение про бабушку»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Краева Ирина «Баба-Яга пишет»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Кузнецова Юлия «Дом П»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Мжавванадзе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Тинатин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«Лето, бабушка и я»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Олейников Алексей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Велькино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детство»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Яковлев Юрий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Баваклава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394" y="-87718"/>
            <a:ext cx="8229600" cy="83671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Наполняем выставку научпопом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r="12230" b="11715"/>
          <a:stretch/>
        </p:blipFill>
        <p:spPr bwMode="auto">
          <a:xfrm>
            <a:off x="251520" y="1300607"/>
            <a:ext cx="8784976" cy="55446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33530"/>
            <a:ext cx="1041673" cy="143899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64" y="907456"/>
            <a:ext cx="1224136" cy="156940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69" y="987141"/>
            <a:ext cx="1116574" cy="14160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67" y="894628"/>
            <a:ext cx="1394824" cy="159506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7" y="1139059"/>
            <a:ext cx="963309" cy="13043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8727"/>
            <a:ext cx="1170962" cy="150819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0706"/>
          <a:stretch/>
        </p:blipFill>
        <p:spPr bwMode="auto">
          <a:xfrm>
            <a:off x="1847712" y="2790988"/>
            <a:ext cx="1163835" cy="150593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46" y="3012803"/>
            <a:ext cx="1284123" cy="12841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7" b="13119"/>
          <a:stretch/>
        </p:blipFill>
        <p:spPr bwMode="auto">
          <a:xfrm>
            <a:off x="4571864" y="3012803"/>
            <a:ext cx="1296144" cy="12673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7251" r="25451" b="4238"/>
          <a:stretch/>
        </p:blipFill>
        <p:spPr bwMode="auto">
          <a:xfrm>
            <a:off x="5978183" y="3012803"/>
            <a:ext cx="1405228" cy="129917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883" y="2881358"/>
            <a:ext cx="1060827" cy="141443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2857" r="18816"/>
          <a:stretch/>
        </p:blipFill>
        <p:spPr bwMode="auto">
          <a:xfrm>
            <a:off x="5954853" y="4797672"/>
            <a:ext cx="1224136" cy="160062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4923676"/>
            <a:ext cx="1794895" cy="128634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65" y="4716810"/>
            <a:ext cx="1375465" cy="166006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3413" r="14535" b="3048"/>
          <a:stretch/>
        </p:blipFill>
        <p:spPr bwMode="auto">
          <a:xfrm>
            <a:off x="4461025" y="4692197"/>
            <a:ext cx="1292442" cy="167480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36" y="4682799"/>
            <a:ext cx="1315877" cy="175450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75856" y="2442433"/>
            <a:ext cx="2952328" cy="29862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ИСТОРИИ  ЖЕНЩИН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66" y="4280158"/>
            <a:ext cx="364305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6412475"/>
            <a:ext cx="301427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6367000"/>
            <a:ext cx="287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МОДА ДЛЯ ЖЕНЩИН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8946" y="4229243"/>
            <a:ext cx="373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ВЕЛИКИЕ ЖЕНЩИНЫ МИРА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36" y="877999"/>
            <a:ext cx="1247774" cy="158615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7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8756" y="260648"/>
            <a:ext cx="5273149" cy="57606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Библиогид.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Тематические обзоры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bibliogid.ru/knigi/tematicheskie-obzory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6" y="217424"/>
            <a:ext cx="3270870" cy="261669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" b="6189"/>
          <a:stretch/>
        </p:blipFill>
        <p:spPr bwMode="auto">
          <a:xfrm>
            <a:off x="104106" y="2998280"/>
            <a:ext cx="3235846" cy="19133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12" y="4156475"/>
            <a:ext cx="2315870" cy="15103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84" y="3861048"/>
            <a:ext cx="3129980" cy="25039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84" y="978926"/>
            <a:ext cx="3129980" cy="23681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11" y="1196752"/>
            <a:ext cx="2280912" cy="163736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1" y="6525344"/>
            <a:ext cx="6392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0"/>
              </a:rPr>
              <a:t>https://</a:t>
            </a:r>
            <a:r>
              <a:rPr lang="en-US" sz="1200" dirty="0" smtClean="0">
                <a:hlinkClick r:id="rId10"/>
              </a:rPr>
              <a:t>bibliogid.ru/knigi/tematicheskie-obzory/13366-u-dobroty-i-zaboty-est-odno-imya-babulya</a:t>
            </a:r>
            <a:endParaRPr lang="ru-RU" sz="1200" dirty="0" smtClean="0"/>
          </a:p>
          <a:p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97911" y="3493300"/>
            <a:ext cx="5469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7"/>
              </a:rPr>
              <a:t>bibliogid.ru/knigi/tematicheskie-obzory/2230-desyat-knig-o-babushkakh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106" y="5119461"/>
            <a:ext cx="3235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11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1"/>
              </a:rPr>
              <a:t>bibliogid.ru/knigi/tematicheskie-obzory/13541-rasskazy-o-rodnykh-i-blizkikh-ot-tolerantnosti-do-lyubvi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10343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Папмамбук. Растим читателя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  <a:hlinkClick r:id="rId2"/>
              </a:rPr>
              <a:t>https://www.papmambook.ru/categories/rastim-chitatelya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  <a:hlinkClick r:id="rId2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176464" cy="334117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07354"/>
            <a:ext cx="1419935" cy="19010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29" y="1253343"/>
            <a:ext cx="4244088" cy="339527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63" y="4954205"/>
            <a:ext cx="1430711" cy="17972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5526446"/>
            <a:ext cx="330526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книге Элен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Дельфорж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«Мама»</a:t>
            </a:r>
            <a:endParaRPr lang="ru-RU" sz="1400" dirty="0" smtClean="0">
              <a:latin typeface="Times New Roman" pitchFamily="18" charset="0"/>
              <a:cs typeface="Times New Roman" pitchFamily="18" charset="0"/>
              <a:hlinkClick r:id="rId7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7"/>
              </a:rPr>
              <a:t>://www.papmambook.ru/articles/4177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9447" y="4211558"/>
            <a:ext cx="3084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книге Ирины Краевой «Баба Яга пишет»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https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hlinkClick r:id="rId8"/>
              </a:rPr>
              <a:t>://www.papmambook.ru/articles/4502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8"/>
              </a:rPr>
              <a:t>/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48472" cy="339877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0025"/>
            <a:ext cx="1405317" cy="18002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5358" y="4690010"/>
            <a:ext cx="2866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книге Эрика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Вейе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Супербабушка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://www.papmambook.ru/articles/3748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741" y="1268760"/>
            <a:ext cx="4075705" cy="326056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45312" y="5426456"/>
            <a:ext cx="28661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книге Туве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Аппельгрен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«Веста-Линнея и мама-монстр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hlinkClick r:id="rId6"/>
              </a:rPr>
              <a:t>://www.papmambook.ru/articles/3543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20" y="4788581"/>
            <a:ext cx="1307744" cy="178328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9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2605465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3528" y="3933056"/>
            <a:ext cx="291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Александра Хворост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028" name="Picture 4" descr="https://img.labirint.ru/rcimg/b5bd267a70a9236d472238d32ef33c31/1920x1080/comments_pic/2133/origin_8_27ac27ff0a267dc71958b052ce48aaec.jpeg?1629379926"/>
          <p:cNvPicPr>
            <a:picLocks noChangeAspect="1" noChangeArrowheads="1"/>
          </p:cNvPicPr>
          <p:nvPr/>
        </p:nvPicPr>
        <p:blipFill>
          <a:blip r:embed="rId3" cstate="print"/>
          <a:srcRect l="30177" t="53328" r="13824"/>
          <a:stretch>
            <a:fillRect/>
          </a:stretch>
        </p:blipFill>
        <p:spPr bwMode="auto">
          <a:xfrm rot="16200000">
            <a:off x="5942833" y="3714351"/>
            <a:ext cx="2636912" cy="293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https://cdn.qiosk.ru/3347287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484784"/>
            <a:ext cx="3069286" cy="3335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18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000" u="sng" dirty="0" smtClean="0"/>
              <a:t>Тема</a:t>
            </a:r>
            <a:r>
              <a:rPr lang="ru-RU" sz="4000" dirty="0" smtClean="0"/>
              <a:t> следующего обзора: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i="1" dirty="0" smtClean="0"/>
              <a:t>«</a:t>
            </a:r>
            <a:r>
              <a:rPr lang="ru-RU" sz="4000" i="1" dirty="0"/>
              <a:t>Подборка впечатляющих книг о </a:t>
            </a:r>
            <a:br>
              <a:rPr lang="ru-RU" sz="4000" i="1" dirty="0"/>
            </a:br>
            <a:r>
              <a:rPr lang="ru-RU" sz="4000" i="1" dirty="0"/>
              <a:t>самой жестокой войне</a:t>
            </a:r>
            <a:r>
              <a:rPr lang="ru-RU" sz="4000" i="1" dirty="0" smtClean="0"/>
              <a:t>»</a:t>
            </a:r>
            <a:br>
              <a:rPr lang="ru-RU" sz="4000" i="1" dirty="0" smtClean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u="sng" dirty="0" smtClean="0"/>
              <a:t>Время:</a:t>
            </a:r>
            <a:r>
              <a:rPr lang="ru-RU" dirty="0" smtClean="0"/>
              <a:t> </a:t>
            </a:r>
            <a:r>
              <a:rPr lang="ru-RU" sz="4000" dirty="0" smtClean="0"/>
              <a:t>28 марта (понедельник),11.00 ч.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30863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g2.labirint.ru/rcimg/4cb44cd196fd9422f3a10b372955be25/960x540/books82/817222/ph_01.jpg?16292934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2850064" cy="323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https://img.labirint.ru/rcimg/6e42d97c4f9eb0cc10a3cfee0ee02574/960x540/comments_pic/2133/origin_1_10120688889a4abffc5ea5a45dac7d85.jpeg?1629379926"/>
          <p:cNvPicPr>
            <a:picLocks noChangeAspect="1" noChangeArrowheads="1"/>
          </p:cNvPicPr>
          <p:nvPr/>
        </p:nvPicPr>
        <p:blipFill>
          <a:blip r:embed="rId3" cstate="print"/>
          <a:srcRect l="25911" r="8756"/>
          <a:stretch>
            <a:fillRect/>
          </a:stretch>
        </p:blipFill>
        <p:spPr bwMode="auto">
          <a:xfrm rot="16200000">
            <a:off x="3657246" y="2399538"/>
            <a:ext cx="2808315" cy="573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40" name="Picture 8" descr="https://img.labirint.ru/rcimg/2142b6fcaebf026843037060a3a41502/960x540/comments_pic/2133/origin_3_942b57dded44608b2fe17041ec272b84.jpeg?1629379926"/>
          <p:cNvPicPr>
            <a:picLocks noChangeAspect="1" noChangeArrowheads="1"/>
          </p:cNvPicPr>
          <p:nvPr/>
        </p:nvPicPr>
        <p:blipFill>
          <a:blip r:embed="rId4" cstate="print"/>
          <a:srcRect l="27068" r="11333"/>
          <a:stretch>
            <a:fillRect/>
          </a:stretch>
        </p:blipFill>
        <p:spPr bwMode="auto">
          <a:xfrm rot="16200000">
            <a:off x="4955486" y="-597823"/>
            <a:ext cx="2376263" cy="5143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9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2668286" cy="240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42910" y="3143248"/>
            <a:ext cx="228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Анна </a:t>
            </a:r>
            <a:r>
              <a:rPr lang="ru-RU" sz="2400" b="1" dirty="0" err="1" smtClean="0">
                <a:solidFill>
                  <a:srgbClr val="C00000"/>
                </a:solidFill>
              </a:rPr>
              <a:t>Купырина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0114">
            <a:off x="6173161" y="3848574"/>
            <a:ext cx="2843901" cy="271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https://images.wbstatic.net/big/new/17640000/17642939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571612"/>
            <a:ext cx="2787774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s://img2.labirint.ru/rcimg/9bd6d185b66ad472de4fbe562f1d5438/960x540/books78/777526/ph_03.jpg?16091475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000504"/>
            <a:ext cx="4013638" cy="2564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4" name="Picture 10" descr="https://static.detmir.st/media_out/031/471/3471031/1500/3.jpg?1621047630708"/>
          <p:cNvPicPr>
            <a:picLocks noChangeAspect="1" noChangeArrowheads="1"/>
          </p:cNvPicPr>
          <p:nvPr/>
        </p:nvPicPr>
        <p:blipFill>
          <a:blip r:embed="rId3" cstate="print"/>
          <a:srcRect l="2289" t="21290" r="2352" b="20259"/>
          <a:stretch>
            <a:fillRect/>
          </a:stretch>
        </p:blipFill>
        <p:spPr bwMode="auto">
          <a:xfrm>
            <a:off x="3131840" y="513486"/>
            <a:ext cx="5226374" cy="320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https://img.labirint.ru/rcimg/7b04c7fafeb98f58bbc89bbe0c4f754c/960x540/comments_pic/2104/origin_3_8a33d951c16a850ff923aa0424b9f7cf.jpg?16118438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34040">
            <a:off x="827074" y="1289525"/>
            <a:ext cx="2885105" cy="384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3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https://sun9-16.userapi.com/impg/Sq2S9wTLyRnj-vlLOpZXjgIAMaZPGDVF7vZ84g/UlLufUToK9E.jpg?size=891x449&amp;quality=96&amp;sign=0d0c16c3a435cb82fab3f2e4733509f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857496"/>
            <a:ext cx="7552951" cy="380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https://sun9-25.userapi.com/sun9-74/impg/7PMbsmCWa7ugyknJpY5Siu1nhR1X7NVwA0RbTg/_n0BpDvrIMs.jpg?size=810x1080&amp;quality=95&amp;sign=87b574f1df741b3cfecde74508667d2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85728"/>
            <a:ext cx="2466749" cy="328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357554" y="1357298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Евгения </a:t>
            </a:r>
          </a:p>
          <a:p>
            <a:pPr algn="ctr"/>
            <a:r>
              <a:rPr lang="ru-RU" sz="2800" b="1" dirty="0" err="1" smtClean="0">
                <a:solidFill>
                  <a:srgbClr val="00B050"/>
                </a:solidFill>
              </a:rPr>
              <a:t>Русинова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8194" name="Picture 2" descr="Мама: история настоящей любв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28604"/>
            <a:ext cx="2881286" cy="2881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1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g1.labirint.ru/rcimg/3c5f2b6d50b4a049528fb46225fa9e23/960x540/books79/788193/ph_02.jpg?16154547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6120680" cy="337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https://img.labirint.ru/rcimg/65b5cb8bad9eb56d95e926ce4f943dc0/960x540/comments_pic/2129/origin_0_1f38cf8c21770393ec2d7cf15166fd64.jpg?1626896221"/>
          <p:cNvPicPr>
            <a:picLocks noChangeAspect="1" noChangeArrowheads="1"/>
          </p:cNvPicPr>
          <p:nvPr/>
        </p:nvPicPr>
        <p:blipFill>
          <a:blip r:embed="rId3" cstate="print"/>
          <a:srcRect t="8666" b="6604"/>
          <a:stretch>
            <a:fillRect/>
          </a:stretch>
        </p:blipFill>
        <p:spPr bwMode="auto">
          <a:xfrm>
            <a:off x="3339048" y="3501008"/>
            <a:ext cx="5282640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6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g.labirint.ru/rcimg/5745ffe71a40adf14a2ad45b92383aa0/960x540/comments_pic/2027/origin_8_8ff9473032d6d6966700ff4b31a8fe9f.jpg?1593658619"/>
          <p:cNvPicPr>
            <a:picLocks noChangeAspect="1" noChangeArrowheads="1"/>
          </p:cNvPicPr>
          <p:nvPr/>
        </p:nvPicPr>
        <p:blipFill>
          <a:blip r:embed="rId2"/>
          <a:srcRect l="4974" t="5556" r="4509" b="8333"/>
          <a:stretch>
            <a:fillRect/>
          </a:stretch>
        </p:blipFill>
        <p:spPr bwMode="auto">
          <a:xfrm>
            <a:off x="928662" y="3929066"/>
            <a:ext cx="3879544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https://cdn1.ozone.ru/s3/multimedia-g/c1200/6016722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857232"/>
            <a:ext cx="2867917" cy="403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https://www.slanlib.ru/Photo/Slantcy/knigi_c_aftografom/zartaiskyya/rAeMKcA9mH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642918"/>
            <a:ext cx="3108290" cy="2085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57290" y="3000372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39966"/>
                </a:solidFill>
              </a:rPr>
              <a:t>Ирина </a:t>
            </a:r>
            <a:r>
              <a:rPr lang="ru-RU" sz="2400" b="1" dirty="0" err="1" smtClean="0">
                <a:solidFill>
                  <a:srgbClr val="339966"/>
                </a:solidFill>
              </a:rPr>
              <a:t>Зартайская</a:t>
            </a:r>
            <a:endParaRPr lang="ru-RU" sz="2400" b="1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439</Words>
  <Application>Microsoft Office PowerPoint</Application>
  <PresentationFormat>Экран (4:3)</PresentationFormat>
  <Paragraphs>74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Тёплые книги про любимых мам и бабушек (цикл обзоров «Понедельник начинается с книг»)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Элен Дельфорж «Мама»</vt:lpstr>
      <vt:lpstr>Художник Квентин Гребан</vt:lpstr>
      <vt:lpstr>Ольга Колпакова  «Мамина помощница»</vt:lpstr>
      <vt:lpstr>Юлия Кузнецова  «Дневник волонтёра»</vt:lpstr>
      <vt:lpstr>Татьяна Богатырёва «День матери»</vt:lpstr>
      <vt:lpstr>Мария Агапова  «Моя невозможная мама»</vt:lpstr>
      <vt:lpstr>Тамара Михеева «Лёгкие горы»</vt:lpstr>
      <vt:lpstr>Гудрун Мёбс  «Бабушка! – кричит  Фридер»</vt:lpstr>
      <vt:lpstr>Роберт Манш «Навсегда»</vt:lpstr>
      <vt:lpstr>Что ещё почитать?</vt:lpstr>
      <vt:lpstr>Наполняем выставку научпопом</vt:lpstr>
      <vt:lpstr>Библиогид. Тематические обзоры https://bibliogid.ru/knigi/tematicheskie-obzory </vt:lpstr>
      <vt:lpstr>Папмамбук. Растим читателя https://www.papmambook.ru/categories/rastim-chitatelya/ </vt:lpstr>
      <vt:lpstr>Презентация PowerPoint</vt:lpstr>
      <vt:lpstr>Тема следующего обзора:  «Подборка впечатляющих книг о  самой жестокой войне»  Время: 28 марта (понедельник),11.00 ч.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Библиотекарь</dc:creator>
  <cp:lastModifiedBy>Хомицкая Любовь Николаевна</cp:lastModifiedBy>
  <cp:revision>43</cp:revision>
  <dcterms:created xsi:type="dcterms:W3CDTF">2022-02-21T08:08:58Z</dcterms:created>
  <dcterms:modified xsi:type="dcterms:W3CDTF">2022-02-27T06:36:36Z</dcterms:modified>
</cp:coreProperties>
</file>