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4" r:id="rId3"/>
    <p:sldId id="297" r:id="rId4"/>
    <p:sldId id="275" r:id="rId5"/>
    <p:sldId id="289" r:id="rId6"/>
    <p:sldId id="292" r:id="rId7"/>
    <p:sldId id="291" r:id="rId8"/>
    <p:sldId id="286" r:id="rId9"/>
    <p:sldId id="293" r:id="rId10"/>
    <p:sldId id="272" r:id="rId11"/>
    <p:sldId id="294" r:id="rId12"/>
    <p:sldId id="307" r:id="rId13"/>
    <p:sldId id="298" r:id="rId14"/>
    <p:sldId id="306" r:id="rId15"/>
    <p:sldId id="295" r:id="rId16"/>
    <p:sldId id="302" r:id="rId17"/>
    <p:sldId id="303" r:id="rId18"/>
    <p:sldId id="309" r:id="rId19"/>
    <p:sldId id="271" r:id="rId20"/>
    <p:sldId id="269" r:id="rId21"/>
    <p:sldId id="305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90777-2C0E-4481-B5CC-1EE68CA30EB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A8061-44A8-4199-8956-546ABF1E7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2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8607-CA7A-41DB-82BB-11EFC5F83E48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E9CA-83BF-46E5-96A5-C63DB99D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2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392488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Создаём трекеры чтения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i="1" dirty="0" smtClean="0">
                <a:latin typeface="Comic Sans MS" pitchFamily="66" charset="0"/>
              </a:rPr>
              <a:t>(</a:t>
            </a:r>
            <a:r>
              <a:rPr lang="ru-RU" sz="3600" dirty="0" smtClean="0">
                <a:latin typeface="Comic Sans MS" pitchFamily="66" charset="0"/>
              </a:rPr>
              <a:t>мастер-класс библиографа</a:t>
            </a:r>
            <a:r>
              <a:rPr lang="ru-RU" sz="3600" i="1" dirty="0" smtClean="0">
                <a:latin typeface="Comic Sans MS" pitchFamily="66" charset="0"/>
              </a:rPr>
              <a:t>)</a:t>
            </a:r>
            <a:endParaRPr lang="ru-RU" sz="3600" i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28092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Дейнеко Ирина Васильевна,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главный библиограф ККДБ</a:t>
            </a:r>
          </a:p>
          <a:p>
            <a:pPr algn="r"/>
            <a:endParaRPr lang="ru-RU" sz="2000" dirty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. Канск, 2022, 20 апреля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25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6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96" y="-134796"/>
            <a:ext cx="8928992" cy="11967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Лото- словник «Трекеры чтения»  </a:t>
            </a:r>
            <a:endParaRPr lang="ru-RU" sz="3600" dirty="0"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06995"/>
              </p:ext>
            </p:extLst>
          </p:nvPr>
        </p:nvGraphicFramePr>
        <p:xfrm>
          <a:off x="179512" y="836712"/>
          <a:ext cx="6192688" cy="587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015"/>
                <a:gridCol w="2088241"/>
                <a:gridCol w="2231432"/>
              </a:tblGrid>
              <a:tr h="1618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Гибридные выставки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График чтения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Интеллект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карта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Книжная полка (виртуальная)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2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Лайвлиб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(сайт чтения)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Notion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наушен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цифровой)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Пиксельная схема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Пазл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5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Скетч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Схема-блок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Чек – лист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Читательский кейс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Шкала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чтения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661" marR="546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5300" y="1124744"/>
            <a:ext cx="2376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Лото-словник</a:t>
            </a:r>
            <a:r>
              <a:rPr lang="ru-RU" dirty="0" smtClean="0"/>
              <a:t> – это игра, состоящая из двух наборов карточек. Один набор – названия трекеров. Другой – их краткое описание. </a:t>
            </a:r>
          </a:p>
          <a:p>
            <a:r>
              <a:rPr lang="ru-RU" u="sng" dirty="0" smtClean="0"/>
              <a:t>Задание:</a:t>
            </a:r>
            <a:r>
              <a:rPr lang="ru-RU" dirty="0" smtClean="0"/>
              <a:t> подобрать соответствие карточек (название трекера и его описание).</a:t>
            </a:r>
          </a:p>
          <a:p>
            <a:r>
              <a:rPr lang="ru-RU" dirty="0" smtClean="0"/>
              <a:t>В игре ребята  знакомятся с разнообразием видов трекеров и выбирают для себя наиболее приемлемый.</a:t>
            </a:r>
          </a:p>
          <a:p>
            <a:r>
              <a:rPr lang="ru-RU" b="1" i="1" dirty="0" smtClean="0"/>
              <a:t>Задание: чем можно дополнить  игру?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666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12" y="332656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Примеры трекеров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2050" name="Picture 2" descr="C:\Users\deine\OneDrive\Рабочий стол\b51dbfac76aa290355f756c28166338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9929" r="8752" b="12913"/>
          <a:stretch/>
        </p:blipFill>
        <p:spPr bwMode="auto">
          <a:xfrm>
            <a:off x="5652120" y="1268760"/>
            <a:ext cx="3336968" cy="31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ine\OneDrive\Рабочий стол\72332d76928201.Y3JvcCw4MDgsNjMyLDAs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66976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ine\OneDrive\Рабочий стол\dd0a3d048e2887f78bc5f57e7e7l--dlya-doma-i-interera-magnitnyj-treker-chteni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8649" r="19774" b="6778"/>
          <a:stretch/>
        </p:blipFill>
        <p:spPr bwMode="auto">
          <a:xfrm>
            <a:off x="2951173" y="1417202"/>
            <a:ext cx="2470780" cy="28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ine\OneDrive\Рабочий стол\20fcf79797a3e85fcec81394bcc7296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8" y="3933056"/>
            <a:ext cx="2693506" cy="26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ine\OneDrive\Рабочий стол\765d41ad9e8bb2eee451fd7abb6c11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18" y="4231654"/>
            <a:ext cx="1765353" cy="252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ine\OneDrive\Рабочий стол\7aff861034a36ed70ab768c0ae7d5fc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19131" r="3516" b="18085"/>
          <a:stretch/>
        </p:blipFill>
        <p:spPr bwMode="auto">
          <a:xfrm>
            <a:off x="5652120" y="4502399"/>
            <a:ext cx="3301564" cy="22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" y="0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54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Примеры трекеров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12998" r="23526" b="15538"/>
          <a:stretch/>
        </p:blipFill>
        <p:spPr bwMode="auto">
          <a:xfrm>
            <a:off x="123434" y="945524"/>
            <a:ext cx="2121498" cy="294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t="5625" r="18919" b="5189"/>
          <a:stretch/>
        </p:blipFill>
        <p:spPr bwMode="auto">
          <a:xfrm>
            <a:off x="2423967" y="959612"/>
            <a:ext cx="1790180" cy="283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6" b="4386"/>
          <a:stretch/>
        </p:blipFill>
        <p:spPr bwMode="auto">
          <a:xfrm>
            <a:off x="6479742" y="975932"/>
            <a:ext cx="2530996" cy="317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59" y="3941476"/>
            <a:ext cx="1872208" cy="28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6034"/>
          <a:stretch/>
        </p:blipFill>
        <p:spPr bwMode="auto">
          <a:xfrm>
            <a:off x="6022582" y="4174306"/>
            <a:ext cx="2797890" cy="24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54" y="945524"/>
            <a:ext cx="2033588" cy="287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r="7070"/>
          <a:stretch/>
        </p:blipFill>
        <p:spPr bwMode="auto">
          <a:xfrm>
            <a:off x="211996" y="3941476"/>
            <a:ext cx="3207876" cy="282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" y="0"/>
            <a:ext cx="755576" cy="10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5024" y="-30943"/>
            <a:ext cx="5698976" cy="79564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Дерево знаний от </a:t>
            </a:r>
            <a:r>
              <a:rPr lang="ru-RU" sz="3600" dirty="0" err="1" smtClean="0">
                <a:latin typeface="Comic Sans MS" pitchFamily="66" charset="0"/>
              </a:rPr>
              <a:t>МИФа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1027" name="Picture 3" descr="C:\Users\deine\OneDrive\Рабочий стол\derevo-312x2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2393" r="9413"/>
          <a:stretch/>
        </p:blipFill>
        <p:spPr bwMode="auto">
          <a:xfrm>
            <a:off x="0" y="1124744"/>
            <a:ext cx="39652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22" y="834406"/>
            <a:ext cx="5178778" cy="602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00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549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Дерево знаний от </a:t>
            </a:r>
            <a:r>
              <a:rPr lang="ru-RU" sz="3600" dirty="0" err="1" smtClean="0">
                <a:latin typeface="Comic Sans MS" pitchFamily="66" charset="0"/>
              </a:rPr>
              <a:t>МИФа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237" y="908720"/>
            <a:ext cx="82089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придумали Дерево знаний, чтобы помочь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выбором книг. Первая версия появилась в апреле 2013-го. В том же году обновили ее, добавив новинки. Принцип был следующим: базовые книги — те, которые советуем читать всем, — расположили ближе к корням. Тематики — управление собой, мотивацию, бизнес, карьеру, управление временем и другие — превратили в ветви. Погружаться в ту или иную сферу можно было, продвигаясь от основания к их краю.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Принцип был таким: от основ — к тематикам, от тематик — к лучшим книгам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Мы поделились новостью в соцсетях, и комментарии читателей не заставили себя ждать. «Колоссальная работа, молодцы!», «Круто, как раз на днях хотела список составлять», «Очень полезное растение, сохраню себе», — вот что нам писали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Дерево знаний так все полюбили, что нам регулярно приходили письма с просьбой об обновлениях. Вдохновившись, решили продолжать. К 12-му дню рождения издательства сделали третью по счету версию. На новом плакате разместили 122 самые полезные книги по разным направлениям развития. Дерево изменилось визуально и по содержанию. В корни поместили 3 базовых темы — семью и отношения, здоровье, окружение 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друзей». 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Елена Исупова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8447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5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Лайфхаки для уютного и продуктивного чтения </a:t>
            </a:r>
            <a:br>
              <a:rPr lang="ru-RU" sz="36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Выбираем </a:t>
            </a:r>
            <a:r>
              <a:rPr lang="ru-RU" sz="2400" dirty="0" err="1" smtClean="0"/>
              <a:t>трекер</a:t>
            </a:r>
            <a:r>
              <a:rPr lang="ru-RU" sz="2400" dirty="0" smtClean="0"/>
              <a:t> </a:t>
            </a:r>
            <a:r>
              <a:rPr lang="ru-RU" sz="2400" dirty="0"/>
              <a:t>и систему личного чтения.</a:t>
            </a:r>
          </a:p>
          <a:p>
            <a:r>
              <a:rPr lang="ru-RU" sz="2400" dirty="0" smtClean="0"/>
              <a:t>Ставим конкретную и выполнимую цель.</a:t>
            </a:r>
          </a:p>
          <a:p>
            <a:r>
              <a:rPr lang="ru-RU" sz="2400" dirty="0" smtClean="0"/>
              <a:t>Никакого насилия, читаем то, что нравится, то, что определил сам.</a:t>
            </a:r>
          </a:p>
          <a:p>
            <a:r>
              <a:rPr lang="ru-RU" sz="2400" dirty="0" smtClean="0"/>
              <a:t>Читаем книги на разных носителях.</a:t>
            </a:r>
          </a:p>
          <a:p>
            <a:r>
              <a:rPr lang="ru-RU" sz="2400" dirty="0"/>
              <a:t>Определяем количество книг, время и место чтения. Бросаем себе вызов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Создаём атмосферу чтения для души (кресло, лампа, плед, горячий кофе, вкусняшки и тишина).</a:t>
            </a:r>
          </a:p>
          <a:p>
            <a:r>
              <a:rPr lang="ru-RU" sz="2400" dirty="0" smtClean="0"/>
              <a:t>Ищем единомышленников чтения.</a:t>
            </a:r>
          </a:p>
          <a:p>
            <a:r>
              <a:rPr lang="ru-RU" sz="2400" dirty="0" smtClean="0"/>
              <a:t>Читаем сразу несколько книг разных тем и жанров.</a:t>
            </a:r>
          </a:p>
          <a:p>
            <a:r>
              <a:rPr lang="ru-RU" sz="2400" dirty="0" smtClean="0"/>
              <a:t>Рассказываем о прочитанном другим взахлёб.</a:t>
            </a:r>
          </a:p>
          <a:p>
            <a:r>
              <a:rPr lang="ru-RU" sz="2400" dirty="0" smtClean="0"/>
              <a:t>Участвуем в марафонах чтения, олимпиадах, </a:t>
            </a:r>
            <a:r>
              <a:rPr lang="ru-RU" sz="2400" dirty="0" err="1" smtClean="0"/>
              <a:t>челленджах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Поощряем сами себя.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12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0357"/>
            <a:ext cx="856895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Как не «утонуть» в книжном потоке?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3" name="Picture 2" descr="C:\Users\khln\Desktop\1018450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18575"/>
            <a:ext cx="3059628" cy="407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751574" y="2204864"/>
            <a:ext cx="3744416" cy="2844518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Блиц-опрос: существуют ли у вас личные списки чтения?</a:t>
            </a:r>
          </a:p>
          <a:p>
            <a:pPr marL="0" indent="0">
              <a:buFont typeface="Wingdings 2" pitchFamily="18" charset="2"/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да;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нет, но я хотела бы иметь такой список;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нет, я не испытываю потребности в таком списке.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07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58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Целевая установка мастер-класса: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74035"/>
          </a:xfrm>
        </p:spPr>
        <p:txBody>
          <a:bodyPr>
            <a:normAutofit/>
          </a:bodyPr>
          <a:lstStyle/>
          <a:p>
            <a:r>
              <a:rPr lang="ru-RU" dirty="0" smtClean="0"/>
              <a:t>Создать примерную модель трекера чтения в рамках реализации проекта «Библиотечное лето 2022».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u="sng" dirty="0" smtClean="0"/>
              <a:t>Темы для групп:</a:t>
            </a:r>
          </a:p>
          <a:p>
            <a:pPr marL="0" indent="0">
              <a:buNone/>
            </a:pPr>
            <a:r>
              <a:rPr lang="ru-RU" dirty="0" smtClean="0"/>
              <a:t>- «Летние семейные каникулы» </a:t>
            </a:r>
            <a:r>
              <a:rPr lang="ru-RU" sz="2000" dirty="0" smtClean="0"/>
              <a:t>(дошкольники + родители).</a:t>
            </a:r>
          </a:p>
          <a:p>
            <a:pPr marL="0" indent="0">
              <a:buNone/>
            </a:pPr>
            <a:r>
              <a:rPr lang="ru-RU" dirty="0" smtClean="0"/>
              <a:t>- «Летние приключения» </a:t>
            </a:r>
            <a:r>
              <a:rPr lang="ru-RU" sz="2000" dirty="0" smtClean="0"/>
              <a:t>(1-4 классы).</a:t>
            </a:r>
          </a:p>
          <a:p>
            <a:pPr marL="0" indent="0">
              <a:buNone/>
            </a:pPr>
            <a:r>
              <a:rPr lang="ru-RU" dirty="0" smtClean="0"/>
              <a:t>- «Лето с друзьями» </a:t>
            </a:r>
            <a:r>
              <a:rPr lang="ru-RU" sz="2000" dirty="0" smtClean="0"/>
              <a:t>(5-9 классы).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Летние списки чтения</a:t>
            </a:r>
            <a:endParaRPr lang="ru-RU" sz="3600" dirty="0"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55084"/>
              </p:ext>
            </p:extLst>
          </p:nvPr>
        </p:nvGraphicFramePr>
        <p:xfrm>
          <a:off x="107505" y="692696"/>
          <a:ext cx="892899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/>
                <a:gridCol w="2976330"/>
                <a:gridCol w="297633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«Летние семейные каникулы» (дошкольники + родители)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«Летние приключения»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(1-4 классы)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«Лето с друзьями»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(5-9 классы)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734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  Хельга Банш «Амели и рыбка».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Кадзуо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Ивамура «Пикник».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Ингрид Шуберт «Зонтик».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Джанни Родари «Лето в комоде».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Анастасия Коваленкова «Мышонок, который Там».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Михаил Лукашевич «Лебеднадцать лебедей и чаексят чаек. Севастопольские рассказы».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Ксения Горбунова «БА из долины прыгучих ручьёв». «Однажды в шкафу».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Юлия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Кузнецова «Ирочка».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Саша Ивойлова «Последствия зелёной бури».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Татьяна Ухова «Кузнечик».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Евгения Двоскина «А Саша выйдет?» (советское детство в историях и картинках).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Евгения Русинова «Только дождись меня».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  Стефан Каста  Книги про  муравьишку Софи.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Станислав Востоков «Прокопий Капитонов».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Ирина Иванникова «Лето в гамаке».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Зина Сурова «Лето в деревне».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Виктория Топоногова «На крылышках шмелей».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Константин Арбенин «Как я подружился с летом. Из дневника сказочника».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Михаил Нисенбаум «Сказки про Копушонка».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Наталья Акулова «Горсть спелой земляники».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Марфа Соколич «Куда сбежал кролик?».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Анна Игнатова «Торнада».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Моника Вайценавичене «Что такое река?».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Татьяна Березюк «Море любит тебя».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Ирина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Лейк «Тим и Диччи на каникулах».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Евгения Гюнтер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«На дачу! История загородной жизни».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Ирина Лукьянова «Книга нашего детства».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Мария Парр «Вратарь и море».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Елена Клишина «Спойлеры».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Джин Литтл «Этим летом я – не я!».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Тамара Михеева «Тайник в доме художника».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Шотц Ли Дженнифер «Пёс по имени герой. Спасатель против Урагана». «Макс – лучший друг, герой, морпех».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Штефани Хёфлер «Лето с Вуком».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Игорь Жуков «Шут, рыцарь и собака, или девочка из пионерлагеря».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Шарлотта Жингра «Лето с Жад».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Дейдра Бейкер «Бекка на море».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Анна Вольц «Моя удивительная (и очень странная) неделя с Тесс».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95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41094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Профессиональное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чтение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5256584" cy="5030019"/>
          </a:xfrm>
        </p:spPr>
        <p:txBody>
          <a:bodyPr>
            <a:normAutofit fontScale="85000" lnSpcReduction="10000"/>
          </a:bodyPr>
          <a:lstStyle/>
          <a:p>
            <a:r>
              <a:rPr lang="ru-RU" sz="2400" i="1" dirty="0" smtClean="0"/>
              <a:t>Ещё раз про списки// Школьная библиотека сегодня и завтра.-2019.-№ 8.-С. </a:t>
            </a:r>
            <a:r>
              <a:rPr lang="ru-RU" sz="2400" i="1" dirty="0" smtClean="0"/>
              <a:t>33-35.- Текст: непосредственный.</a:t>
            </a:r>
            <a:endParaRPr lang="ru-RU" sz="2400" i="1" dirty="0" smtClean="0"/>
          </a:p>
          <a:p>
            <a:r>
              <a:rPr lang="ru-RU" sz="2400" i="1" dirty="0" smtClean="0"/>
              <a:t>Каширина, М.В. </a:t>
            </a:r>
          </a:p>
          <a:p>
            <a:pPr marL="0" indent="0">
              <a:buNone/>
            </a:pPr>
            <a:r>
              <a:rPr lang="ru-RU" sz="2400" i="1" dirty="0" smtClean="0"/>
              <a:t>«Р</a:t>
            </a:r>
            <a:r>
              <a:rPr lang="en-US" sz="2400" i="1" dirty="0" smtClean="0"/>
              <a:t>RO</a:t>
            </a:r>
            <a:r>
              <a:rPr lang="ru-RU" sz="2400" i="1" dirty="0" smtClean="0"/>
              <a:t>читай!»: результаты читательской онлайн-олимпиады для подростков первого и второго сезона//Школьная библиотека  </a:t>
            </a:r>
            <a:r>
              <a:rPr lang="ru-RU" sz="2400" i="1" dirty="0"/>
              <a:t>сегодня и завтра.-</a:t>
            </a:r>
            <a:r>
              <a:rPr lang="ru-RU" sz="2400" i="1" dirty="0" smtClean="0"/>
              <a:t>2017.-</a:t>
            </a:r>
            <a:r>
              <a:rPr lang="ru-RU" sz="2400" i="1" dirty="0"/>
              <a:t>№ </a:t>
            </a:r>
            <a:r>
              <a:rPr lang="ru-RU" sz="2400" i="1" dirty="0" smtClean="0"/>
              <a:t>12.-33-35С. </a:t>
            </a:r>
            <a:r>
              <a:rPr lang="ru-RU" sz="2400" i="1" dirty="0" smtClean="0"/>
              <a:t>23-27.- Текст: непосредственный.</a:t>
            </a:r>
            <a:endParaRPr lang="ru-RU" sz="2400" i="1" dirty="0" smtClean="0"/>
          </a:p>
          <a:p>
            <a:r>
              <a:rPr lang="ru-RU" sz="2400" i="1" dirty="0" smtClean="0"/>
              <a:t>Галицких, Е.О.</a:t>
            </a:r>
          </a:p>
          <a:p>
            <a:pPr marL="0" indent="0">
              <a:buNone/>
            </a:pPr>
            <a:r>
              <a:rPr lang="ru-RU" sz="2400" i="1" dirty="0" smtClean="0"/>
              <a:t>Педагогическая технология «Список» в контексте работы с проектом «100 книг по истории, культуре и литературе народов РФ, рекомендованных к самостоятельному прочтению//Школьная библиотека  </a:t>
            </a:r>
            <a:r>
              <a:rPr lang="ru-RU" sz="2400" i="1" dirty="0"/>
              <a:t>сегодня и завтра.-</a:t>
            </a:r>
            <a:r>
              <a:rPr lang="ru-RU" sz="2400" i="1" dirty="0" smtClean="0"/>
              <a:t>2015.-</a:t>
            </a:r>
            <a:r>
              <a:rPr lang="ru-RU" sz="2400" i="1" dirty="0"/>
              <a:t>№ </a:t>
            </a:r>
            <a:r>
              <a:rPr lang="ru-RU" sz="2400" i="1" dirty="0" smtClean="0"/>
              <a:t>6.-С</a:t>
            </a:r>
            <a:r>
              <a:rPr lang="ru-RU" sz="2400" i="1" dirty="0"/>
              <a:t>. </a:t>
            </a:r>
            <a:r>
              <a:rPr lang="ru-RU" sz="2400" i="1" dirty="0" smtClean="0"/>
              <a:t>25-28.- Текст: непосредственный.</a:t>
            </a:r>
            <a:endParaRPr lang="ru-RU" sz="2400" i="1" dirty="0"/>
          </a:p>
          <a:p>
            <a:pPr marL="0" indent="0">
              <a:buNone/>
            </a:pPr>
            <a:endParaRPr lang="ru-RU" sz="2400" i="1" dirty="0"/>
          </a:p>
          <a:p>
            <a:endParaRPr lang="ru-RU" sz="2400" dirty="0"/>
          </a:p>
        </p:txBody>
      </p:sp>
      <p:pic>
        <p:nvPicPr>
          <p:cNvPr id="1026" name="Picture 2" descr="C:\Users\deine\OneDrive\Рабочий стол\Listovka_bibliomi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348658" cy="4660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5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4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Что такое </a:t>
            </a:r>
            <a:r>
              <a:rPr lang="ru-RU" sz="3600" dirty="0" err="1" smtClean="0">
                <a:latin typeface="Comic Sans MS" pitchFamily="66" charset="0"/>
              </a:rPr>
              <a:t>трекер</a:t>
            </a:r>
            <a:r>
              <a:rPr lang="ru-RU" sz="3600" dirty="0" smtClean="0">
                <a:latin typeface="Comic Sans MS" pitchFamily="66" charset="0"/>
              </a:rPr>
              <a:t> чтения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Трекер </a:t>
            </a:r>
            <a:r>
              <a:rPr lang="ru-RU" dirty="0"/>
              <a:t>или </a:t>
            </a:r>
            <a:r>
              <a:rPr lang="ru-RU" dirty="0" err="1"/>
              <a:t>tracker</a:t>
            </a:r>
            <a:r>
              <a:rPr lang="ru-RU" dirty="0"/>
              <a:t> (от англ. 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track</a:t>
            </a:r>
            <a:r>
              <a:rPr lang="ru-RU" dirty="0"/>
              <a:t> «прослеживать, оставлять след, намечать курс, </a:t>
            </a:r>
            <a:r>
              <a:rPr lang="ru-RU" b="1" dirty="0"/>
              <a:t>создавать список</a:t>
            </a:r>
            <a:r>
              <a:rPr lang="ru-RU" dirty="0"/>
              <a:t>, мотивировать</a:t>
            </a:r>
            <a:r>
              <a:rPr lang="ru-RU" dirty="0" smtClean="0"/>
              <a:t>»).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Трекер чтения – список, рисунок, график, таблица и т.д. для </a:t>
            </a:r>
            <a:r>
              <a:rPr lang="ru-RU" dirty="0" smtClean="0"/>
              <a:t>мотивации и отслеживания </a:t>
            </a:r>
            <a:r>
              <a:rPr lang="ru-RU" dirty="0" smtClean="0"/>
              <a:t>успехов чтения.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Трекер чтения: </a:t>
            </a:r>
            <a:r>
              <a:rPr lang="ru-RU" dirty="0"/>
              <a:t>личный, парный, </a:t>
            </a:r>
            <a:r>
              <a:rPr lang="ru-RU" dirty="0" smtClean="0"/>
              <a:t>групповой.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Трекер чтения: тематический</a:t>
            </a:r>
            <a:r>
              <a:rPr lang="ru-RU" dirty="0"/>
              <a:t>, жанровый, персоналий, </a:t>
            </a:r>
            <a:r>
              <a:rPr lang="ru-RU" dirty="0" smtClean="0"/>
              <a:t>проблемный, универсальный (новинок).</a:t>
            </a:r>
          </a:p>
          <a:p>
            <a:endParaRPr lang="ru-RU" dirty="0" smtClean="0"/>
          </a:p>
          <a:p>
            <a:r>
              <a:rPr lang="ru-RU" dirty="0" smtClean="0"/>
              <a:t>Трекер: недельный, месячный, годовой, сезонный.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" y="19270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19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Профессиональная  полка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User_1\Рабочий стол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84" y="1412776"/>
            <a:ext cx="8979412" cy="51845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 descr="C:\Users\khln\Desktop\img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5" t="5708" r="28791" b="16514"/>
          <a:stretch/>
        </p:blipFill>
        <p:spPr bwMode="auto">
          <a:xfrm>
            <a:off x="5907771" y="2924944"/>
            <a:ext cx="1355073" cy="19367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hln\Desktop\обложка библ интерес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09" y="2642471"/>
            <a:ext cx="1728193" cy="2241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ine\OneDrive\Рабочий стол\читатель%20в%20игре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1"/>
          <a:stretch/>
        </p:blipFill>
        <p:spPr bwMode="auto">
          <a:xfrm>
            <a:off x="2339752" y="2315510"/>
            <a:ext cx="1818658" cy="24798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ine\OneDrive\Рабочий стол\chitatel-v-poiske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42471"/>
            <a:ext cx="1552218" cy="23061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eine\OneDrive\Рабочий стол\триз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03" y="3540053"/>
            <a:ext cx="1050281" cy="14197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" y="35832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1" y="116632"/>
            <a:ext cx="8719004" cy="659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69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14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Система занятий (встреч)по направлению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 «Лето читательских открытий»</a:t>
            </a:r>
            <a:endParaRPr lang="ru-RU" sz="4000" dirty="0"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33689"/>
              </p:ext>
            </p:extLst>
          </p:nvPr>
        </p:nvGraphicFramePr>
        <p:xfrm>
          <a:off x="267232" y="1997670"/>
          <a:ext cx="8712968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187"/>
                <a:gridCol w="3499297"/>
                <a:gridCol w="3087614"/>
                <a:gridCol w="12688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Партнёры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Занятие «Трекеры чтения </a:t>
                      </a:r>
                      <a:br>
                        <a:rPr lang="ru-RU" sz="1400" i="1" dirty="0" smtClean="0"/>
                      </a:br>
                      <a:r>
                        <a:rPr lang="ru-RU" sz="1400" i="1" dirty="0" smtClean="0"/>
                        <a:t>или как читать больше и ещё больше…»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Библиотекарь, учитель литературы, классный руководитель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апрель-май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Презентации и обзоры современной детской</a:t>
                      </a:r>
                      <a:r>
                        <a:rPr lang="ru-RU" sz="1400" i="1" baseline="0" dirty="0" smtClean="0"/>
                        <a:t> и </a:t>
                      </a:r>
                      <a:r>
                        <a:rPr lang="ru-RU" sz="1400" i="1" dirty="0" smtClean="0"/>
                        <a:t>подростковой литературы «В поисках списка. Лайфхаки от библиотекаря»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Библиотекарь, учитель литературы, классный руководитель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апрель-май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Промежуточные встречи (консультации)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«Как сохранить впечатления о прочитанном»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Библиотекарь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июнь-август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Итоговое событие: защита читательской идеи, выставка читательских трекеров,  книжное бинго…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Педагог-библиотекарь, учитель литературы, классный руководитель, библиотекарь ЦБС, родители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5934670"/>
            <a:ext cx="8024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Задание: отнеситесь к данной теме, является ли она для вас актуальной, </a:t>
            </a:r>
          </a:p>
          <a:p>
            <a:r>
              <a:rPr lang="ru-RU" b="1" i="1" dirty="0" smtClean="0"/>
              <a:t>какую роль в ней играете вы, с кем из партнёров взаимодействуете?</a:t>
            </a:r>
          </a:p>
          <a:p>
            <a:r>
              <a:rPr lang="ru-RU" b="1" i="1" dirty="0" smtClean="0"/>
              <a:t> Насколько эффективна данная деятельность?</a:t>
            </a:r>
            <a:endParaRPr lang="ru-RU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" y="0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9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66653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Технологическая карта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вводного библиотечного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занятия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Трекеры чтения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или как читать больше и ещё больше…»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54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2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92485"/>
              </p:ext>
            </p:extLst>
          </p:nvPr>
        </p:nvGraphicFramePr>
        <p:xfrm>
          <a:off x="107504" y="188640"/>
          <a:ext cx="8928993" cy="625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069"/>
                <a:gridCol w="2039130"/>
                <a:gridCol w="673368"/>
                <a:gridCol w="2712635"/>
                <a:gridCol w="2484791"/>
              </a:tblGrid>
              <a:tr h="94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 занятия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(стадии, фазы)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Задачи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работу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Возможные  </a:t>
                      </a:r>
                      <a:r>
                        <a:rPr lang="ru-RU" sz="1200" dirty="0">
                          <a:effectLst/>
                        </a:rPr>
                        <a:t>методы и приемы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Деятельность читателей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3715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Вызов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Вызов уже имеющихся знаний по изучаемому вопросу, активизация учащихся, мотивация для дальнейшей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 мин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</a:rPr>
                        <a:t>Работа</a:t>
                      </a:r>
                      <a:r>
                        <a:rPr lang="ru-RU" sz="1200" baseline="0" dirty="0" smtClean="0">
                          <a:effectLst/>
                        </a:rPr>
                        <a:t> с к</a:t>
                      </a:r>
                      <a:r>
                        <a:rPr lang="ru-RU" sz="1200" dirty="0" smtClean="0">
                          <a:effectLst/>
                        </a:rPr>
                        <a:t>лючевым термином «трекер»,</a:t>
                      </a:r>
                      <a:r>
                        <a:rPr lang="ru-RU" sz="1200" baseline="0" dirty="0" smtClean="0">
                          <a:effectLst/>
                        </a:rPr>
                        <a:t> метод ассоциаций.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</a:rPr>
                        <a:t>Групповая работа с системным оператором «Список»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Вспоминают, что им известно по изучаемому вопросу (проблеме, теме</a:t>
                      </a:r>
                      <a:r>
                        <a:rPr lang="ru-RU" sz="1200" dirty="0" smtClean="0">
                          <a:effectLst/>
                        </a:rPr>
                        <a:t>), </a:t>
                      </a:r>
                      <a:r>
                        <a:rPr lang="ru-RU" sz="1200" dirty="0">
                          <a:effectLst/>
                        </a:rPr>
                        <a:t>делают предположения, систематизируют информацию до ее изучения, задают вопросы, на которые хотели бы получить ответы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390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Информация, полученная на первой стадии, выслушивается, фиксируется, обсуждается; работа ведется индивидуально-в парах-в группах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Осмысление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Сохранение </a:t>
                      </a:r>
                      <a:r>
                        <a:rPr lang="ru-RU" sz="1200" dirty="0">
                          <a:effectLst/>
                        </a:rPr>
                        <a:t>интереса к теме при непосредственной работе с новой информацией, постепенное продвижение от знания «старого» к «новому».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 мин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</a:rPr>
                        <a:t>Л</a:t>
                      </a:r>
                      <a:r>
                        <a:rPr lang="ru-RU" sz="1200" baseline="0" dirty="0" smtClean="0">
                          <a:effectLst/>
                        </a:rPr>
                        <a:t>ото-словник  «Трекеры чтения»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Работают с  лото-словником, </a:t>
                      </a:r>
                      <a:r>
                        <a:rPr lang="ru-RU" sz="1200" dirty="0">
                          <a:effectLst/>
                        </a:rPr>
                        <a:t>используя предложенные </a:t>
                      </a:r>
                      <a:r>
                        <a:rPr lang="ru-RU" sz="1200" dirty="0" smtClean="0">
                          <a:effectLst/>
                        </a:rPr>
                        <a:t>библиотекарем</a:t>
                      </a:r>
                      <a:r>
                        <a:rPr lang="ru-RU" sz="1200" baseline="0" dirty="0" smtClean="0">
                          <a:effectLst/>
                        </a:rPr>
                        <a:t>  варианты. Каждый из участников делает предварительный выбор одной из форм трекеров для дальнейшей работы.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14580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Рефлексия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Закрепление полученных знаний, определение домашнего задания </a:t>
                      </a:r>
                      <a:r>
                        <a:rPr lang="ru-RU" sz="1200" dirty="0">
                          <a:effectLst/>
                        </a:rPr>
                        <a:t>на основе изученной информации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  мин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</a:rPr>
                        <a:t>Возвращение к цепочке ассоциаций, дополняем новыми смыслами.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</a:rPr>
                        <a:t>Мозговая атака</a:t>
                      </a:r>
                      <a:r>
                        <a:rPr lang="ru-RU" sz="1200" baseline="0" dirty="0" smtClean="0">
                          <a:effectLst/>
                        </a:rPr>
                        <a:t> «Лайфхаки для уютного чтения».</a:t>
                      </a:r>
                      <a:endParaRPr lang="ru-RU" sz="1200" dirty="0">
                        <a:effectLst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Соотносят «новую» информацию со старой, </a:t>
                      </a:r>
                      <a:r>
                        <a:rPr lang="ru-RU" sz="1200" dirty="0">
                          <a:effectLst/>
                        </a:rPr>
                        <a:t>используя знания, полученные на стадии осмысления. Делают выводы, определяют общий результат </a:t>
                      </a:r>
                      <a:r>
                        <a:rPr lang="ru-RU" sz="1200" dirty="0" smtClean="0">
                          <a:effectLst/>
                        </a:rPr>
                        <a:t>работы.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Получают домашнее задание.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08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Творческая переработка, анализ, интерпретация и т.д. полученной информации, работа ведется индивидуально – в парах – в </a:t>
                      </a:r>
                      <a:r>
                        <a:rPr lang="ru-RU" sz="1100" dirty="0" smtClean="0">
                          <a:effectLst/>
                        </a:rPr>
                        <a:t>группах</a:t>
                      </a:r>
                      <a:endParaRPr lang="ru-RU" sz="1100" dirty="0">
                        <a:effectLst/>
                      </a:endParaRPr>
                    </a:p>
                  </a:txBody>
                  <a:tcPr marL="46606" marR="466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5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208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Методы и приёмы </a:t>
            </a:r>
          </a:p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иблиотечного  занятия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1" y="0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4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97552" cy="70609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atin typeface="Comic Sans MS" pitchFamily="66" charset="0"/>
              </a:rPr>
              <a:t>Работа с ключевым </a:t>
            </a:r>
            <a:r>
              <a:rPr lang="ru-RU" sz="4000" dirty="0" smtClean="0">
                <a:latin typeface="Comic Sans MS" pitchFamily="66" charset="0"/>
              </a:rPr>
              <a:t>термином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837" y="764704"/>
            <a:ext cx="8229600" cy="3096343"/>
          </a:xfrm>
        </p:spPr>
        <p:txBody>
          <a:bodyPr>
            <a:noAutofit/>
          </a:bodyPr>
          <a:lstStyle/>
          <a:p>
            <a:r>
              <a:rPr lang="ru-RU" sz="1600" dirty="0" smtClean="0"/>
              <a:t>Термин записывается на доске, даём возможность  ребятам найти его толкование в Сети (используем любые гаджеты).</a:t>
            </a:r>
          </a:p>
          <a:p>
            <a:r>
              <a:rPr lang="ru-RU" sz="1600" dirty="0" smtClean="0"/>
              <a:t>О </a:t>
            </a:r>
            <a:r>
              <a:rPr lang="ru-RU" sz="1600" dirty="0"/>
              <a:t>чём мы говорим с ребятами: что такое «</a:t>
            </a:r>
            <a:r>
              <a:rPr lang="ru-RU" sz="1600" dirty="0" smtClean="0"/>
              <a:t>трекер», </a:t>
            </a:r>
            <a:r>
              <a:rPr lang="ru-RU" sz="1600" dirty="0"/>
              <a:t>зачем </a:t>
            </a:r>
            <a:r>
              <a:rPr lang="ru-RU" sz="1600" dirty="0" smtClean="0"/>
              <a:t>он нужен, </a:t>
            </a:r>
            <a:r>
              <a:rPr lang="ru-RU" sz="1600" dirty="0"/>
              <a:t>какие существуют и какими можно наиболее успешно пользоваться. Чем помогает нам трекер чтения во время составления списков и </a:t>
            </a:r>
            <a:r>
              <a:rPr lang="ru-RU" sz="1600" dirty="0" smtClean="0"/>
              <a:t>чтения? </a:t>
            </a:r>
          </a:p>
          <a:p>
            <a:r>
              <a:rPr lang="ru-RU" sz="1600" dirty="0" smtClean="0"/>
              <a:t>Трекер </a:t>
            </a:r>
            <a:r>
              <a:rPr lang="ru-RU" sz="1600" dirty="0"/>
              <a:t>или </a:t>
            </a:r>
            <a:r>
              <a:rPr lang="ru-RU" sz="1600" b="1" dirty="0" err="1"/>
              <a:t>tracker</a:t>
            </a:r>
            <a:r>
              <a:rPr lang="ru-RU" sz="1600" dirty="0"/>
              <a:t> (от </a:t>
            </a:r>
            <a:r>
              <a:rPr lang="ru-RU" sz="1600" dirty="0">
                <a:hlinkClick r:id="rId2"/>
              </a:rPr>
              <a:t>англ.</a:t>
            </a:r>
            <a:r>
              <a:rPr lang="ru-RU" sz="1600" dirty="0"/>
              <a:t> </a:t>
            </a:r>
            <a:r>
              <a:rPr lang="ru-RU" sz="1600" i="1" dirty="0" err="1"/>
              <a:t>to</a:t>
            </a:r>
            <a:r>
              <a:rPr lang="ru-RU" sz="1600" i="1" dirty="0"/>
              <a:t> </a:t>
            </a:r>
            <a:r>
              <a:rPr lang="ru-RU" sz="1600" i="1" dirty="0" err="1"/>
              <a:t>track</a:t>
            </a:r>
            <a:r>
              <a:rPr lang="ru-RU" sz="1600" dirty="0"/>
              <a:t> «прослеживать, оставлять след, намечать </a:t>
            </a:r>
            <a:r>
              <a:rPr lang="ru-RU" sz="1600" dirty="0" smtClean="0"/>
              <a:t>курс, создавать список, мотивировать»)</a:t>
            </a:r>
          </a:p>
          <a:p>
            <a:r>
              <a:rPr lang="ru-RU" sz="1600" dirty="0" smtClean="0"/>
              <a:t>Трекер: личный, парный, групповой.</a:t>
            </a:r>
          </a:p>
          <a:p>
            <a:r>
              <a:rPr lang="ru-RU" sz="1600" dirty="0" smtClean="0"/>
              <a:t>Трекер – тематический, жанровый, персоналий, проблемный, сезонный, универсальный.</a:t>
            </a:r>
          </a:p>
          <a:p>
            <a:r>
              <a:rPr lang="ru-RU" sz="1600" dirty="0" smtClean="0"/>
              <a:t>Выстраиваем вместе с детьми цепочку ассоциаций к термину (парная работа).</a:t>
            </a:r>
          </a:p>
          <a:p>
            <a:pPr marL="0" indent="0">
              <a:buNone/>
            </a:pPr>
            <a:r>
              <a:rPr lang="ru-RU" sz="1600" b="1" i="1" dirty="0" smtClean="0"/>
              <a:t>Задание: вспомните свою практику, как ещё можно организовать работу с ключевым понятием?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65426"/>
              </p:ext>
            </p:extLst>
          </p:nvPr>
        </p:nvGraphicFramePr>
        <p:xfrm>
          <a:off x="2267744" y="4365104"/>
          <a:ext cx="50405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92"/>
                <a:gridCol w="4028368"/>
              </a:tblGrid>
              <a:tr h="3527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Тренд…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7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Развлекательный…</a:t>
                      </a:r>
                      <a:endParaRPr lang="ru-RU" dirty="0"/>
                    </a:p>
                  </a:txBody>
                  <a:tcPr/>
                </a:tc>
              </a:tr>
              <a:tr h="3527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Единство…</a:t>
                      </a:r>
                      <a:endParaRPr lang="ru-RU" dirty="0"/>
                    </a:p>
                  </a:txBody>
                  <a:tcPr/>
                </a:tc>
              </a:tr>
              <a:tr h="3527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Каникулы…</a:t>
                      </a:r>
                      <a:endParaRPr lang="ru-RU" dirty="0"/>
                    </a:p>
                  </a:txBody>
                  <a:tcPr/>
                </a:tc>
              </a:tr>
              <a:tr h="3527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Ежедневный…</a:t>
                      </a:r>
                      <a:endParaRPr lang="ru-RU" dirty="0"/>
                    </a:p>
                  </a:txBody>
                  <a:tcPr/>
                </a:tc>
              </a:tr>
              <a:tr h="3527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Рисование…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40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87" y="2431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Системный оператор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как способ анализа объекта (ТРИЗ)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724" y="1694971"/>
            <a:ext cx="11831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Надсистема в прошлом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34331" y="1700808"/>
            <a:ext cx="11831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Надсистема в </a:t>
            </a:r>
            <a:r>
              <a:rPr lang="ru-RU" sz="1400" b="1" dirty="0" smtClean="0"/>
              <a:t>настоящем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1700808"/>
            <a:ext cx="11831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Надсистема в </a:t>
            </a:r>
            <a:r>
              <a:rPr lang="ru-RU" sz="1400" b="1" dirty="0" smtClean="0"/>
              <a:t>будущем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7752" y="2708920"/>
            <a:ext cx="11831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Система в прошлом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2530" y="3763232"/>
            <a:ext cx="11831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Подсистема в прошлом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34331" y="2708920"/>
            <a:ext cx="11831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истема </a:t>
            </a:r>
            <a:r>
              <a:rPr lang="ru-RU" sz="1400" b="1" dirty="0"/>
              <a:t>в </a:t>
            </a:r>
            <a:r>
              <a:rPr lang="ru-RU" sz="1400" b="1" dirty="0" smtClean="0"/>
              <a:t>настоящем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29573" y="3726528"/>
            <a:ext cx="11831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Подсистема </a:t>
            </a:r>
            <a:r>
              <a:rPr lang="ru-RU" sz="1400" b="1" dirty="0"/>
              <a:t>в </a:t>
            </a:r>
            <a:r>
              <a:rPr lang="ru-RU" sz="1400" b="1" dirty="0" smtClean="0"/>
              <a:t>настоящем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2708920"/>
            <a:ext cx="11831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Система в будущем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3066" y="3726528"/>
            <a:ext cx="118312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Подсистема в </a:t>
            </a:r>
            <a:r>
              <a:rPr lang="ru-RU" sz="1400" b="1" dirty="0" smtClean="0"/>
              <a:t>будущем</a:t>
            </a:r>
            <a:endParaRPr lang="ru-RU" b="1" dirty="0"/>
          </a:p>
        </p:txBody>
      </p:sp>
      <p:cxnSp>
        <p:nvCxnSpPr>
          <p:cNvPr id="18" name="Прямая соединительная линия 17"/>
          <p:cNvCxnSpPr>
            <a:stCxn id="5" idx="3"/>
            <a:endCxn id="9" idx="1"/>
          </p:cNvCxnSpPr>
          <p:nvPr/>
        </p:nvCxnSpPr>
        <p:spPr>
          <a:xfrm>
            <a:off x="1429850" y="2019007"/>
            <a:ext cx="604481" cy="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3"/>
            <a:endCxn id="10" idx="1"/>
          </p:cNvCxnSpPr>
          <p:nvPr/>
        </p:nvCxnSpPr>
        <p:spPr>
          <a:xfrm>
            <a:off x="3217457" y="2024844"/>
            <a:ext cx="49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0" idx="2"/>
            <a:endCxn id="15" idx="0"/>
          </p:cNvCxnSpPr>
          <p:nvPr/>
        </p:nvCxnSpPr>
        <p:spPr>
          <a:xfrm>
            <a:off x="4299467" y="234888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2"/>
            <a:endCxn id="16" idx="0"/>
          </p:cNvCxnSpPr>
          <p:nvPr/>
        </p:nvCxnSpPr>
        <p:spPr>
          <a:xfrm>
            <a:off x="4299467" y="3356992"/>
            <a:ext cx="5162" cy="369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" idx="2"/>
            <a:endCxn id="11" idx="0"/>
          </p:cNvCxnSpPr>
          <p:nvPr/>
        </p:nvCxnSpPr>
        <p:spPr>
          <a:xfrm>
            <a:off x="838287" y="2343043"/>
            <a:ext cx="11028" cy="36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9" idx="2"/>
            <a:endCxn id="13" idx="0"/>
          </p:cNvCxnSpPr>
          <p:nvPr/>
        </p:nvCxnSpPr>
        <p:spPr>
          <a:xfrm>
            <a:off x="2625894" y="234888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3" idx="2"/>
            <a:endCxn id="14" idx="0"/>
          </p:cNvCxnSpPr>
          <p:nvPr/>
        </p:nvCxnSpPr>
        <p:spPr>
          <a:xfrm flipH="1">
            <a:off x="2621136" y="3356992"/>
            <a:ext cx="4758" cy="369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1" idx="3"/>
            <a:endCxn id="13" idx="1"/>
          </p:cNvCxnSpPr>
          <p:nvPr/>
        </p:nvCxnSpPr>
        <p:spPr>
          <a:xfrm>
            <a:off x="1440878" y="3032956"/>
            <a:ext cx="593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3" idx="3"/>
            <a:endCxn id="15" idx="1"/>
          </p:cNvCxnSpPr>
          <p:nvPr/>
        </p:nvCxnSpPr>
        <p:spPr>
          <a:xfrm>
            <a:off x="3217457" y="3032956"/>
            <a:ext cx="490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4" idx="3"/>
            <a:endCxn id="16" idx="1"/>
          </p:cNvCxnSpPr>
          <p:nvPr/>
        </p:nvCxnSpPr>
        <p:spPr>
          <a:xfrm>
            <a:off x="3212699" y="4050564"/>
            <a:ext cx="5003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2" idx="3"/>
          </p:cNvCxnSpPr>
          <p:nvPr/>
        </p:nvCxnSpPr>
        <p:spPr>
          <a:xfrm>
            <a:off x="1475656" y="4087268"/>
            <a:ext cx="553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1" idx="2"/>
          </p:cNvCxnSpPr>
          <p:nvPr/>
        </p:nvCxnSpPr>
        <p:spPr>
          <a:xfrm flipH="1">
            <a:off x="849120" y="3356992"/>
            <a:ext cx="195" cy="40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6539165" y="1628800"/>
            <a:ext cx="122413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ГДЕ?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986840" y="2805608"/>
            <a:ext cx="10081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БУДЕТ?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292080" y="2805608"/>
            <a:ext cx="10081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БЫЛО?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605807" y="3933056"/>
            <a:ext cx="122413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 ЧЕГО?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606969" y="2699176"/>
            <a:ext cx="1088528" cy="8609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КТО?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4" name="Прямая соединительная линия 83"/>
          <p:cNvCxnSpPr>
            <a:stCxn id="77" idx="2"/>
            <a:endCxn id="81" idx="0"/>
          </p:cNvCxnSpPr>
          <p:nvPr/>
        </p:nvCxnSpPr>
        <p:spPr>
          <a:xfrm>
            <a:off x="7151233" y="2276872"/>
            <a:ext cx="0" cy="422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81" idx="2"/>
          </p:cNvCxnSpPr>
          <p:nvPr/>
        </p:nvCxnSpPr>
        <p:spPr>
          <a:xfrm>
            <a:off x="7151233" y="3560112"/>
            <a:ext cx="0" cy="372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81" idx="3"/>
            <a:endCxn id="78" idx="1"/>
          </p:cNvCxnSpPr>
          <p:nvPr/>
        </p:nvCxnSpPr>
        <p:spPr>
          <a:xfrm>
            <a:off x="7695497" y="3129644"/>
            <a:ext cx="291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79" idx="3"/>
            <a:endCxn id="81" idx="1"/>
          </p:cNvCxnSpPr>
          <p:nvPr/>
        </p:nvCxnSpPr>
        <p:spPr>
          <a:xfrm>
            <a:off x="6300192" y="3129644"/>
            <a:ext cx="306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7504" y="4725144"/>
            <a:ext cx="87129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СИСТЕМА</a:t>
            </a:r>
            <a:r>
              <a:rPr lang="ru-RU" sz="1300" dirty="0" smtClean="0"/>
              <a:t> – любой рассматриваемый объект.</a:t>
            </a:r>
          </a:p>
          <a:p>
            <a:r>
              <a:rPr lang="ru-RU" sz="1300" dirty="0" smtClean="0"/>
              <a:t>(например, объект – самолёт, его элементы  - крылья, кабина, шасси, двигатель, сами по себе летать не могут. А если их соединить определённым образом, то получается самолёт, который обладает  системным свойством – способностью летать.</a:t>
            </a:r>
          </a:p>
          <a:p>
            <a:r>
              <a:rPr lang="ru-RU" sz="1300" b="1" dirty="0" smtClean="0"/>
              <a:t>ПОДСИСТЕМА</a:t>
            </a:r>
            <a:r>
              <a:rPr lang="ru-RU" sz="1300" dirty="0" smtClean="0"/>
              <a:t> – составные части (элементы), из которых состоит система.</a:t>
            </a:r>
          </a:p>
          <a:p>
            <a:r>
              <a:rPr lang="ru-RU" sz="1300" b="1" dirty="0" smtClean="0"/>
              <a:t>НАДСИСТЕМА</a:t>
            </a:r>
            <a:r>
              <a:rPr lang="ru-RU" sz="1300" dirty="0" smtClean="0"/>
              <a:t> – система более высокого ранга, в которой рассматриваемая система является частью.</a:t>
            </a:r>
          </a:p>
          <a:p>
            <a:r>
              <a:rPr lang="ru-RU" sz="1300" b="1" dirty="0" smtClean="0"/>
              <a:t>СИСТЕМНЫЙ ОПЕРАТОР </a:t>
            </a:r>
            <a:r>
              <a:rPr lang="ru-RU" sz="1300" dirty="0" smtClean="0"/>
              <a:t>– способ анализа системы, подсистем и надсистем объекта в прошлом, настоящем и будущем. </a:t>
            </a:r>
          </a:p>
          <a:p>
            <a:r>
              <a:rPr lang="ru-RU" sz="1300" dirty="0" smtClean="0"/>
              <a:t>СИСТЕМНЫЙ ОПЕРАТОР  можно изобразить в виде схем – «</a:t>
            </a:r>
            <a:r>
              <a:rPr lang="ru-RU" sz="1300" dirty="0" err="1" smtClean="0"/>
              <a:t>девятиэкранка</a:t>
            </a:r>
            <a:r>
              <a:rPr lang="ru-RU" sz="1300" dirty="0" smtClean="0"/>
              <a:t>» (для подростков)  и «</a:t>
            </a:r>
            <a:r>
              <a:rPr lang="ru-RU" sz="1300" dirty="0" err="1" smtClean="0"/>
              <a:t>пятиэкранка</a:t>
            </a:r>
            <a:r>
              <a:rPr lang="ru-RU" sz="1300" dirty="0" smtClean="0"/>
              <a:t>» (для детей).</a:t>
            </a:r>
          </a:p>
          <a:p>
            <a:r>
              <a:rPr lang="ru-RU" sz="1400" b="1" i="1" u="sng" dirty="0" smtClean="0"/>
              <a:t>Задание:</a:t>
            </a:r>
            <a:r>
              <a:rPr lang="ru-RU" sz="1400" b="1" i="1" dirty="0" smtClean="0"/>
              <a:t> какой объект в рамках  занятия можно таким способом проанализировать?</a:t>
            </a:r>
            <a:endParaRPr lang="ru-RU" sz="1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" y="14789"/>
            <a:ext cx="858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7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88640"/>
            <a:ext cx="1728192" cy="1669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ПОДСИСТЕМА В ПРОШЛОМ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188640"/>
            <a:ext cx="1872208" cy="1669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НАДСИСТЕМА В НАСТОЯЩЕМ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ГДЕ?</a:t>
            </a:r>
          </a:p>
          <a:p>
            <a:pPr algn="ctr"/>
            <a:r>
              <a:rPr lang="ru-RU" sz="1400" b="1" dirty="0" smtClean="0"/>
              <a:t>(листы, тетрадь, блокнот, облако, на планшете,  в телефоне, </a:t>
            </a:r>
            <a:r>
              <a:rPr lang="ru-RU" sz="1400" b="1" dirty="0" smtClean="0"/>
              <a:t> на ПК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37900" y="199150"/>
            <a:ext cx="1738556" cy="1659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НАДСИСТЕМА В БУДУЩЕМ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307986"/>
            <a:ext cx="1728192" cy="1233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СИСТЕМА В ПРОШЛОМ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050116"/>
            <a:ext cx="1728192" cy="168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ПОДСИСТЕМА В ПРОШЛОМ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2307986"/>
            <a:ext cx="1872208" cy="123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СИСТЕМА В НАСТОЯЩЕМ .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ЧТО? КТО?</a:t>
            </a:r>
          </a:p>
          <a:p>
            <a:pPr algn="ctr"/>
            <a:r>
              <a:rPr lang="ru-RU" sz="1400" b="1" dirty="0" smtClean="0"/>
              <a:t>(список, перечень, трекер)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4050564"/>
            <a:ext cx="1872208" cy="175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ПОДСИСТЕМА В НАСТОЯЩЕМ .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КАКАЯ?</a:t>
            </a:r>
          </a:p>
          <a:p>
            <a:pPr algn="ctr"/>
            <a:r>
              <a:rPr lang="ru-RU" sz="1400" b="1" dirty="0"/>
              <a:t>(</a:t>
            </a:r>
            <a:r>
              <a:rPr lang="ru-RU" sz="1400" b="1" dirty="0" smtClean="0"/>
              <a:t>текстовый, знаковый или иллюстративный перечень </a:t>
            </a:r>
            <a:r>
              <a:rPr lang="ru-RU" sz="1400" b="1" dirty="0"/>
              <a:t>книг по школьной программе)</a:t>
            </a:r>
          </a:p>
          <a:p>
            <a:pPr algn="ctr"/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37900" y="2307986"/>
            <a:ext cx="1738556" cy="123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СИСТЕМА В БУДУЩЕМ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52486" y="4050564"/>
            <a:ext cx="1723970" cy="168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ПОДСИСТЕМА В БУДУЩЕМ </a:t>
            </a:r>
            <a:endParaRPr lang="ru-RU" b="1" dirty="0"/>
          </a:p>
        </p:txBody>
      </p:sp>
      <p:cxnSp>
        <p:nvCxnSpPr>
          <p:cNvPr id="18" name="Прямая соединительная линия 17"/>
          <p:cNvCxnSpPr>
            <a:stCxn id="5" idx="3"/>
            <a:endCxn id="9" idx="1"/>
          </p:cNvCxnSpPr>
          <p:nvPr/>
        </p:nvCxnSpPr>
        <p:spPr>
          <a:xfrm>
            <a:off x="2483768" y="102342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3"/>
            <a:endCxn id="10" idx="1"/>
          </p:cNvCxnSpPr>
          <p:nvPr/>
        </p:nvCxnSpPr>
        <p:spPr>
          <a:xfrm>
            <a:off x="5724128" y="1023423"/>
            <a:ext cx="1213772" cy="5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0" idx="2"/>
            <a:endCxn id="15" idx="0"/>
          </p:cNvCxnSpPr>
          <p:nvPr/>
        </p:nvCxnSpPr>
        <p:spPr>
          <a:xfrm>
            <a:off x="7807178" y="1858206"/>
            <a:ext cx="0" cy="449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2"/>
            <a:endCxn id="16" idx="0"/>
          </p:cNvCxnSpPr>
          <p:nvPr/>
        </p:nvCxnSpPr>
        <p:spPr>
          <a:xfrm>
            <a:off x="7807178" y="3541760"/>
            <a:ext cx="7293" cy="508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" idx="2"/>
            <a:endCxn id="11" idx="0"/>
          </p:cNvCxnSpPr>
          <p:nvPr/>
        </p:nvCxnSpPr>
        <p:spPr>
          <a:xfrm>
            <a:off x="1619672" y="1858206"/>
            <a:ext cx="0" cy="449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9" idx="2"/>
            <a:endCxn id="13" idx="0"/>
          </p:cNvCxnSpPr>
          <p:nvPr/>
        </p:nvCxnSpPr>
        <p:spPr>
          <a:xfrm>
            <a:off x="4788024" y="1858206"/>
            <a:ext cx="0" cy="449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3" idx="2"/>
          </p:cNvCxnSpPr>
          <p:nvPr/>
        </p:nvCxnSpPr>
        <p:spPr>
          <a:xfrm flipH="1">
            <a:off x="4774848" y="3541760"/>
            <a:ext cx="13176" cy="508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1" idx="3"/>
            <a:endCxn id="13" idx="1"/>
          </p:cNvCxnSpPr>
          <p:nvPr/>
        </p:nvCxnSpPr>
        <p:spPr>
          <a:xfrm>
            <a:off x="2483768" y="292487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3" idx="3"/>
            <a:endCxn id="15" idx="1"/>
          </p:cNvCxnSpPr>
          <p:nvPr/>
        </p:nvCxnSpPr>
        <p:spPr>
          <a:xfrm>
            <a:off x="5724128" y="2924873"/>
            <a:ext cx="1213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4" idx="3"/>
            <a:endCxn id="16" idx="1"/>
          </p:cNvCxnSpPr>
          <p:nvPr/>
        </p:nvCxnSpPr>
        <p:spPr>
          <a:xfrm flipV="1">
            <a:off x="5724128" y="4891910"/>
            <a:ext cx="1228358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2" idx="3"/>
            <a:endCxn id="14" idx="1"/>
          </p:cNvCxnSpPr>
          <p:nvPr/>
        </p:nvCxnSpPr>
        <p:spPr>
          <a:xfrm>
            <a:off x="2483768" y="4891686"/>
            <a:ext cx="1368152" cy="3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1" idx="2"/>
            <a:endCxn id="12" idx="0"/>
          </p:cNvCxnSpPr>
          <p:nvPr/>
        </p:nvCxnSpPr>
        <p:spPr>
          <a:xfrm>
            <a:off x="1619672" y="3541759"/>
            <a:ext cx="0" cy="50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2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1599</Words>
  <Application>Microsoft Office PowerPoint</Application>
  <PresentationFormat>Экран (4:3)</PresentationFormat>
  <Paragraphs>294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Создаём трекеры чтения  (мастер-класс библиографа)</vt:lpstr>
      <vt:lpstr>Что такое трекер чтения</vt:lpstr>
      <vt:lpstr> Система занятий (встреч)по направлению  «Лето читательских открытий»</vt:lpstr>
      <vt:lpstr>  Технологическая карта  вводного библиотечного  занятия  «Трекеры чтения  или как читать больше и ещё больше…»  </vt:lpstr>
      <vt:lpstr>Презентация PowerPoint</vt:lpstr>
      <vt:lpstr>Презентация PowerPoint</vt:lpstr>
      <vt:lpstr>Работа с ключевым термином </vt:lpstr>
      <vt:lpstr>Системный оператор как способ анализа объекта (ТРИЗ)</vt:lpstr>
      <vt:lpstr>Презентация PowerPoint</vt:lpstr>
      <vt:lpstr>Лото- словник «Трекеры чтения»  </vt:lpstr>
      <vt:lpstr>Примеры трекеров</vt:lpstr>
      <vt:lpstr>Примеры трекеров</vt:lpstr>
      <vt:lpstr>Дерево знаний от МИФа</vt:lpstr>
      <vt:lpstr>Дерево знаний от МИФа</vt:lpstr>
      <vt:lpstr>Лайфхаки для уютного и продуктивного чтения  </vt:lpstr>
      <vt:lpstr>Как не «утонуть» в книжном потоке?</vt:lpstr>
      <vt:lpstr>Целевая установка мастер-класса:</vt:lpstr>
      <vt:lpstr>Летние списки чтения</vt:lpstr>
      <vt:lpstr>Профессиональное  чтение</vt:lpstr>
      <vt:lpstr>Профессиональная  полка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Нескучные уроки по формированию информационной культуры школьников.  Модель организации</dc:title>
  <dc:creator>антон дейнеко</dc:creator>
  <cp:lastModifiedBy>Хомицкая Любовь Николаевна</cp:lastModifiedBy>
  <cp:revision>119</cp:revision>
  <cp:lastPrinted>2022-04-17T04:01:03Z</cp:lastPrinted>
  <dcterms:created xsi:type="dcterms:W3CDTF">2020-05-19T10:00:01Z</dcterms:created>
  <dcterms:modified xsi:type="dcterms:W3CDTF">2022-04-17T04:08:28Z</dcterms:modified>
</cp:coreProperties>
</file>