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60" r:id="rId5"/>
    <p:sldId id="259" r:id="rId6"/>
    <p:sldId id="262" r:id="rId7"/>
    <p:sldId id="263" r:id="rId8"/>
    <p:sldId id="264" r:id="rId9"/>
    <p:sldId id="265" r:id="rId10"/>
    <p:sldId id="268"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8" d="100"/>
          <a:sy n="108" d="100"/>
        </p:scale>
        <p:origin x="-78"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1308DD-F6B4-4392-8907-95E91CFFC41C}"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ACEF8-1267-4447-8C5F-FD7B39D418C0}" type="slidenum">
              <a:rPr lang="en-US" smtClean="0"/>
              <a:pPr/>
              <a:t>‹#›</a:t>
            </a:fld>
            <a:endParaRPr lang="en-US"/>
          </a:p>
        </p:txBody>
      </p:sp>
      <p:pic>
        <p:nvPicPr>
          <p:cNvPr id="7" name="图片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0685" y="105310"/>
            <a:ext cx="8960829" cy="6652026"/>
          </a:xfrm>
          <a:prstGeom prst="rect">
            <a:avLst/>
          </a:prstGeom>
        </p:spPr>
      </p:pic>
    </p:spTree>
    <p:extLst>
      <p:ext uri="{BB962C8B-B14F-4D97-AF65-F5344CB8AC3E}">
        <p14:creationId xmlns="" xmlns:p14="http://schemas.microsoft.com/office/powerpoint/2010/main" val="251253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1308DD-F6B4-4392-8907-95E91CFFC41C}"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ACEF8-1267-4447-8C5F-FD7B39D418C0}" type="slidenum">
              <a:rPr lang="en-US" smtClean="0"/>
              <a:pPr/>
              <a:t>‹#›</a:t>
            </a:fld>
            <a:endParaRPr lang="en-US"/>
          </a:p>
        </p:txBody>
      </p:sp>
    </p:spTree>
    <p:extLst>
      <p:ext uri="{BB962C8B-B14F-4D97-AF65-F5344CB8AC3E}">
        <p14:creationId xmlns="" xmlns:p14="http://schemas.microsoft.com/office/powerpoint/2010/main" val="487360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1308DD-F6B4-4392-8907-95E91CFFC41C}"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ACEF8-1267-4447-8C5F-FD7B39D418C0}" type="slidenum">
              <a:rPr lang="en-US" smtClean="0"/>
              <a:pPr/>
              <a:t>‹#›</a:t>
            </a:fld>
            <a:endParaRPr lang="en-US"/>
          </a:p>
        </p:txBody>
      </p:sp>
    </p:spTree>
    <p:extLst>
      <p:ext uri="{BB962C8B-B14F-4D97-AF65-F5344CB8AC3E}">
        <p14:creationId xmlns="" xmlns:p14="http://schemas.microsoft.com/office/powerpoint/2010/main" val="3955102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1308DD-F6B4-4392-8907-95E91CFFC41C}"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ACEF8-1267-4447-8C5F-FD7B39D418C0}" type="slidenum">
              <a:rPr lang="en-US" smtClean="0"/>
              <a:pPr/>
              <a:t>‹#›</a:t>
            </a:fld>
            <a:endParaRPr lang="en-US"/>
          </a:p>
        </p:txBody>
      </p:sp>
    </p:spTree>
    <p:extLst>
      <p:ext uri="{BB962C8B-B14F-4D97-AF65-F5344CB8AC3E}">
        <p14:creationId xmlns="" xmlns:p14="http://schemas.microsoft.com/office/powerpoint/2010/main" val="59046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1308DD-F6B4-4392-8907-95E91CFFC41C}"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ACEF8-1267-4447-8C5F-FD7B39D418C0}" type="slidenum">
              <a:rPr lang="en-US" smtClean="0"/>
              <a:pPr/>
              <a:t>‹#›</a:t>
            </a:fld>
            <a:endParaRPr lang="en-US"/>
          </a:p>
        </p:txBody>
      </p:sp>
    </p:spTree>
    <p:extLst>
      <p:ext uri="{BB962C8B-B14F-4D97-AF65-F5344CB8AC3E}">
        <p14:creationId xmlns="" xmlns:p14="http://schemas.microsoft.com/office/powerpoint/2010/main" val="3911321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1308DD-F6B4-4392-8907-95E91CFFC41C}"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ACEF8-1267-4447-8C5F-FD7B39D418C0}" type="slidenum">
              <a:rPr lang="en-US" smtClean="0"/>
              <a:pPr/>
              <a:t>‹#›</a:t>
            </a:fld>
            <a:endParaRPr lang="en-US"/>
          </a:p>
        </p:txBody>
      </p:sp>
    </p:spTree>
    <p:extLst>
      <p:ext uri="{BB962C8B-B14F-4D97-AF65-F5344CB8AC3E}">
        <p14:creationId xmlns="" xmlns:p14="http://schemas.microsoft.com/office/powerpoint/2010/main" val="2162913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1308DD-F6B4-4392-8907-95E91CFFC41C}" type="datetimeFigureOut">
              <a:rPr lang="en-US" smtClean="0"/>
              <a:pPr/>
              <a:t>9/26/2022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FACEF8-1267-4447-8C5F-FD7B39D418C0}" type="slidenum">
              <a:rPr lang="en-US" smtClean="0"/>
              <a:pPr/>
              <a:t>‹#›</a:t>
            </a:fld>
            <a:endParaRPr lang="en-US"/>
          </a:p>
        </p:txBody>
      </p:sp>
    </p:spTree>
    <p:extLst>
      <p:ext uri="{BB962C8B-B14F-4D97-AF65-F5344CB8AC3E}">
        <p14:creationId xmlns="" xmlns:p14="http://schemas.microsoft.com/office/powerpoint/2010/main" val="3881638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1308DD-F6B4-4392-8907-95E91CFFC41C}" type="datetimeFigureOut">
              <a:rPr lang="en-US" smtClean="0"/>
              <a:pPr/>
              <a:t>9/26/2022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FACEF8-1267-4447-8C5F-FD7B39D418C0}" type="slidenum">
              <a:rPr lang="en-US" smtClean="0"/>
              <a:pPr/>
              <a:t>‹#›</a:t>
            </a:fld>
            <a:endParaRPr lang="en-US"/>
          </a:p>
        </p:txBody>
      </p:sp>
    </p:spTree>
    <p:extLst>
      <p:ext uri="{BB962C8B-B14F-4D97-AF65-F5344CB8AC3E}">
        <p14:creationId xmlns="" xmlns:p14="http://schemas.microsoft.com/office/powerpoint/2010/main" val="395675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308DD-F6B4-4392-8907-95E91CFFC41C}" type="datetimeFigureOut">
              <a:rPr lang="en-US" smtClean="0"/>
              <a:pPr/>
              <a:t>9/26/2022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FACEF8-1267-4447-8C5F-FD7B39D418C0}" type="slidenum">
              <a:rPr lang="en-US" smtClean="0"/>
              <a:pPr/>
              <a:t>‹#›</a:t>
            </a:fld>
            <a:endParaRPr lang="en-US"/>
          </a:p>
        </p:txBody>
      </p:sp>
    </p:spTree>
    <p:extLst>
      <p:ext uri="{BB962C8B-B14F-4D97-AF65-F5344CB8AC3E}">
        <p14:creationId xmlns="" xmlns:p14="http://schemas.microsoft.com/office/powerpoint/2010/main" val="4147978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1308DD-F6B4-4392-8907-95E91CFFC41C}"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ACEF8-1267-4447-8C5F-FD7B39D418C0}" type="slidenum">
              <a:rPr lang="en-US" smtClean="0"/>
              <a:pPr/>
              <a:t>‹#›</a:t>
            </a:fld>
            <a:endParaRPr lang="en-US"/>
          </a:p>
        </p:txBody>
      </p:sp>
    </p:spTree>
    <p:extLst>
      <p:ext uri="{BB962C8B-B14F-4D97-AF65-F5344CB8AC3E}">
        <p14:creationId xmlns="" xmlns:p14="http://schemas.microsoft.com/office/powerpoint/2010/main" val="2832362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1308DD-F6B4-4392-8907-95E91CFFC41C}"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ACEF8-1267-4447-8C5F-FD7B39D418C0}" type="slidenum">
              <a:rPr lang="en-US" smtClean="0"/>
              <a:pPr/>
              <a:t>‹#›</a:t>
            </a:fld>
            <a:endParaRPr lang="en-US"/>
          </a:p>
        </p:txBody>
      </p:sp>
    </p:spTree>
    <p:extLst>
      <p:ext uri="{BB962C8B-B14F-4D97-AF65-F5344CB8AC3E}">
        <p14:creationId xmlns="" xmlns:p14="http://schemas.microsoft.com/office/powerpoint/2010/main" val="82782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3">
                <a:lumMod val="0"/>
                <a:lumOff val="100000"/>
              </a:schemeClr>
            </a:gs>
            <a:gs pos="35000">
              <a:schemeClr val="bg1">
                <a:lumMod val="75000"/>
                <a:lumOff val="25000"/>
              </a:schemeClr>
            </a:gs>
            <a:gs pos="100000">
              <a:schemeClr val="bg1"/>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308DD-F6B4-4392-8907-95E91CFFC41C}" type="datetimeFigureOut">
              <a:rPr lang="en-US" smtClean="0"/>
              <a:pPr/>
              <a:t>9/26/2022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ACEF8-1267-4447-8C5F-FD7B39D418C0}" type="slidenum">
              <a:rPr lang="en-US" smtClean="0"/>
              <a:pPr/>
              <a:t>‹#›</a:t>
            </a:fld>
            <a:endParaRPr lang="en-US"/>
          </a:p>
        </p:txBody>
      </p:sp>
      <p:pic>
        <p:nvPicPr>
          <p:cNvPr id="7" name="图片 6"/>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80685" y="105310"/>
            <a:ext cx="8960829" cy="6652026"/>
          </a:xfrm>
          <a:prstGeom prst="rect">
            <a:avLst/>
          </a:prstGeom>
        </p:spPr>
      </p:pic>
    </p:spTree>
    <p:extLst>
      <p:ext uri="{BB962C8B-B14F-4D97-AF65-F5344CB8AC3E}">
        <p14:creationId xmlns="" xmlns:p14="http://schemas.microsoft.com/office/powerpoint/2010/main" val="412251073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3"/>
          <p:cNvSpPr txBox="1"/>
          <p:nvPr/>
        </p:nvSpPr>
        <p:spPr>
          <a:xfrm>
            <a:off x="1469572" y="2463932"/>
            <a:ext cx="6531428" cy="2308324"/>
          </a:xfrm>
          <a:prstGeom prst="rect">
            <a:avLst/>
          </a:prstGeom>
          <a:noFill/>
        </p:spPr>
        <p:txBody>
          <a:bodyPr wrap="square" rtlCol="0">
            <a:spAutoFit/>
          </a:bodyPr>
          <a:lstStyle/>
          <a:p>
            <a:pPr algn="ctr"/>
            <a:r>
              <a:rPr kumimoji="1" lang="ru-RU" altLang="zh-CN" sz="4800" dirty="0" smtClean="0">
                <a:latin typeface="Segoe Script" panose="020B0504020000000003" pitchFamily="34" charset="0"/>
              </a:rPr>
              <a:t>Нон-фикшн, которым мы будем увлекаться</a:t>
            </a:r>
            <a:endParaRPr kumimoji="1" lang="zh-CN" altLang="en-US" sz="4800" dirty="0" smtClean="0">
              <a:latin typeface="Segoe Script" panose="020B0504020000000003" pitchFamily="34" charset="0"/>
            </a:endParaRPr>
          </a:p>
        </p:txBody>
      </p:sp>
      <p:pic>
        <p:nvPicPr>
          <p:cNvPr id="7" name="图片 14"/>
          <p:cNvPicPr>
            <a:picLocks noChangeAspect="1"/>
          </p:cNvPicPr>
          <p:nvPr/>
        </p:nvPicPr>
        <p:blipFill>
          <a:blip r:embed="rId2" cstate="print"/>
          <a:stretch>
            <a:fillRect/>
          </a:stretch>
        </p:blipFill>
        <p:spPr>
          <a:xfrm>
            <a:off x="540736" y="619557"/>
            <a:ext cx="1462500" cy="1091250"/>
          </a:xfrm>
          <a:prstGeom prst="rect">
            <a:avLst/>
          </a:prstGeom>
        </p:spPr>
      </p:pic>
      <p:pic>
        <p:nvPicPr>
          <p:cNvPr id="8" name="图片 16"/>
          <p:cNvPicPr>
            <a:picLocks noChangeAspect="1"/>
          </p:cNvPicPr>
          <p:nvPr/>
        </p:nvPicPr>
        <p:blipFill>
          <a:blip r:embed="rId2" cstate="print"/>
          <a:stretch>
            <a:fillRect/>
          </a:stretch>
        </p:blipFill>
        <p:spPr>
          <a:xfrm flipH="1">
            <a:off x="7124686" y="619557"/>
            <a:ext cx="1462500" cy="1091250"/>
          </a:xfrm>
          <a:prstGeom prst="rect">
            <a:avLst/>
          </a:prstGeom>
        </p:spPr>
      </p:pic>
      <p:pic>
        <p:nvPicPr>
          <p:cNvPr id="9" name="图片 15"/>
          <p:cNvPicPr>
            <a:picLocks noChangeAspect="1"/>
          </p:cNvPicPr>
          <p:nvPr/>
        </p:nvPicPr>
        <p:blipFill>
          <a:blip r:embed="rId3" cstate="print"/>
          <a:stretch>
            <a:fillRect/>
          </a:stretch>
        </p:blipFill>
        <p:spPr>
          <a:xfrm rot="1536900">
            <a:off x="4012118" y="1477098"/>
            <a:ext cx="1248750" cy="978750"/>
          </a:xfrm>
          <a:prstGeom prst="rect">
            <a:avLst/>
          </a:prstGeom>
        </p:spPr>
      </p:pic>
    </p:spTree>
    <p:extLst>
      <p:ext uri="{BB962C8B-B14F-4D97-AF65-F5344CB8AC3E}">
        <p14:creationId xmlns="" xmlns:p14="http://schemas.microsoft.com/office/powerpoint/2010/main" val="1504635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29" y="664065"/>
            <a:ext cx="5116285" cy="4690450"/>
          </a:xfrm>
        </p:spPr>
        <p:txBody>
          <a:bodyPr anchor="t" anchorCtr="0">
            <a:normAutofit/>
          </a:bodyPr>
          <a:lstStyle/>
          <a:p>
            <a:r>
              <a:rPr lang="ru-RU" sz="1600" smtClean="0">
                <a:latin typeface="Bahnschrift" pitchFamily="34" charset="0"/>
              </a:rPr>
              <a:t>Деревянные и кожаные, железные и бумажные, шерстяные и соломенные, глиняные и шёлковые… Оказывается маски бывают не только медицинские!</a:t>
            </a:r>
            <a:br>
              <a:rPr lang="ru-RU" sz="1600" smtClean="0">
                <a:latin typeface="Bahnschrift" pitchFamily="34" charset="0"/>
              </a:rPr>
            </a:br>
            <a:r>
              <a:rPr lang="ru-RU" sz="1600" smtClean="0">
                <a:latin typeface="Bahnschrift" pitchFamily="34" charset="0"/>
              </a:rPr>
              <a:t/>
            </a:r>
            <a:br>
              <a:rPr lang="ru-RU" sz="1600" smtClean="0">
                <a:latin typeface="Bahnschrift" pitchFamily="34" charset="0"/>
              </a:rPr>
            </a:br>
            <a:r>
              <a:rPr lang="ru-RU" sz="1600" smtClean="0">
                <a:latin typeface="Bahnschrift" pitchFamily="34" charset="0"/>
              </a:rPr>
              <a:t>Только представьте, сколько за свою историю человечество придумало самых разных масок для церемоний, ритуалов, представлений и просто для практических целей.</a:t>
            </a:r>
            <a:br>
              <a:rPr lang="ru-RU" sz="1600" smtClean="0">
                <a:latin typeface="Bahnschrift" pitchFamily="34" charset="0"/>
              </a:rPr>
            </a:br>
            <a:r>
              <a:rPr lang="ru-RU" sz="1600" smtClean="0">
                <a:latin typeface="Bahnschrift" pitchFamily="34" charset="0"/>
              </a:rPr>
              <a:t/>
            </a:r>
            <a:br>
              <a:rPr lang="ru-RU" sz="1600" smtClean="0">
                <a:latin typeface="Bahnschrift" pitchFamily="34" charset="0"/>
              </a:rPr>
            </a:br>
            <a:r>
              <a:rPr lang="ru-RU" sz="1600" smtClean="0">
                <a:latin typeface="Bahnschrift" pitchFamily="34" charset="0"/>
              </a:rPr>
              <a:t>Хотите увидеть самые интересные и необычные из них? Павел Боев, автор книги, антрополог и эколог, поведет нас в удивительный мир редких и потрясающих масок. Махонгве, бакаири, тлинкиты… если раньше вы ничего не знали об этих народах, то теперь будете представлять, где они живут, во что верят, кому поклоняются и как применяют маски в своей жизни.</a:t>
            </a:r>
            <a:br>
              <a:rPr lang="ru-RU" sz="1600" smtClean="0">
                <a:latin typeface="Bahnschrift" pitchFamily="34" charset="0"/>
              </a:rPr>
            </a:br>
            <a:r>
              <a:rPr lang="ru-RU" sz="1600" smtClean="0"/>
              <a:t/>
            </a:r>
            <a:br>
              <a:rPr lang="ru-RU" sz="1600" smtClean="0"/>
            </a:br>
            <a:endParaRPr lang="en-US" sz="1400" dirty="0">
              <a:latin typeface="Century Gothic" pitchFamily="34" charset="0"/>
              <a:cs typeface="Arabic Typesetting" pitchFamily="66" charset="-78"/>
            </a:endParaRPr>
          </a:p>
        </p:txBody>
      </p:sp>
      <p:sp>
        <p:nvSpPr>
          <p:cNvPr id="9" name="TextBox 8"/>
          <p:cNvSpPr txBox="1"/>
          <p:nvPr/>
        </p:nvSpPr>
        <p:spPr>
          <a:xfrm>
            <a:off x="549626" y="4654893"/>
            <a:ext cx="504056" cy="646331"/>
          </a:xfrm>
          <a:prstGeom prst="rect">
            <a:avLst/>
          </a:prstGeom>
          <a:noFill/>
        </p:spPr>
        <p:txBody>
          <a:bodyPr wrap="square" rtlCol="0">
            <a:spAutoFit/>
          </a:bodyPr>
          <a:lstStyle/>
          <a:p>
            <a:r>
              <a:rPr lang="ru-RU" smtClean="0">
                <a:latin typeface="Bahnschrift" pitchFamily="34" charset="0"/>
              </a:rPr>
              <a:t>6+</a:t>
            </a:r>
            <a:br>
              <a:rPr lang="ru-RU" smtClean="0">
                <a:latin typeface="Bahnschrift" pitchFamily="34" charset="0"/>
              </a:rPr>
            </a:br>
            <a:endParaRPr lang="ru-RU">
              <a:latin typeface="Bahnschrift" pitchFamily="34" charset="0"/>
            </a:endParaRPr>
          </a:p>
        </p:txBody>
      </p:sp>
      <p:pic>
        <p:nvPicPr>
          <p:cNvPr id="23554" name="Picture 2" descr="Книга: &quot;Маски и их истории&quot; - Павел Боев. Купить книгу, читать рецензии |  ISBN 978-5-907471-05-4 | Лабиринт"/>
          <p:cNvPicPr>
            <a:picLocks noChangeAspect="1" noChangeArrowheads="1"/>
          </p:cNvPicPr>
          <p:nvPr/>
        </p:nvPicPr>
        <p:blipFill>
          <a:blip r:embed="rId2" cstate="print"/>
          <a:srcRect/>
          <a:stretch>
            <a:fillRect/>
          </a:stretch>
        </p:blipFill>
        <p:spPr bwMode="auto">
          <a:xfrm>
            <a:off x="514805" y="609600"/>
            <a:ext cx="2910397" cy="4016829"/>
          </a:xfrm>
          <a:prstGeom prst="rect">
            <a:avLst/>
          </a:prstGeom>
          <a:noFill/>
        </p:spPr>
      </p:pic>
      <p:sp>
        <p:nvSpPr>
          <p:cNvPr id="7" name="TextBox 6"/>
          <p:cNvSpPr txBox="1"/>
          <p:nvPr/>
        </p:nvSpPr>
        <p:spPr>
          <a:xfrm>
            <a:off x="3558036" y="4840958"/>
            <a:ext cx="5050706" cy="1384995"/>
          </a:xfrm>
          <a:prstGeom prst="rect">
            <a:avLst/>
          </a:prstGeom>
          <a:solidFill>
            <a:schemeClr val="tx1"/>
          </a:solidFill>
        </p:spPr>
        <p:txBody>
          <a:bodyPr wrap="square" rtlCol="0">
            <a:spAutoFit/>
          </a:bodyPr>
          <a:lstStyle/>
          <a:p>
            <a:r>
              <a:rPr lang="ru-RU" sz="1200" b="1" smtClean="0">
                <a:solidFill>
                  <a:schemeClr val="bg1"/>
                </a:solidFill>
                <a:latin typeface="Calibri" pitchFamily="34" charset="0"/>
                <a:cs typeface="Calibri" pitchFamily="34" charset="0"/>
              </a:rPr>
              <a:t>63.5</a:t>
            </a:r>
          </a:p>
          <a:p>
            <a:r>
              <a:rPr lang="ru-RU" sz="1200" b="1" smtClean="0">
                <a:solidFill>
                  <a:schemeClr val="bg1"/>
                </a:solidFill>
                <a:latin typeface="Calibri" pitchFamily="34" charset="0"/>
                <a:cs typeface="Calibri" pitchFamily="34" charset="0"/>
              </a:rPr>
              <a:t>Б 72</a:t>
            </a:r>
            <a:endParaRPr lang="ru-RU" sz="1400" b="1" smtClean="0">
              <a:solidFill>
                <a:schemeClr val="bg1"/>
              </a:solidFill>
              <a:latin typeface="Calibri" pitchFamily="34" charset="0"/>
              <a:cs typeface="Calibri" pitchFamily="34" charset="0"/>
            </a:endParaRPr>
          </a:p>
          <a:p>
            <a:r>
              <a:rPr lang="ru-RU" sz="1200" b="1" smtClean="0">
                <a:solidFill>
                  <a:schemeClr val="accent6">
                    <a:lumMod val="75000"/>
                  </a:schemeClr>
                </a:solidFill>
                <a:latin typeface="Calibri" pitchFamily="34" charset="0"/>
                <a:cs typeface="Calibri" pitchFamily="34" charset="0"/>
              </a:rPr>
              <a:t>Боев, Павел</a:t>
            </a:r>
          </a:p>
          <a:p>
            <a:r>
              <a:rPr lang="ru-RU" sz="1200" smtClean="0">
                <a:solidFill>
                  <a:schemeClr val="bg1"/>
                </a:solidFill>
                <a:latin typeface="Calibri" pitchFamily="34" charset="0"/>
                <a:cs typeface="Calibri" pitchFamily="34" charset="0"/>
              </a:rPr>
              <a:t>       Маски и их истории / </a:t>
            </a:r>
            <a:r>
              <a:rPr lang="ru-RU" sz="1200" b="1" smtClean="0">
                <a:solidFill>
                  <a:schemeClr val="accent6">
                    <a:lumMod val="75000"/>
                  </a:schemeClr>
                </a:solidFill>
                <a:latin typeface="Calibri" pitchFamily="34" charset="0"/>
                <a:cs typeface="Calibri" pitchFamily="34" charset="0"/>
              </a:rPr>
              <a:t>Павел Боев </a:t>
            </a:r>
            <a:r>
              <a:rPr lang="ru-RU" sz="1200" smtClean="0">
                <a:solidFill>
                  <a:schemeClr val="bg1"/>
                </a:solidFill>
                <a:latin typeface="Calibri" pitchFamily="34" charset="0"/>
                <a:cs typeface="Calibri" pitchFamily="34" charset="0"/>
              </a:rPr>
              <a:t>; иллюстрации </a:t>
            </a:r>
            <a:r>
              <a:rPr lang="ru-RU" sz="1200" b="1" smtClean="0">
                <a:solidFill>
                  <a:schemeClr val="accent6">
                    <a:lumMod val="75000"/>
                  </a:schemeClr>
                </a:solidFill>
                <a:latin typeface="Calibri" pitchFamily="34" charset="0"/>
                <a:cs typeface="Calibri" pitchFamily="34" charset="0"/>
              </a:rPr>
              <a:t>Алисы Юфы</a:t>
            </a:r>
            <a:r>
              <a:rPr lang="ru-RU" sz="1200" smtClean="0">
                <a:solidFill>
                  <a:schemeClr val="bg1"/>
                </a:solidFill>
                <a:latin typeface="Calibri" pitchFamily="34" charset="0"/>
                <a:cs typeface="Calibri" pitchFamily="34" charset="0"/>
              </a:rPr>
              <a:t>. – Москва : Пешком в историю, 2022. – 72 с. – Мировая история). – </a:t>
            </a:r>
            <a:r>
              <a:rPr lang="en-US" sz="1200" b="1" smtClean="0">
                <a:solidFill>
                  <a:schemeClr val="bg1"/>
                </a:solidFill>
                <a:latin typeface="Calibri" pitchFamily="34" charset="0"/>
                <a:cs typeface="Calibri" pitchFamily="34" charset="0"/>
              </a:rPr>
              <a:t>ISBN</a:t>
            </a:r>
            <a:r>
              <a:rPr lang="ru-RU" sz="1200" smtClean="0">
                <a:solidFill>
                  <a:schemeClr val="bg1"/>
                </a:solidFill>
                <a:latin typeface="Calibri" pitchFamily="34" charset="0"/>
                <a:cs typeface="Calibri" pitchFamily="34" charset="0"/>
              </a:rPr>
              <a:t> 978-5-907471-05-4</a:t>
            </a:r>
          </a:p>
          <a:p>
            <a:r>
              <a:rPr lang="ru-RU" sz="1200" b="1" smtClean="0">
                <a:solidFill>
                  <a:schemeClr val="bg1"/>
                </a:solidFill>
                <a:latin typeface="Calibri" pitchFamily="34" charset="0"/>
                <a:cs typeface="Calibri" pitchFamily="34" charset="0"/>
              </a:rPr>
              <a:t>ББК</a:t>
            </a:r>
            <a:r>
              <a:rPr lang="ru-RU" sz="1200" smtClean="0">
                <a:solidFill>
                  <a:schemeClr val="bg1"/>
                </a:solidFill>
                <a:latin typeface="Calibri" pitchFamily="34" charset="0"/>
                <a:cs typeface="Calibri" pitchFamily="34" charset="0"/>
              </a:rPr>
              <a:t> 63.5</a:t>
            </a:r>
          </a:p>
        </p:txBody>
      </p:sp>
    </p:spTree>
    <p:extLst>
      <p:ext uri="{BB962C8B-B14F-4D97-AF65-F5344CB8AC3E}">
        <p14:creationId xmlns="" xmlns:p14="http://schemas.microsoft.com/office/powerpoint/2010/main" val="1180170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29" y="664065"/>
            <a:ext cx="5116285" cy="4690450"/>
          </a:xfrm>
        </p:spPr>
        <p:txBody>
          <a:bodyPr anchor="t" anchorCtr="0">
            <a:normAutofit/>
          </a:bodyPr>
          <a:lstStyle/>
          <a:p>
            <a:r>
              <a:rPr lang="ru-RU" sz="1600" smtClean="0">
                <a:latin typeface="Bahnschrift" pitchFamily="34" charset="0"/>
              </a:rPr>
              <a:t>Что означает выражение «потушить огонь в камине»? Как вам идея общественных уборных? Знаете ли вы, что древнегреческий царь Минос был одним из первых обладателей комфортного «туалетного трона» со смывом? Что думаете про космические подгузники?</a:t>
            </a:r>
            <a:br>
              <a:rPr lang="ru-RU" sz="1600" smtClean="0">
                <a:latin typeface="Bahnschrift" pitchFamily="34" charset="0"/>
              </a:rPr>
            </a:br>
            <a:r>
              <a:rPr lang="ru-RU" sz="1600" smtClean="0">
                <a:latin typeface="Bahnschrift" pitchFamily="34" charset="0"/>
              </a:rPr>
              <a:t/>
            </a:r>
            <a:br>
              <a:rPr lang="ru-RU" sz="1600" smtClean="0">
                <a:latin typeface="Bahnschrift" pitchFamily="34" charset="0"/>
              </a:rPr>
            </a:br>
            <a:r>
              <a:rPr lang="ru-RU" sz="1600" smtClean="0">
                <a:latin typeface="Bahnschrift" pitchFamily="34" charset="0"/>
              </a:rPr>
              <a:t>История унитаза своими корнями действительно уходит в глубокое прошлое, и очень интересно проследить, как менялось век от века отношение к естественным потребностям человека, как от ночного горшка мы пришли к туалетным комнатам с тёплыми полами и дизайнерским ремонтом.</a:t>
            </a:r>
            <a:br>
              <a:rPr lang="ru-RU" sz="1600" smtClean="0">
                <a:latin typeface="Bahnschrift" pitchFamily="34" charset="0"/>
              </a:rPr>
            </a:br>
            <a:r>
              <a:rPr lang="ru-RU" sz="1600" smtClean="0">
                <a:latin typeface="Bahnschrift" pitchFamily="34" charset="0"/>
              </a:rPr>
              <a:t>Польская писательница Ивона Вежба проделала большую работу, изучив все аспекты этой темы — от морально-этических до физиологических.</a:t>
            </a:r>
            <a:r>
              <a:rPr lang="ru-RU" sz="1400" dirty="0" smtClean="0">
                <a:latin typeface="Century Gothic" pitchFamily="34" charset="0"/>
                <a:cs typeface="Arabic Typesetting" pitchFamily="66" charset="-78"/>
              </a:rPr>
              <a:t/>
            </a:r>
            <a:br>
              <a:rPr lang="ru-RU" sz="1400" dirty="0" smtClean="0">
                <a:latin typeface="Century Gothic" pitchFamily="34" charset="0"/>
                <a:cs typeface="Arabic Typesetting" pitchFamily="66" charset="-78"/>
              </a:rPr>
            </a:br>
            <a:endParaRPr lang="en-US" sz="1400" dirty="0">
              <a:latin typeface="Century Gothic" pitchFamily="34" charset="0"/>
              <a:cs typeface="Arabic Typesetting" pitchFamily="66" charset="-78"/>
            </a:endParaRPr>
          </a:p>
        </p:txBody>
      </p:sp>
      <p:sp>
        <p:nvSpPr>
          <p:cNvPr id="9" name="TextBox 8"/>
          <p:cNvSpPr txBox="1"/>
          <p:nvPr/>
        </p:nvSpPr>
        <p:spPr>
          <a:xfrm>
            <a:off x="549626" y="4894379"/>
            <a:ext cx="504056" cy="646331"/>
          </a:xfrm>
          <a:prstGeom prst="rect">
            <a:avLst/>
          </a:prstGeom>
          <a:noFill/>
        </p:spPr>
        <p:txBody>
          <a:bodyPr wrap="square" rtlCol="0">
            <a:spAutoFit/>
          </a:bodyPr>
          <a:lstStyle/>
          <a:p>
            <a:r>
              <a:rPr lang="ru-RU" smtClean="0">
                <a:latin typeface="Bahnschrift" pitchFamily="34" charset="0"/>
              </a:rPr>
              <a:t>12+</a:t>
            </a:r>
            <a:br>
              <a:rPr lang="ru-RU" smtClean="0">
                <a:latin typeface="Bahnschrift" pitchFamily="34" charset="0"/>
              </a:rPr>
            </a:br>
            <a:endParaRPr lang="ru-RU">
              <a:latin typeface="Bahnschrift" pitchFamily="34" charset="0"/>
            </a:endParaRPr>
          </a:p>
        </p:txBody>
      </p:sp>
      <p:pic>
        <p:nvPicPr>
          <p:cNvPr id="1026" name="Picture 2" descr="Темное прошлое ночного горшка. Ивона Вежба. Детский магазин Букашки."/>
          <p:cNvPicPr>
            <a:picLocks noChangeAspect="1" noChangeArrowheads="1"/>
          </p:cNvPicPr>
          <p:nvPr/>
        </p:nvPicPr>
        <p:blipFill>
          <a:blip r:embed="rId2" cstate="print"/>
          <a:srcRect/>
          <a:stretch>
            <a:fillRect/>
          </a:stretch>
        </p:blipFill>
        <p:spPr bwMode="auto">
          <a:xfrm>
            <a:off x="536575" y="647246"/>
            <a:ext cx="2816225" cy="4211178"/>
          </a:xfrm>
          <a:prstGeom prst="rect">
            <a:avLst/>
          </a:prstGeom>
          <a:noFill/>
        </p:spPr>
      </p:pic>
      <p:pic>
        <p:nvPicPr>
          <p:cNvPr id="1027" name="Picture 3"/>
          <p:cNvPicPr>
            <a:picLocks noChangeAspect="1" noChangeArrowheads="1"/>
          </p:cNvPicPr>
          <p:nvPr/>
        </p:nvPicPr>
        <p:blipFill>
          <a:blip r:embed="rId3" cstate="print"/>
          <a:srcRect l="62272" t="65561" r="1732" b="18179"/>
          <a:stretch>
            <a:fillRect/>
          </a:stretch>
        </p:blipFill>
        <p:spPr bwMode="auto">
          <a:xfrm>
            <a:off x="3537857" y="4938752"/>
            <a:ext cx="5050800" cy="1283384"/>
          </a:xfrm>
          <a:prstGeom prst="rect">
            <a:avLst/>
          </a:prstGeom>
          <a:noFill/>
          <a:ln w="9525">
            <a:noFill/>
            <a:miter lim="800000"/>
            <a:headEnd/>
            <a:tailEnd/>
          </a:ln>
        </p:spPr>
      </p:pic>
    </p:spTree>
    <p:extLst>
      <p:ext uri="{BB962C8B-B14F-4D97-AF65-F5344CB8AC3E}">
        <p14:creationId xmlns="" xmlns:p14="http://schemas.microsoft.com/office/powerpoint/2010/main" val="1180170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29" y="664065"/>
            <a:ext cx="5116285" cy="4690450"/>
          </a:xfrm>
        </p:spPr>
        <p:txBody>
          <a:bodyPr anchor="t" anchorCtr="0">
            <a:normAutofit/>
          </a:bodyPr>
          <a:lstStyle/>
          <a:p>
            <a:r>
              <a:rPr lang="ru-RU" sz="1800" smtClean="0">
                <a:latin typeface="Bahnschrift" pitchFamily="34" charset="0"/>
              </a:rPr>
              <a:t>В этой потрясающей книге колдовской мир «Фантастических тварей» Дж.К. Роулинг переплетается с реальными исследованиями специалистов лондонского Музея естественной истории. Приглашаем вас на замечательную выставку, посвящённую чудесам природы, науке и приключениям! </a:t>
            </a:r>
            <a:br>
              <a:rPr lang="ru-RU" sz="1800" smtClean="0">
                <a:latin typeface="Bahnschrift" pitchFamily="34" charset="0"/>
              </a:rPr>
            </a:br>
            <a:r>
              <a:rPr lang="ru-RU" sz="1800" smtClean="0">
                <a:latin typeface="Bahnschrift" pitchFamily="34" charset="0"/>
              </a:rPr>
              <a:t/>
            </a:r>
            <a:br>
              <a:rPr lang="ru-RU" sz="1800" smtClean="0">
                <a:latin typeface="Bahnschrift" pitchFamily="34" charset="0"/>
              </a:rPr>
            </a:br>
            <a:r>
              <a:rPr lang="ru-RU" sz="1800" smtClean="0">
                <a:latin typeface="Bahnschrift" pitchFamily="34" charset="0"/>
              </a:rPr>
              <a:t>Это захватывающее путешествие, вдохновленное исследованиями магозоолога Ньюта Саламандера, покажет связи между необычайными созданиями Дж.К. Роулинг и удивительными реальными животными, обитающими или обитавшими на суше и в морях нашей планеты. </a:t>
            </a:r>
            <a:r>
              <a:rPr lang="ru-RU" sz="1600" smtClean="0"/>
              <a:t/>
            </a:r>
            <a:br>
              <a:rPr lang="ru-RU" sz="1600" smtClean="0"/>
            </a:br>
            <a:r>
              <a:rPr lang="ru-RU" sz="1600" smtClean="0">
                <a:latin typeface="Bahnschrift" pitchFamily="34" charset="0"/>
              </a:rPr>
              <a:t/>
            </a:r>
            <a:br>
              <a:rPr lang="ru-RU" sz="1600" smtClean="0">
                <a:latin typeface="Bahnschrift" pitchFamily="34" charset="0"/>
              </a:rPr>
            </a:br>
            <a:r>
              <a:rPr lang="ru-RU" sz="1600" smtClean="0"/>
              <a:t/>
            </a:r>
            <a:br>
              <a:rPr lang="ru-RU" sz="1600" smtClean="0"/>
            </a:br>
            <a:endParaRPr lang="en-US" sz="1400" dirty="0">
              <a:latin typeface="Century Gothic" pitchFamily="34" charset="0"/>
              <a:cs typeface="Arabic Typesetting" pitchFamily="66" charset="-78"/>
            </a:endParaRPr>
          </a:p>
        </p:txBody>
      </p:sp>
      <p:sp>
        <p:nvSpPr>
          <p:cNvPr id="9" name="TextBox 8"/>
          <p:cNvSpPr txBox="1"/>
          <p:nvPr/>
        </p:nvSpPr>
        <p:spPr>
          <a:xfrm>
            <a:off x="549626" y="4654893"/>
            <a:ext cx="504056" cy="646331"/>
          </a:xfrm>
          <a:prstGeom prst="rect">
            <a:avLst/>
          </a:prstGeom>
          <a:noFill/>
        </p:spPr>
        <p:txBody>
          <a:bodyPr wrap="square" rtlCol="0">
            <a:spAutoFit/>
          </a:bodyPr>
          <a:lstStyle/>
          <a:p>
            <a:r>
              <a:rPr lang="ru-RU" smtClean="0">
                <a:latin typeface="Bahnschrift" pitchFamily="34" charset="0"/>
              </a:rPr>
              <a:t>12+</a:t>
            </a:r>
            <a:br>
              <a:rPr lang="ru-RU" smtClean="0">
                <a:latin typeface="Bahnschrift" pitchFamily="34" charset="0"/>
              </a:rPr>
            </a:br>
            <a:endParaRPr lang="ru-RU">
              <a:latin typeface="Bahnschrift" pitchFamily="34" charset="0"/>
            </a:endParaRPr>
          </a:p>
        </p:txBody>
      </p:sp>
      <p:pic>
        <p:nvPicPr>
          <p:cNvPr id="23555" name="Picture 3"/>
          <p:cNvPicPr>
            <a:picLocks noChangeAspect="1" noChangeArrowheads="1"/>
          </p:cNvPicPr>
          <p:nvPr/>
        </p:nvPicPr>
        <p:blipFill>
          <a:blip r:embed="rId2" cstate="print"/>
          <a:srcRect l="62195" t="65431" r="1585" b="18179"/>
          <a:stretch>
            <a:fillRect/>
          </a:stretch>
        </p:blipFill>
        <p:spPr bwMode="auto">
          <a:xfrm>
            <a:off x="3056230" y="4762898"/>
            <a:ext cx="5519853" cy="1405054"/>
          </a:xfrm>
          <a:prstGeom prst="rect">
            <a:avLst/>
          </a:prstGeom>
          <a:noFill/>
          <a:ln w="9525">
            <a:noFill/>
            <a:miter lim="800000"/>
            <a:headEnd/>
            <a:tailEnd/>
          </a:ln>
        </p:spPr>
      </p:pic>
      <p:pic>
        <p:nvPicPr>
          <p:cNvPr id="1026" name="Picture 2" descr="Книга &quot;Фантастические твари. Природа чудес волшебного мира&quot; Харт Андреа –  купить книгу ISBN 978-5-389-19293-5 с быстрой доставкой в интернет-магазине  OZON"/>
          <p:cNvPicPr>
            <a:picLocks noChangeAspect="1" noChangeArrowheads="1"/>
          </p:cNvPicPr>
          <p:nvPr/>
        </p:nvPicPr>
        <p:blipFill>
          <a:blip r:embed="rId3" cstate="print"/>
          <a:srcRect/>
          <a:stretch>
            <a:fillRect/>
          </a:stretch>
        </p:blipFill>
        <p:spPr bwMode="auto">
          <a:xfrm>
            <a:off x="566057" y="660166"/>
            <a:ext cx="2919664" cy="3367548"/>
          </a:xfrm>
          <a:prstGeom prst="rect">
            <a:avLst/>
          </a:prstGeom>
          <a:noFill/>
        </p:spPr>
      </p:pic>
    </p:spTree>
    <p:extLst>
      <p:ext uri="{BB962C8B-B14F-4D97-AF65-F5344CB8AC3E}">
        <p14:creationId xmlns="" xmlns:p14="http://schemas.microsoft.com/office/powerpoint/2010/main" val="1180170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Для сотрудников\Desktop\Mihail_Loginov-1724-02.jpg"/>
          <p:cNvPicPr>
            <a:picLocks noChangeAspect="1" noChangeArrowheads="1"/>
          </p:cNvPicPr>
          <p:nvPr/>
        </p:nvPicPr>
        <p:blipFill>
          <a:blip r:embed="rId2" cstate="print"/>
          <a:srcRect/>
          <a:stretch>
            <a:fillRect/>
          </a:stretch>
        </p:blipFill>
        <p:spPr bwMode="auto">
          <a:xfrm>
            <a:off x="6559061" y="3595825"/>
            <a:ext cx="2017101" cy="2699466"/>
          </a:xfrm>
          <a:prstGeom prst="rect">
            <a:avLst/>
          </a:prstGeom>
          <a:noFill/>
        </p:spPr>
      </p:pic>
      <p:sp>
        <p:nvSpPr>
          <p:cNvPr id="2" name="Title 1"/>
          <p:cNvSpPr>
            <a:spLocks noGrp="1"/>
          </p:cNvSpPr>
          <p:nvPr>
            <p:ph type="title"/>
          </p:nvPr>
        </p:nvSpPr>
        <p:spPr>
          <a:xfrm>
            <a:off x="4079631" y="664065"/>
            <a:ext cx="4295043" cy="4690450"/>
          </a:xfrm>
        </p:spPr>
        <p:txBody>
          <a:bodyPr anchor="t" anchorCtr="0">
            <a:normAutofit/>
          </a:bodyPr>
          <a:lstStyle/>
          <a:p>
            <a:r>
              <a:rPr lang="ru-RU" sz="1100" dirty="0" smtClean="0"/>
              <a:t/>
            </a:r>
            <a:br>
              <a:rPr lang="ru-RU" sz="1100" dirty="0" smtClean="0"/>
            </a:br>
            <a:r>
              <a:rPr lang="ru-RU" sz="1400" dirty="0" smtClean="0">
                <a:latin typeface="Century Gothic" pitchFamily="34" charset="0"/>
                <a:cs typeface="Arabic Typesetting" pitchFamily="66" charset="-78"/>
              </a:rPr>
              <a:t>Книга о быте, нравах и культурных реалиях времён Петра Великого.</a:t>
            </a:r>
            <a:br>
              <a:rPr lang="ru-RU" sz="1400" dirty="0" smtClean="0">
                <a:latin typeface="Century Gothic" pitchFamily="34" charset="0"/>
                <a:cs typeface="Arabic Typesetting" pitchFamily="66" charset="-78"/>
              </a:rPr>
            </a:br>
            <a:r>
              <a:rPr lang="ru-RU" sz="1400" dirty="0" smtClean="0">
                <a:latin typeface="Century Gothic" pitchFamily="34" charset="0"/>
                <a:cs typeface="Arabic Typesetting" pitchFamily="66" charset="-78"/>
              </a:rPr>
              <a:t/>
            </a:r>
            <a:br>
              <a:rPr lang="ru-RU" sz="1400" dirty="0" smtClean="0">
                <a:latin typeface="Century Gothic" pitchFamily="34" charset="0"/>
                <a:cs typeface="Arabic Typesetting" pitchFamily="66" charset="-78"/>
              </a:rPr>
            </a:br>
            <a:r>
              <a:rPr lang="ru-RU" sz="1400" dirty="0" smtClean="0">
                <a:latin typeface="Century Gothic" pitchFamily="34" charset="0"/>
                <a:cs typeface="Arabic Typesetting" pitchFamily="66" charset="-78"/>
              </a:rPr>
              <a:t>Написана в форме дневника мальчика тех времён. Вместе с папой он объезжает Санкт-Петербург и параллельно проводит детективное расследование, ведь недавно пропал его любимый карандаш. В XVIII веке это была необычайная ценность. </a:t>
            </a:r>
            <a:br>
              <a:rPr lang="ru-RU" sz="1400" dirty="0" smtClean="0">
                <a:latin typeface="Century Gothic" pitchFamily="34" charset="0"/>
                <a:cs typeface="Arabic Typesetting" pitchFamily="66" charset="-78"/>
              </a:rPr>
            </a:br>
            <a:r>
              <a:rPr lang="ru-RU" sz="1400" dirty="0" smtClean="0">
                <a:latin typeface="Century Gothic" pitchFamily="34" charset="0"/>
                <a:cs typeface="Arabic Typesetting" pitchFamily="66" charset="-78"/>
              </a:rPr>
              <a:t/>
            </a:r>
            <a:br>
              <a:rPr lang="ru-RU" sz="1400" dirty="0" smtClean="0">
                <a:latin typeface="Century Gothic" pitchFamily="34" charset="0"/>
                <a:cs typeface="Arabic Typesetting" pitchFamily="66" charset="-78"/>
              </a:rPr>
            </a:br>
            <a:r>
              <a:rPr lang="ru-RU" sz="1400" dirty="0" smtClean="0">
                <a:latin typeface="Century Gothic" pitchFamily="34" charset="0"/>
                <a:cs typeface="Arabic Typesetting" pitchFamily="66" charset="-78"/>
              </a:rPr>
              <a:t>Отправившись с героями в плавание по Неве, мы посетим Васильевский остров, Сытный рынок, Адмиралтейские верфи, Морскую академию и Академию наук. </a:t>
            </a:r>
            <a:endParaRPr lang="en-US" sz="1400" dirty="0">
              <a:latin typeface="Century Gothic" pitchFamily="34" charset="0"/>
              <a:cs typeface="Arabic Typesetting" pitchFamily="66" charset="-78"/>
            </a:endParaRPr>
          </a:p>
        </p:txBody>
      </p:sp>
      <p:sp>
        <p:nvSpPr>
          <p:cNvPr id="3" name="Content Placeholder 2"/>
          <p:cNvSpPr>
            <a:spLocks noGrp="1"/>
          </p:cNvSpPr>
          <p:nvPr>
            <p:ph idx="1"/>
          </p:nvPr>
        </p:nvSpPr>
        <p:spPr>
          <a:xfrm>
            <a:off x="448407" y="4545624"/>
            <a:ext cx="3314699" cy="1406769"/>
          </a:xfrm>
        </p:spPr>
        <p:txBody>
          <a:bodyPr>
            <a:normAutofit fontScale="25000" lnSpcReduction="20000"/>
          </a:bodyPr>
          <a:lstStyle/>
          <a:p>
            <a:pPr>
              <a:buNone/>
            </a:pPr>
            <a:r>
              <a:rPr lang="ru-RU" sz="4800" dirty="0" smtClean="0">
                <a:latin typeface="Century Gothic" pitchFamily="34" charset="0"/>
              </a:rPr>
              <a:t>     </a:t>
            </a:r>
            <a:r>
              <a:rPr lang="ru-RU" sz="4800" b="1" dirty="0" smtClean="0">
                <a:latin typeface="Century Gothic" pitchFamily="34" charset="0"/>
              </a:rPr>
              <a:t>Логинов, М. 1724. Почти детективная история, рассказанная отроком Петровской эпохи на страницах своего дневника</a:t>
            </a:r>
            <a:r>
              <a:rPr lang="ru-RU" sz="4800" dirty="0" smtClean="0">
                <a:latin typeface="Century Gothic" pitchFamily="34" charset="0"/>
              </a:rPr>
              <a:t> / Михаил Логинов ; иллюстрации Наталии Рябчиковой ; исторические пояснения Ивана Привалова. — Москва : </a:t>
            </a:r>
            <a:r>
              <a:rPr lang="ru-RU" sz="4800" dirty="0" err="1" smtClean="0">
                <a:latin typeface="Century Gothic" pitchFamily="34" charset="0"/>
              </a:rPr>
              <a:t>Абраказябра</a:t>
            </a:r>
            <a:r>
              <a:rPr lang="ru-RU" sz="4800" dirty="0" smtClean="0">
                <a:latin typeface="Century Gothic" pitchFamily="34" charset="0"/>
              </a:rPr>
              <a:t>, 2021. — 95 с. : </a:t>
            </a:r>
            <a:r>
              <a:rPr lang="ru-RU" sz="4800" dirty="0" err="1" smtClean="0">
                <a:latin typeface="Century Gothic" pitchFamily="34" charset="0"/>
              </a:rPr>
              <a:t>цв</a:t>
            </a:r>
            <a:r>
              <a:rPr lang="ru-RU" sz="4800" dirty="0" smtClean="0">
                <a:latin typeface="Century Gothic" pitchFamily="34" charset="0"/>
              </a:rPr>
              <a:t>. ил.</a:t>
            </a:r>
            <a:r>
              <a:rPr lang="ru-RU" sz="4800" dirty="0" smtClean="0">
                <a:latin typeface="Century Gothic" pitchFamily="34" charset="0"/>
                <a:ea typeface="Batang" pitchFamily="18" charset="-127"/>
                <a:cs typeface="Consolas" pitchFamily="49" charset="0"/>
              </a:rPr>
              <a:t>– Текст: непосредственный</a:t>
            </a:r>
            <a:r>
              <a:rPr lang="ru-RU" sz="4800" dirty="0" smtClean="0">
                <a:latin typeface="Century Gothic" pitchFamily="34" charset="0"/>
                <a:cs typeface="Consolas" pitchFamily="49" charset="0"/>
              </a:rPr>
              <a:t>.</a:t>
            </a:r>
          </a:p>
          <a:p>
            <a:pPr>
              <a:buNone/>
            </a:pPr>
            <a:r>
              <a:rPr lang="ru-RU" sz="8000" dirty="0" smtClean="0">
                <a:latin typeface="Century Gothic" pitchFamily="34" charset="0"/>
              </a:rPr>
              <a:t>    6+</a:t>
            </a:r>
          </a:p>
          <a:p>
            <a:pPr>
              <a:buNone/>
            </a:pPr>
            <a:endParaRPr lang="en-US" dirty="0"/>
          </a:p>
        </p:txBody>
      </p:sp>
      <p:pic>
        <p:nvPicPr>
          <p:cNvPr id="4098" name="Picture 2" descr="https://moscowbookfair.ru/assets/images/resources/6011/nocrop/cover-1724.jpg"/>
          <p:cNvPicPr>
            <a:picLocks noChangeAspect="1" noChangeArrowheads="1"/>
          </p:cNvPicPr>
          <p:nvPr/>
        </p:nvPicPr>
        <p:blipFill>
          <a:blip r:embed="rId3" cstate="print"/>
          <a:srcRect/>
          <a:stretch>
            <a:fillRect/>
          </a:stretch>
        </p:blipFill>
        <p:spPr bwMode="auto">
          <a:xfrm>
            <a:off x="753453" y="843608"/>
            <a:ext cx="2772262" cy="3531543"/>
          </a:xfrm>
          <a:prstGeom prst="rect">
            <a:avLst/>
          </a:prstGeom>
          <a:noFill/>
        </p:spPr>
      </p:pic>
    </p:spTree>
    <p:extLst>
      <p:ext uri="{BB962C8B-B14F-4D97-AF65-F5344CB8AC3E}">
        <p14:creationId xmlns="" xmlns:p14="http://schemas.microsoft.com/office/powerpoint/2010/main" val="1180170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Для сотрудников\Desktop\origin_12_f9b1ac1296a9dbb4e9f5577c93a173fd.jpg"/>
          <p:cNvPicPr>
            <a:picLocks noChangeAspect="1" noChangeArrowheads="1"/>
          </p:cNvPicPr>
          <p:nvPr/>
        </p:nvPicPr>
        <p:blipFill>
          <a:blip r:embed="rId2" cstate="print"/>
          <a:srcRect/>
          <a:stretch>
            <a:fillRect/>
          </a:stretch>
        </p:blipFill>
        <p:spPr bwMode="auto">
          <a:xfrm>
            <a:off x="6126773" y="4317024"/>
            <a:ext cx="2434004" cy="2008674"/>
          </a:xfrm>
          <a:prstGeom prst="rect">
            <a:avLst/>
          </a:prstGeom>
          <a:noFill/>
        </p:spPr>
      </p:pic>
      <p:sp>
        <p:nvSpPr>
          <p:cNvPr id="2" name="Title 1"/>
          <p:cNvSpPr>
            <a:spLocks noGrp="1"/>
          </p:cNvSpPr>
          <p:nvPr>
            <p:ph type="title"/>
          </p:nvPr>
        </p:nvSpPr>
        <p:spPr>
          <a:xfrm>
            <a:off x="4079631" y="664065"/>
            <a:ext cx="4295043" cy="4690450"/>
          </a:xfrm>
        </p:spPr>
        <p:txBody>
          <a:bodyPr anchor="t" anchorCtr="0">
            <a:normAutofit/>
          </a:bodyPr>
          <a:lstStyle/>
          <a:p>
            <a:r>
              <a:rPr lang="ru-RU" sz="1100" dirty="0" smtClean="0"/>
              <a:t/>
            </a:r>
            <a:br>
              <a:rPr lang="ru-RU" sz="1100" dirty="0" smtClean="0"/>
            </a:br>
            <a:r>
              <a:rPr lang="ru-RU" sz="1400" dirty="0" smtClean="0">
                <a:latin typeface="Century Gothic" pitchFamily="34" charset="0"/>
                <a:cs typeface="Arabic Typesetting" pitchFamily="66" charset="-78"/>
              </a:rPr>
              <a:t>Нескучное знакомство со всеми 118 элементами Периодической </a:t>
            </a:r>
            <a:r>
              <a:rPr lang="ru-RU" sz="1400" dirty="0" smtClean="0">
                <a:latin typeface="Century Gothic" pitchFamily="34" charset="0"/>
                <a:cs typeface="Arabic Typesetting" pitchFamily="66" charset="-78"/>
              </a:rPr>
              <a:t>системы Д. Менделеева.</a:t>
            </a:r>
            <a:r>
              <a:rPr lang="ru-RU" sz="1400" dirty="0" smtClean="0">
                <a:latin typeface="Century Gothic" pitchFamily="34" charset="0"/>
                <a:cs typeface="Arabic Typesetting" pitchFamily="66" charset="-78"/>
              </a:rPr>
              <a:t/>
            </a:r>
            <a:br>
              <a:rPr lang="ru-RU" sz="1400" dirty="0" smtClean="0">
                <a:latin typeface="Century Gothic" pitchFamily="34" charset="0"/>
                <a:cs typeface="Arabic Typesetting" pitchFamily="66" charset="-78"/>
              </a:rPr>
            </a:br>
            <a:r>
              <a:rPr lang="ru-RU" sz="1400" dirty="0" smtClean="0">
                <a:latin typeface="Century Gothic" pitchFamily="34" charset="0"/>
                <a:cs typeface="Arabic Typesetting" pitchFamily="66" charset="-78"/>
              </a:rPr>
              <a:t/>
            </a:r>
            <a:br>
              <a:rPr lang="ru-RU" sz="1400" dirty="0" smtClean="0">
                <a:latin typeface="Century Gothic" pitchFamily="34" charset="0"/>
                <a:cs typeface="Arabic Typesetting" pitchFamily="66" charset="-78"/>
              </a:rPr>
            </a:br>
            <a:r>
              <a:rPr lang="ru-RU" sz="1400" dirty="0" smtClean="0">
                <a:latin typeface="Century Gothic" pitchFamily="34" charset="0"/>
                <a:cs typeface="Arabic Typesetting" pitchFamily="66" charset="-78"/>
              </a:rPr>
              <a:t>О каждом элементе собрано «досье»: название, внешний вид, где можно найти и как используется.</a:t>
            </a:r>
            <a:br>
              <a:rPr lang="ru-RU" sz="1400" dirty="0" smtClean="0">
                <a:latin typeface="Century Gothic" pitchFamily="34" charset="0"/>
                <a:cs typeface="Arabic Typesetting" pitchFamily="66" charset="-78"/>
              </a:rPr>
            </a:br>
            <a:r>
              <a:rPr lang="ru-RU" sz="1400" dirty="0" smtClean="0">
                <a:latin typeface="Century Gothic" pitchFamily="34" charset="0"/>
                <a:cs typeface="Arabic Typesetting" pitchFamily="66" charset="-78"/>
              </a:rPr>
              <a:t/>
            </a:r>
            <a:br>
              <a:rPr lang="ru-RU" sz="1400" dirty="0" smtClean="0">
                <a:latin typeface="Century Gothic" pitchFamily="34" charset="0"/>
                <a:cs typeface="Arabic Typesetting" pitchFamily="66" charset="-78"/>
              </a:rPr>
            </a:br>
            <a:r>
              <a:rPr lang="ru-RU" sz="1400" dirty="0" smtClean="0">
                <a:latin typeface="Century Gothic" pitchFamily="34" charset="0"/>
                <a:cs typeface="Arabic Typesetting" pitchFamily="66" charset="-78"/>
              </a:rPr>
              <a:t>Попутно рассказывается о строении и расщеплении атома, Большом взрыве, агрегатном состоянии вещества, тёмной материи и даже устройстве датчиков дыма. </a:t>
            </a:r>
            <a:br>
              <a:rPr lang="ru-RU" sz="1400" dirty="0" smtClean="0">
                <a:latin typeface="Century Gothic" pitchFamily="34" charset="0"/>
                <a:cs typeface="Arabic Typesetting" pitchFamily="66" charset="-78"/>
              </a:rPr>
            </a:br>
            <a:r>
              <a:rPr lang="ru-RU" sz="1400" dirty="0" smtClean="0">
                <a:latin typeface="Century Gothic" pitchFamily="34" charset="0"/>
                <a:cs typeface="Arabic Typesetting" pitchFamily="66" charset="-78"/>
              </a:rPr>
              <a:t/>
            </a:r>
            <a:br>
              <a:rPr lang="ru-RU" sz="1400" dirty="0" smtClean="0">
                <a:latin typeface="Century Gothic" pitchFamily="34" charset="0"/>
                <a:cs typeface="Arabic Typesetting" pitchFamily="66" charset="-78"/>
              </a:rPr>
            </a:br>
            <a:r>
              <a:rPr lang="ru-RU" sz="1400" dirty="0" smtClean="0">
                <a:latin typeface="Century Gothic" pitchFamily="34" charset="0"/>
                <a:cs typeface="Arabic Typesetting" pitchFamily="66" charset="-78"/>
              </a:rPr>
              <a:t>+ 10  химических комиксов.</a:t>
            </a:r>
            <a:br>
              <a:rPr lang="ru-RU" sz="1400" dirty="0" smtClean="0">
                <a:latin typeface="Century Gothic" pitchFamily="34" charset="0"/>
                <a:cs typeface="Arabic Typesetting" pitchFamily="66" charset="-78"/>
              </a:rPr>
            </a:br>
            <a:r>
              <a:rPr lang="ru-RU" sz="1400" dirty="0" smtClean="0">
                <a:latin typeface="Century Gothic" pitchFamily="34" charset="0"/>
                <a:cs typeface="Arabic Typesetting" pitchFamily="66" charset="-78"/>
              </a:rPr>
              <a:t/>
            </a:r>
            <a:br>
              <a:rPr lang="ru-RU" sz="1400" dirty="0" smtClean="0">
                <a:latin typeface="Century Gothic" pitchFamily="34" charset="0"/>
                <a:cs typeface="Arabic Typesetting" pitchFamily="66" charset="-78"/>
              </a:rPr>
            </a:br>
            <a:r>
              <a:rPr lang="ru-RU" sz="1400" dirty="0" smtClean="0">
                <a:latin typeface="Century Gothic" pitchFamily="34" charset="0"/>
                <a:cs typeface="Arabic Typesetting" pitchFamily="66" charset="-78"/>
              </a:rPr>
              <a:t>Главные герои — </a:t>
            </a:r>
            <a:r>
              <a:rPr lang="ru-RU" sz="1400" dirty="0" err="1" smtClean="0">
                <a:latin typeface="Century Gothic" pitchFamily="34" charset="0"/>
                <a:cs typeface="Arabic Typesetting" pitchFamily="66" charset="-78"/>
              </a:rPr>
              <a:t>супернаучный</a:t>
            </a:r>
            <a:r>
              <a:rPr lang="ru-RU" sz="1400" dirty="0" smtClean="0">
                <a:latin typeface="Century Gothic" pitchFamily="34" charset="0"/>
                <a:cs typeface="Arabic Typesetting" pitchFamily="66" charset="-78"/>
              </a:rPr>
              <a:t> детектив Шерлок </a:t>
            </a:r>
            <a:r>
              <a:rPr lang="ru-RU" sz="1400" dirty="0" err="1" smtClean="0">
                <a:latin typeface="Century Gothic" pitchFamily="34" charset="0"/>
                <a:cs typeface="Arabic Typesetting" pitchFamily="66" charset="-78"/>
              </a:rPr>
              <a:t>Омс</a:t>
            </a:r>
            <a:r>
              <a:rPr lang="ru-RU" sz="1400" dirty="0" smtClean="0">
                <a:latin typeface="Century Gothic" pitchFamily="34" charset="0"/>
                <a:cs typeface="Arabic Typesetting" pitchFamily="66" charset="-78"/>
              </a:rPr>
              <a:t> и его помощники </a:t>
            </a:r>
            <a:r>
              <a:rPr lang="ru-RU" sz="1400" dirty="0" err="1" smtClean="0">
                <a:latin typeface="Century Gothic" pitchFamily="34" charset="0"/>
                <a:cs typeface="Arabic Typesetting" pitchFamily="66" charset="-78"/>
              </a:rPr>
              <a:t>Крысли</a:t>
            </a:r>
            <a:r>
              <a:rPr lang="ru-RU" sz="1400" dirty="0" smtClean="0">
                <a:latin typeface="Century Gothic" pitchFamily="34" charset="0"/>
                <a:cs typeface="Arabic Typesetting" pitchFamily="66" charset="-78"/>
              </a:rPr>
              <a:t> и </a:t>
            </a:r>
            <a:r>
              <a:rPr lang="ru-RU" sz="1400" dirty="0" err="1" smtClean="0">
                <a:latin typeface="Century Gothic" pitchFamily="34" charset="0"/>
                <a:cs typeface="Arabic Typesetting" pitchFamily="66" charset="-78"/>
              </a:rPr>
              <a:t>Шляпли</a:t>
            </a:r>
            <a:r>
              <a:rPr lang="ru-RU" sz="1400" dirty="0" smtClean="0">
                <a:latin typeface="Century Gothic" pitchFamily="34" charset="0"/>
                <a:cs typeface="Arabic Typesetting" pitchFamily="66" charset="-78"/>
              </a:rPr>
              <a:t> — облегчают восприятие и помогают усвоить содержание.</a:t>
            </a:r>
            <a:endParaRPr lang="en-US" sz="1400" dirty="0">
              <a:latin typeface="Century Gothic" pitchFamily="34" charset="0"/>
              <a:cs typeface="Arabic Typesetting" pitchFamily="66" charset="-78"/>
            </a:endParaRPr>
          </a:p>
        </p:txBody>
      </p:sp>
      <p:sp>
        <p:nvSpPr>
          <p:cNvPr id="3" name="Content Placeholder 2"/>
          <p:cNvSpPr>
            <a:spLocks noGrp="1"/>
          </p:cNvSpPr>
          <p:nvPr>
            <p:ph idx="1"/>
          </p:nvPr>
        </p:nvSpPr>
        <p:spPr>
          <a:xfrm>
            <a:off x="509954" y="3965331"/>
            <a:ext cx="3305908" cy="1002323"/>
          </a:xfrm>
        </p:spPr>
        <p:txBody>
          <a:bodyPr>
            <a:normAutofit fontScale="25000" lnSpcReduction="20000"/>
          </a:bodyPr>
          <a:lstStyle/>
          <a:p>
            <a:pPr>
              <a:buNone/>
            </a:pPr>
            <a:r>
              <a:rPr lang="ru-RU" sz="3700" b="1" dirty="0" smtClean="0">
                <a:latin typeface="Century Gothic" pitchFamily="34" charset="0"/>
                <a:ea typeface="Batang" pitchFamily="18" charset="-127"/>
              </a:rPr>
              <a:t>       </a:t>
            </a:r>
            <a:r>
              <a:rPr lang="ru-RU" sz="4800" b="1" dirty="0" err="1" smtClean="0">
                <a:latin typeface="Century Gothic" pitchFamily="34" charset="0"/>
                <a:ea typeface="Batang" pitchFamily="18" charset="-127"/>
                <a:cs typeface="Consolas" pitchFamily="49" charset="0"/>
              </a:rPr>
              <a:t>Барфилд</a:t>
            </a:r>
            <a:r>
              <a:rPr lang="ru-RU" sz="4800" b="1" dirty="0" smtClean="0">
                <a:latin typeface="Century Gothic" pitchFamily="34" charset="0"/>
                <a:ea typeface="Batang" pitchFamily="18" charset="-127"/>
                <a:cs typeface="Consolas" pitchFamily="49" charset="0"/>
              </a:rPr>
              <a:t>, М.  Элементарно! Вся таблица Менделеева у тебя дома </a:t>
            </a:r>
            <a:r>
              <a:rPr lang="ru-RU" sz="4800" dirty="0" smtClean="0">
                <a:latin typeface="Century Gothic" pitchFamily="34" charset="0"/>
                <a:ea typeface="Batang" pitchFamily="18" charset="-127"/>
                <a:cs typeface="Consolas" pitchFamily="49" charset="0"/>
              </a:rPr>
              <a:t>/ Майк </a:t>
            </a:r>
            <a:r>
              <a:rPr lang="ru-RU" sz="4800" dirty="0" err="1" smtClean="0">
                <a:latin typeface="Century Gothic" pitchFamily="34" charset="0"/>
                <a:ea typeface="Batang" pitchFamily="18" charset="-127"/>
                <a:cs typeface="Consolas" pitchFamily="49" charset="0"/>
              </a:rPr>
              <a:t>Барфилд</a:t>
            </a:r>
            <a:r>
              <a:rPr lang="ru-RU" sz="4800" dirty="0" smtClean="0">
                <a:latin typeface="Century Gothic" pitchFamily="34" charset="0"/>
                <a:ea typeface="Batang" pitchFamily="18" charset="-127"/>
                <a:cs typeface="Consolas" pitchFamily="49" charset="0"/>
              </a:rPr>
              <a:t> ; иллюстрации </a:t>
            </a:r>
            <a:r>
              <a:rPr lang="ru-RU" sz="4800" dirty="0" err="1" smtClean="0">
                <a:latin typeface="Century Gothic" pitchFamily="34" charset="0"/>
                <a:ea typeface="Batang" pitchFamily="18" charset="-127"/>
                <a:cs typeface="Consolas" pitchFamily="49" charset="0"/>
              </a:rPr>
              <a:t>Лорен</a:t>
            </a:r>
            <a:r>
              <a:rPr lang="ru-RU" sz="4800" dirty="0" smtClean="0">
                <a:latin typeface="Century Gothic" pitchFamily="34" charset="0"/>
                <a:ea typeface="Batang" pitchFamily="18" charset="-127"/>
                <a:cs typeface="Consolas" pitchFamily="49" charset="0"/>
              </a:rPr>
              <a:t> </a:t>
            </a:r>
            <a:r>
              <a:rPr lang="ru-RU" sz="4800" dirty="0" err="1" smtClean="0">
                <a:latin typeface="Century Gothic" pitchFamily="34" charset="0"/>
                <a:ea typeface="Batang" pitchFamily="18" charset="-127"/>
                <a:cs typeface="Consolas" pitchFamily="49" charset="0"/>
              </a:rPr>
              <a:t>Хамфри</a:t>
            </a:r>
            <a:r>
              <a:rPr lang="ru-RU" sz="4800" dirty="0" smtClean="0">
                <a:latin typeface="Century Gothic" pitchFamily="34" charset="0"/>
                <a:ea typeface="Batang" pitchFamily="18" charset="-127"/>
                <a:cs typeface="Consolas" pitchFamily="49" charset="0"/>
              </a:rPr>
              <a:t> ; перевод с английского Вадима </a:t>
            </a:r>
            <a:r>
              <a:rPr lang="ru-RU" sz="4800" dirty="0" err="1" smtClean="0">
                <a:latin typeface="Century Gothic" pitchFamily="34" charset="0"/>
                <a:ea typeface="Batang" pitchFamily="18" charset="-127"/>
                <a:cs typeface="Consolas" pitchFamily="49" charset="0"/>
              </a:rPr>
              <a:t>Цилинского</a:t>
            </a:r>
            <a:r>
              <a:rPr lang="ru-RU" sz="4800" dirty="0" smtClean="0">
                <a:latin typeface="Century Gothic" pitchFamily="34" charset="0"/>
                <a:ea typeface="Batang" pitchFamily="18" charset="-127"/>
                <a:cs typeface="Consolas" pitchFamily="49" charset="0"/>
              </a:rPr>
              <a:t>. — 2-е изд. — Москва : Манн, Иванов и Фербер, 2020. — 62, [1] с. : </a:t>
            </a:r>
            <a:r>
              <a:rPr lang="ru-RU" sz="4800" dirty="0" err="1" smtClean="0">
                <a:latin typeface="Century Gothic" pitchFamily="34" charset="0"/>
                <a:ea typeface="Batang" pitchFamily="18" charset="-127"/>
                <a:cs typeface="Consolas" pitchFamily="49" charset="0"/>
              </a:rPr>
              <a:t>цв</a:t>
            </a:r>
            <a:r>
              <a:rPr lang="ru-RU" sz="4800" dirty="0" smtClean="0">
                <a:latin typeface="Century Gothic" pitchFamily="34" charset="0"/>
                <a:ea typeface="Batang" pitchFamily="18" charset="-127"/>
                <a:cs typeface="Consolas" pitchFamily="49" charset="0"/>
              </a:rPr>
              <a:t>. ил. — (Миф. Детство). – Текст: непосредственный</a:t>
            </a:r>
            <a:r>
              <a:rPr lang="ru-RU" sz="4800" dirty="0" smtClean="0">
                <a:latin typeface="Century Gothic" pitchFamily="34" charset="0"/>
                <a:cs typeface="Consolas" pitchFamily="49" charset="0"/>
              </a:rPr>
              <a:t>.</a:t>
            </a:r>
          </a:p>
          <a:p>
            <a:pPr>
              <a:buNone/>
            </a:pPr>
            <a:r>
              <a:rPr lang="ru-RU" sz="8000" dirty="0" smtClean="0">
                <a:latin typeface="Century Gothic" pitchFamily="34" charset="0"/>
              </a:rPr>
              <a:t>    6+</a:t>
            </a:r>
          </a:p>
          <a:p>
            <a:pPr>
              <a:buNone/>
            </a:pPr>
            <a:endParaRPr lang="en-US" dirty="0"/>
          </a:p>
        </p:txBody>
      </p:sp>
      <p:pic>
        <p:nvPicPr>
          <p:cNvPr id="1026" name="Picture 2" descr="C:\Users\Для сотрудников\Desktop\21391.750x0.jpg"/>
          <p:cNvPicPr>
            <a:picLocks noChangeAspect="1" noChangeArrowheads="1"/>
          </p:cNvPicPr>
          <p:nvPr/>
        </p:nvPicPr>
        <p:blipFill>
          <a:blip r:embed="rId3" cstate="print"/>
          <a:srcRect/>
          <a:stretch>
            <a:fillRect/>
          </a:stretch>
        </p:blipFill>
        <p:spPr bwMode="auto">
          <a:xfrm>
            <a:off x="835269" y="820263"/>
            <a:ext cx="2393994" cy="3048352"/>
          </a:xfrm>
          <a:prstGeom prst="rect">
            <a:avLst/>
          </a:prstGeom>
          <a:noFill/>
        </p:spPr>
      </p:pic>
    </p:spTree>
    <p:extLst>
      <p:ext uri="{BB962C8B-B14F-4D97-AF65-F5344CB8AC3E}">
        <p14:creationId xmlns="" xmlns:p14="http://schemas.microsoft.com/office/powerpoint/2010/main" val="1180170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631" y="664065"/>
            <a:ext cx="4295043" cy="4690450"/>
          </a:xfrm>
        </p:spPr>
        <p:txBody>
          <a:bodyPr anchor="t" anchorCtr="0">
            <a:normAutofit/>
          </a:bodyPr>
          <a:lstStyle/>
          <a:p>
            <a:r>
              <a:rPr lang="ru-RU" sz="1100" dirty="0" smtClean="0"/>
              <a:t/>
            </a:r>
            <a:br>
              <a:rPr lang="ru-RU" sz="1100" dirty="0" smtClean="0"/>
            </a:br>
            <a:r>
              <a:rPr lang="ru-RU" sz="1400" dirty="0" smtClean="0">
                <a:latin typeface="Century Gothic" pitchFamily="34" charset="0"/>
              </a:rPr>
              <a:t>Эта книга – глубокий экскурс в историю окон разных стран.</a:t>
            </a:r>
            <a:br>
              <a:rPr lang="ru-RU" sz="1400" dirty="0" smtClean="0">
                <a:latin typeface="Century Gothic" pitchFamily="34" charset="0"/>
              </a:rPr>
            </a:br>
            <a:r>
              <a:rPr lang="ru-RU" sz="1400" dirty="0" smtClean="0">
                <a:latin typeface="Century Gothic" pitchFamily="34" charset="0"/>
              </a:rPr>
              <a:t/>
            </a:r>
            <a:br>
              <a:rPr lang="ru-RU" sz="1400" dirty="0" smtClean="0">
                <a:latin typeface="Century Gothic" pitchFamily="34" charset="0"/>
              </a:rPr>
            </a:br>
            <a:r>
              <a:rPr lang="ru-RU" sz="1400" dirty="0" smtClean="0">
                <a:latin typeface="Century Gothic" pitchFamily="34" charset="0"/>
              </a:rPr>
              <a:t>Изящные арки, большие французские окна-балконы, маленькие разноцветные витражи, окна, похожие на пчелиные соты... Кто всё это придумывал, когда какие окна появлялись и зачем? Авторы книги отвечают на эти вопросы обстоятельно и </a:t>
            </a:r>
            <a:r>
              <a:rPr lang="ru-RU" sz="1400" dirty="0" err="1" smtClean="0">
                <a:latin typeface="Century Gothic" pitchFamily="34" charset="0"/>
              </a:rPr>
              <a:t>иллюстрированно</a:t>
            </a:r>
            <a:r>
              <a:rPr lang="ru-RU" sz="1400" dirty="0" smtClean="0">
                <a:latin typeface="Century Gothic" pitchFamily="34" charset="0"/>
              </a:rPr>
              <a:t>.</a:t>
            </a:r>
            <a:br>
              <a:rPr lang="ru-RU" sz="1400" dirty="0" smtClean="0">
                <a:latin typeface="Century Gothic" pitchFamily="34" charset="0"/>
              </a:rPr>
            </a:br>
            <a:r>
              <a:rPr lang="ru-RU" sz="1400" dirty="0" smtClean="0">
                <a:latin typeface="Century Gothic" pitchFamily="34" charset="0"/>
                <a:cs typeface="Arabic Typesetting" pitchFamily="66" charset="-78"/>
              </a:rPr>
              <a:t/>
            </a:r>
            <a:br>
              <a:rPr lang="ru-RU" sz="1400" dirty="0" smtClean="0">
                <a:latin typeface="Century Gothic" pitchFamily="34" charset="0"/>
                <a:cs typeface="Arabic Typesetting" pitchFamily="66" charset="-78"/>
              </a:rPr>
            </a:br>
            <a:r>
              <a:rPr lang="ru-RU" sz="1400" dirty="0" smtClean="0">
                <a:latin typeface="Century Gothic" pitchFamily="34" charset="0"/>
              </a:rPr>
              <a:t> Текст дополнен пастельными </a:t>
            </a:r>
            <a:r>
              <a:rPr lang="ru-RU" sz="1400" dirty="0" smtClean="0">
                <a:latin typeface="Century Gothic" pitchFamily="34" charset="0"/>
              </a:rPr>
              <a:t>иллюстрациями</a:t>
            </a:r>
            <a:r>
              <a:rPr lang="ru-RU" sz="1400" dirty="0" smtClean="0">
                <a:latin typeface="Century Gothic" pitchFamily="34" charset="0"/>
              </a:rPr>
              <a:t>, позволяющими увидеть, как выглядят те или иные окна и здания, в которых они установлены. А для закрепления материала в книге даются вопросы-задания.</a:t>
            </a:r>
            <a:br>
              <a:rPr lang="ru-RU" sz="1400" dirty="0" smtClean="0">
                <a:latin typeface="Century Gothic" pitchFamily="34" charset="0"/>
              </a:rPr>
            </a:br>
            <a:endParaRPr lang="en-US" sz="1400" dirty="0">
              <a:latin typeface="Century Gothic" pitchFamily="34" charset="0"/>
              <a:cs typeface="Arabic Typesetting" pitchFamily="66" charset="-78"/>
            </a:endParaRPr>
          </a:p>
        </p:txBody>
      </p:sp>
      <p:sp>
        <p:nvSpPr>
          <p:cNvPr id="3" name="Content Placeholder 2"/>
          <p:cNvSpPr>
            <a:spLocks noGrp="1"/>
          </p:cNvSpPr>
          <p:nvPr>
            <p:ph idx="1"/>
          </p:nvPr>
        </p:nvSpPr>
        <p:spPr>
          <a:xfrm>
            <a:off x="439615" y="3991708"/>
            <a:ext cx="3305908" cy="1002323"/>
          </a:xfrm>
        </p:spPr>
        <p:txBody>
          <a:bodyPr>
            <a:normAutofit fontScale="25000" lnSpcReduction="20000"/>
          </a:bodyPr>
          <a:lstStyle/>
          <a:p>
            <a:pPr>
              <a:buNone/>
            </a:pPr>
            <a:r>
              <a:rPr lang="ru-RU" sz="4800" dirty="0" smtClean="0">
                <a:latin typeface="Century Gothic" pitchFamily="34" charset="0"/>
                <a:ea typeface="Batang" pitchFamily="18" charset="-127"/>
                <a:cs typeface="Consolas" pitchFamily="49" charset="0"/>
              </a:rPr>
              <a:t>      </a:t>
            </a:r>
            <a:r>
              <a:rPr lang="ru-RU" sz="4800" b="1" dirty="0" err="1" smtClean="0">
                <a:latin typeface="Century Gothic" pitchFamily="34" charset="0"/>
                <a:ea typeface="Batang" pitchFamily="18" charset="-127"/>
                <a:cs typeface="Consolas" pitchFamily="49" charset="0"/>
              </a:rPr>
              <a:t>Блиновская</a:t>
            </a:r>
            <a:r>
              <a:rPr lang="ru-RU" sz="4800" b="1" dirty="0" smtClean="0">
                <a:latin typeface="Century Gothic" pitchFamily="34" charset="0"/>
                <a:ea typeface="Batang" pitchFamily="18" charset="-127"/>
                <a:cs typeface="Consolas" pitchFamily="49" charset="0"/>
              </a:rPr>
              <a:t>, К. Открой окно</a:t>
            </a:r>
            <a:r>
              <a:rPr lang="ru-RU" sz="4800" dirty="0" smtClean="0">
                <a:latin typeface="Century Gothic" pitchFamily="34" charset="0"/>
                <a:ea typeface="Batang" pitchFamily="18" charset="-127"/>
                <a:cs typeface="Consolas" pitchFamily="49" charset="0"/>
              </a:rPr>
              <a:t>/ Катерина </a:t>
            </a:r>
            <a:r>
              <a:rPr lang="ru-RU" sz="4800" dirty="0" err="1" smtClean="0">
                <a:latin typeface="Century Gothic" pitchFamily="34" charset="0"/>
                <a:ea typeface="Batang" pitchFamily="18" charset="-127"/>
                <a:cs typeface="Consolas" pitchFamily="49" charset="0"/>
              </a:rPr>
              <a:t>Блиновская</a:t>
            </a:r>
            <a:r>
              <a:rPr lang="ru-RU" sz="4800" dirty="0" smtClean="0">
                <a:latin typeface="Century Gothic" pitchFamily="34" charset="0"/>
                <a:ea typeface="Batang" pitchFamily="18" charset="-127"/>
                <a:cs typeface="Consolas" pitchFamily="49" charset="0"/>
              </a:rPr>
              <a:t>; иллюстрации Анастасии Фоминых;. — Москва : </a:t>
            </a:r>
            <a:r>
              <a:rPr lang="ru-RU" sz="4800" dirty="0" err="1" smtClean="0">
                <a:latin typeface="Century Gothic" pitchFamily="34" charset="0"/>
                <a:ea typeface="Batang" pitchFamily="18" charset="-127"/>
                <a:cs typeface="Consolas" pitchFamily="49" charset="0"/>
              </a:rPr>
              <a:t>Абраказябра</a:t>
            </a:r>
            <a:r>
              <a:rPr lang="ru-RU" sz="4800" dirty="0" smtClean="0">
                <a:latin typeface="Century Gothic" pitchFamily="34" charset="0"/>
                <a:ea typeface="Batang" pitchFamily="18" charset="-127"/>
                <a:cs typeface="Consolas" pitchFamily="49" charset="0"/>
              </a:rPr>
              <a:t>, 2022. — 55 с. : </a:t>
            </a:r>
            <a:r>
              <a:rPr lang="ru-RU" sz="4800" dirty="0" err="1" smtClean="0">
                <a:latin typeface="Century Gothic" pitchFamily="34" charset="0"/>
                <a:ea typeface="Batang" pitchFamily="18" charset="-127"/>
                <a:cs typeface="Consolas" pitchFamily="49" charset="0"/>
              </a:rPr>
              <a:t>цв</a:t>
            </a:r>
            <a:r>
              <a:rPr lang="ru-RU" sz="4800" dirty="0" smtClean="0">
                <a:latin typeface="Century Gothic" pitchFamily="34" charset="0"/>
                <a:ea typeface="Batang" pitchFamily="18" charset="-127"/>
                <a:cs typeface="Consolas" pitchFamily="49" charset="0"/>
              </a:rPr>
              <a:t>. ил. — (</a:t>
            </a:r>
            <a:r>
              <a:rPr lang="ru-RU" sz="4800" dirty="0" err="1" smtClean="0">
                <a:latin typeface="Century Gothic" pitchFamily="34" charset="0"/>
                <a:ea typeface="Batang" pitchFamily="18" charset="-127"/>
                <a:cs typeface="Consolas" pitchFamily="49" charset="0"/>
              </a:rPr>
              <a:t>Архи-хи-текстура</a:t>
            </a:r>
            <a:r>
              <a:rPr lang="ru-RU" sz="4800" dirty="0" smtClean="0">
                <a:latin typeface="Century Gothic" pitchFamily="34" charset="0"/>
                <a:ea typeface="Batang" pitchFamily="18" charset="-127"/>
                <a:cs typeface="Consolas" pitchFamily="49" charset="0"/>
              </a:rPr>
              <a:t>). – Текст: непосредственный</a:t>
            </a:r>
            <a:r>
              <a:rPr lang="ru-RU" sz="4800" dirty="0" smtClean="0">
                <a:latin typeface="Century Gothic" pitchFamily="34" charset="0"/>
                <a:cs typeface="Consolas" pitchFamily="49" charset="0"/>
              </a:rPr>
              <a:t>.</a:t>
            </a:r>
          </a:p>
          <a:p>
            <a:pPr>
              <a:buNone/>
            </a:pPr>
            <a:r>
              <a:rPr lang="ru-RU" sz="8000" dirty="0" smtClean="0">
                <a:latin typeface="Century Gothic" pitchFamily="34" charset="0"/>
              </a:rPr>
              <a:t>    6+</a:t>
            </a:r>
          </a:p>
          <a:p>
            <a:pPr>
              <a:buNone/>
            </a:pPr>
            <a:endParaRPr lang="en-US" dirty="0"/>
          </a:p>
        </p:txBody>
      </p:sp>
      <p:pic>
        <p:nvPicPr>
          <p:cNvPr id="3074" name="Picture 2"/>
          <p:cNvPicPr>
            <a:picLocks noChangeAspect="1" noChangeArrowheads="1"/>
          </p:cNvPicPr>
          <p:nvPr/>
        </p:nvPicPr>
        <p:blipFill>
          <a:blip r:embed="rId2" cstate="print"/>
          <a:srcRect l="7206" t="18015" r="60078" b="36625"/>
          <a:stretch>
            <a:fillRect/>
          </a:stretch>
        </p:blipFill>
        <p:spPr bwMode="auto">
          <a:xfrm>
            <a:off x="759071" y="826476"/>
            <a:ext cx="2663433" cy="2954216"/>
          </a:xfrm>
          <a:prstGeom prst="rect">
            <a:avLst/>
          </a:prstGeom>
          <a:noFill/>
          <a:ln w="9525">
            <a:noFill/>
            <a:miter lim="800000"/>
            <a:headEnd/>
            <a:tailEnd/>
          </a:ln>
        </p:spPr>
      </p:pic>
      <p:pic>
        <p:nvPicPr>
          <p:cNvPr id="3075" name="Picture 3" descr="C:\Users\Для сотрудников\Desktop\QXwAmd0NKQ0.jpg"/>
          <p:cNvPicPr>
            <a:picLocks noChangeAspect="1" noChangeArrowheads="1"/>
          </p:cNvPicPr>
          <p:nvPr/>
        </p:nvPicPr>
        <p:blipFill>
          <a:blip r:embed="rId3" cstate="print"/>
          <a:srcRect/>
          <a:stretch>
            <a:fillRect/>
          </a:stretch>
        </p:blipFill>
        <p:spPr bwMode="auto">
          <a:xfrm>
            <a:off x="5943600" y="3947304"/>
            <a:ext cx="2628309" cy="2356779"/>
          </a:xfrm>
          <a:prstGeom prst="rect">
            <a:avLst/>
          </a:prstGeom>
          <a:noFill/>
        </p:spPr>
      </p:pic>
    </p:spTree>
    <p:extLst>
      <p:ext uri="{BB962C8B-B14F-4D97-AF65-F5344CB8AC3E}">
        <p14:creationId xmlns="" xmlns:p14="http://schemas.microsoft.com/office/powerpoint/2010/main" val="1180170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2047" y="453050"/>
            <a:ext cx="4295043" cy="4690450"/>
          </a:xfrm>
        </p:spPr>
        <p:txBody>
          <a:bodyPr anchor="t" anchorCtr="0">
            <a:normAutofit/>
          </a:bodyPr>
          <a:lstStyle/>
          <a:p>
            <a:r>
              <a:rPr lang="ru-RU" sz="1600" dirty="0" smtClean="0">
                <a:latin typeface="Century Gothic" pitchFamily="34" charset="0"/>
              </a:rPr>
              <a:t/>
            </a:r>
            <a:br>
              <a:rPr lang="ru-RU" sz="1600" dirty="0" smtClean="0">
                <a:latin typeface="Century Gothic" pitchFamily="34" charset="0"/>
              </a:rPr>
            </a:br>
            <a:r>
              <a:rPr lang="ru-RU" sz="1300" dirty="0" smtClean="0">
                <a:latin typeface="Century Gothic" pitchFamily="34" charset="0"/>
              </a:rPr>
              <a:t>Эта книга — настоящий путеводитель в мир Льюиса Кэрролла. Это книга о Льюисе Кэрролле, написанная в манере самого Кэрролла. </a:t>
            </a:r>
            <a:br>
              <a:rPr lang="ru-RU" sz="1300" dirty="0" smtClean="0">
                <a:latin typeface="Century Gothic" pitchFamily="34" charset="0"/>
              </a:rPr>
            </a:br>
            <a:r>
              <a:rPr lang="ru-RU" sz="1300" dirty="0" smtClean="0">
                <a:latin typeface="Century Gothic" pitchFamily="34" charset="0"/>
              </a:rPr>
              <a:t/>
            </a:r>
            <a:br>
              <a:rPr lang="ru-RU" sz="1300" dirty="0" smtClean="0">
                <a:latin typeface="Century Gothic" pitchFamily="34" charset="0"/>
              </a:rPr>
            </a:br>
            <a:r>
              <a:rPr lang="ru-RU" sz="1300" dirty="0" smtClean="0">
                <a:latin typeface="Century Gothic" pitchFamily="34" charset="0"/>
              </a:rPr>
              <a:t>Биографические факты соседствуют здесь с забавными (а порой и весьма поэтичными) фантазиями, прекрасные старинные фотографии — с озорными карикатурами и комиксами. </a:t>
            </a:r>
            <a:br>
              <a:rPr lang="ru-RU" sz="1300" dirty="0" smtClean="0">
                <a:latin typeface="Century Gothic" pitchFamily="34" charset="0"/>
              </a:rPr>
            </a:br>
            <a:r>
              <a:rPr lang="ru-RU" sz="1300" dirty="0" smtClean="0">
                <a:latin typeface="Century Gothic" pitchFamily="34" charset="0"/>
              </a:rPr>
              <a:t/>
            </a:r>
            <a:br>
              <a:rPr lang="ru-RU" sz="1300" dirty="0" smtClean="0">
                <a:latin typeface="Century Gothic" pitchFamily="34" charset="0"/>
              </a:rPr>
            </a:br>
            <a:r>
              <a:rPr lang="ru-RU" sz="1300" dirty="0" smtClean="0">
                <a:latin typeface="Century Gothic" pitchFamily="34" charset="0"/>
              </a:rPr>
              <a:t>Книгу отличают тонкий юмор, непринуждённый слог, глубина проработки и анализа. </a:t>
            </a:r>
            <a:br>
              <a:rPr lang="ru-RU" sz="1300" dirty="0" smtClean="0">
                <a:latin typeface="Century Gothic" pitchFamily="34" charset="0"/>
              </a:rPr>
            </a:br>
            <a:r>
              <a:rPr lang="ru-RU" sz="1300" dirty="0" smtClean="0">
                <a:latin typeface="Century Gothic" pitchFamily="34" charset="0"/>
              </a:rPr>
              <a:t>Книга хорошо передаёт атмосферу Англии XIX века. </a:t>
            </a:r>
            <a:br>
              <a:rPr lang="ru-RU" sz="1300" dirty="0" smtClean="0">
                <a:latin typeface="Century Gothic" pitchFamily="34" charset="0"/>
              </a:rPr>
            </a:br>
            <a:r>
              <a:rPr lang="ru-RU" sz="1300" dirty="0" smtClean="0">
                <a:latin typeface="Century Gothic" pitchFamily="34" charset="0"/>
              </a:rPr>
              <a:t/>
            </a:r>
            <a:br>
              <a:rPr lang="ru-RU" sz="1300" dirty="0" smtClean="0">
                <a:latin typeface="Century Gothic" pitchFamily="34" charset="0"/>
              </a:rPr>
            </a:br>
            <a:r>
              <a:rPr lang="ru-RU" sz="1300" dirty="0" smtClean="0">
                <a:latin typeface="Century Gothic" pitchFamily="34" charset="0"/>
              </a:rPr>
              <a:t>Помимо знакомства с жизнью и  творчеством создателя «Алисы в Стране Чудес», юные читатели познакомятся с прототипом его знаменитой героини — Алисой </a:t>
            </a:r>
            <a:r>
              <a:rPr lang="ru-RU" sz="1300" dirty="0" err="1" smtClean="0">
                <a:latin typeface="Century Gothic" pitchFamily="34" charset="0"/>
              </a:rPr>
              <a:t>Лидделл</a:t>
            </a:r>
            <a:r>
              <a:rPr lang="ru-RU" sz="1300" dirty="0" smtClean="0">
                <a:latin typeface="Century Gothic" pitchFamily="34" charset="0"/>
              </a:rPr>
              <a:t>, </a:t>
            </a:r>
            <a:endParaRPr lang="en-US" sz="1300" dirty="0">
              <a:latin typeface="Century Gothic" pitchFamily="34" charset="0"/>
            </a:endParaRPr>
          </a:p>
        </p:txBody>
      </p:sp>
      <p:sp>
        <p:nvSpPr>
          <p:cNvPr id="3" name="Content Placeholder 2"/>
          <p:cNvSpPr>
            <a:spLocks noGrp="1"/>
          </p:cNvSpPr>
          <p:nvPr>
            <p:ph idx="1"/>
          </p:nvPr>
        </p:nvSpPr>
        <p:spPr>
          <a:xfrm>
            <a:off x="553916" y="4536831"/>
            <a:ext cx="3305908" cy="1002323"/>
          </a:xfrm>
        </p:spPr>
        <p:txBody>
          <a:bodyPr>
            <a:normAutofit fontScale="25000" lnSpcReduction="20000"/>
          </a:bodyPr>
          <a:lstStyle/>
          <a:p>
            <a:pPr>
              <a:buNone/>
            </a:pPr>
            <a:r>
              <a:rPr lang="ru-RU" sz="4800" dirty="0" smtClean="0">
                <a:latin typeface="Century Gothic" pitchFamily="34" charset="0"/>
              </a:rPr>
              <a:t>      </a:t>
            </a:r>
            <a:r>
              <a:rPr lang="ru-RU" sz="4800" b="1" dirty="0" smtClean="0">
                <a:latin typeface="Century Gothic" pitchFamily="34" charset="0"/>
              </a:rPr>
              <a:t>Кружков, Г. Что и требовалось доказать. Жизнь Льюиса Кэрролла в рассказах и картинках</a:t>
            </a:r>
            <a:r>
              <a:rPr lang="ru-RU" sz="4800" dirty="0" smtClean="0">
                <a:latin typeface="Century Gothic" pitchFamily="34" charset="0"/>
              </a:rPr>
              <a:t> / Григорий Кружков. — Москва : Книжный дом Анастасии Орловой, 2021. — 111 с. : </a:t>
            </a:r>
            <a:r>
              <a:rPr lang="ru-RU" sz="4800" dirty="0" err="1" smtClean="0">
                <a:latin typeface="Century Gothic" pitchFamily="34" charset="0"/>
              </a:rPr>
              <a:t>цв</a:t>
            </a:r>
            <a:r>
              <a:rPr lang="ru-RU" sz="4800" dirty="0" smtClean="0">
                <a:latin typeface="Century Gothic" pitchFamily="34" charset="0"/>
              </a:rPr>
              <a:t>. ил. — (Жизнь замечательных людей)</a:t>
            </a:r>
            <a:r>
              <a:rPr lang="ru-RU" sz="4800" dirty="0" smtClean="0">
                <a:latin typeface="Century Gothic" pitchFamily="34" charset="0"/>
                <a:ea typeface="Batang" pitchFamily="18" charset="-127"/>
                <a:cs typeface="Consolas" pitchFamily="49" charset="0"/>
              </a:rPr>
              <a:t>. – Текст: непосредственный</a:t>
            </a:r>
            <a:r>
              <a:rPr lang="ru-RU" sz="4800" dirty="0" smtClean="0">
                <a:latin typeface="Century Gothic" pitchFamily="34" charset="0"/>
                <a:cs typeface="Consolas" pitchFamily="49" charset="0"/>
              </a:rPr>
              <a:t>.</a:t>
            </a:r>
          </a:p>
          <a:p>
            <a:pPr>
              <a:buNone/>
            </a:pPr>
            <a:r>
              <a:rPr lang="ru-RU" sz="8000" dirty="0" smtClean="0">
                <a:latin typeface="Century Gothic" pitchFamily="34" charset="0"/>
              </a:rPr>
              <a:t>    6+</a:t>
            </a:r>
          </a:p>
          <a:p>
            <a:pPr>
              <a:buNone/>
            </a:pPr>
            <a:endParaRPr lang="en-US" dirty="0"/>
          </a:p>
        </p:txBody>
      </p:sp>
      <p:pic>
        <p:nvPicPr>
          <p:cNvPr id="2050" name="Picture 2" descr="C:\Users\Для сотрудников\Desktop\67841_chto-i-trebovalos-dokazat-zhizn-ljuisa-kerrolla-v-rasskazah-kartinkah-knizhnyj-dom-anastasii-orlovoj.jpg"/>
          <p:cNvPicPr>
            <a:picLocks noChangeAspect="1" noChangeArrowheads="1"/>
          </p:cNvPicPr>
          <p:nvPr/>
        </p:nvPicPr>
        <p:blipFill>
          <a:blip r:embed="rId2" cstate="print"/>
          <a:srcRect/>
          <a:stretch>
            <a:fillRect/>
          </a:stretch>
        </p:blipFill>
        <p:spPr bwMode="auto">
          <a:xfrm>
            <a:off x="747346" y="755160"/>
            <a:ext cx="2532185" cy="3470031"/>
          </a:xfrm>
          <a:prstGeom prst="rect">
            <a:avLst/>
          </a:prstGeom>
          <a:noFill/>
        </p:spPr>
      </p:pic>
      <p:pic>
        <p:nvPicPr>
          <p:cNvPr id="2051" name="Picture 3" descr="C:\Users\Для сотрудников\Desktop\7ddvHM6bk10.jpg"/>
          <p:cNvPicPr>
            <a:picLocks noChangeAspect="1" noChangeArrowheads="1"/>
          </p:cNvPicPr>
          <p:nvPr/>
        </p:nvPicPr>
        <p:blipFill>
          <a:blip r:embed="rId3" cstate="print"/>
          <a:srcRect/>
          <a:stretch>
            <a:fillRect/>
          </a:stretch>
        </p:blipFill>
        <p:spPr bwMode="auto">
          <a:xfrm>
            <a:off x="6176143" y="4369778"/>
            <a:ext cx="2471579" cy="2012462"/>
          </a:xfrm>
          <a:prstGeom prst="rect">
            <a:avLst/>
          </a:prstGeom>
          <a:noFill/>
        </p:spPr>
      </p:pic>
    </p:spTree>
    <p:extLst>
      <p:ext uri="{BB962C8B-B14F-4D97-AF65-F5344CB8AC3E}">
        <p14:creationId xmlns="" xmlns:p14="http://schemas.microsoft.com/office/powerpoint/2010/main" val="1180170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78" y="3921369"/>
            <a:ext cx="7592158" cy="2004646"/>
          </a:xfrm>
        </p:spPr>
        <p:txBody>
          <a:bodyPr anchor="t" anchorCtr="0">
            <a:normAutofit fontScale="90000"/>
          </a:bodyPr>
          <a:lstStyle/>
          <a:p>
            <a:r>
              <a:rPr lang="ru-RU" sz="1300" dirty="0" smtClean="0">
                <a:latin typeface="Century Gothic" pitchFamily="34" charset="0"/>
                <a:cs typeface="Arabic Typesetting" pitchFamily="66" charset="-78"/>
              </a:rPr>
              <a:t/>
            </a:r>
            <a:br>
              <a:rPr lang="ru-RU" sz="1300" dirty="0" smtClean="0">
                <a:latin typeface="Century Gothic" pitchFamily="34" charset="0"/>
                <a:cs typeface="Arabic Typesetting" pitchFamily="66" charset="-78"/>
              </a:rPr>
            </a:br>
            <a:r>
              <a:rPr lang="ru-RU" sz="1400" dirty="0" smtClean="0">
                <a:latin typeface="Century Gothic" pitchFamily="34" charset="0"/>
                <a:cs typeface="Arabic Typesetting" pitchFamily="66" charset="-78"/>
              </a:rPr>
              <a:t>Книги впервые издаются на русском языке.</a:t>
            </a:r>
            <a:br>
              <a:rPr lang="ru-RU" sz="1400" dirty="0" smtClean="0">
                <a:latin typeface="Century Gothic" pitchFamily="34" charset="0"/>
                <a:cs typeface="Arabic Typesetting" pitchFamily="66" charset="-78"/>
              </a:rPr>
            </a:br>
            <a:r>
              <a:rPr lang="ru-RU" sz="1400" dirty="0" smtClean="0"/>
              <a:t/>
            </a:r>
            <a:br>
              <a:rPr lang="ru-RU" sz="1400" dirty="0" smtClean="0"/>
            </a:br>
            <a:r>
              <a:rPr lang="ru-RU" sz="1400" dirty="0" err="1" smtClean="0">
                <a:latin typeface="Century Gothic" pitchFamily="34" charset="0"/>
                <a:cs typeface="Arabic Typesetting" pitchFamily="66" charset="-78"/>
              </a:rPr>
              <a:t>Фотикулярное</a:t>
            </a:r>
            <a:r>
              <a:rPr lang="ru-RU" sz="1400" dirty="0" smtClean="0">
                <a:latin typeface="Century Gothic" pitchFamily="34" charset="0"/>
                <a:cs typeface="Arabic Typesetting" pitchFamily="66" charset="-78"/>
              </a:rPr>
              <a:t> изображение — это старая технология </a:t>
            </a:r>
            <a:r>
              <a:rPr lang="ru-RU" sz="1400" dirty="0" err="1" smtClean="0">
                <a:latin typeface="Century Gothic" pitchFamily="34" charset="0"/>
                <a:cs typeface="Arabic Typesetting" pitchFamily="66" charset="-78"/>
              </a:rPr>
              <a:t>лентикулярной</a:t>
            </a:r>
            <a:r>
              <a:rPr lang="ru-RU" sz="1400" dirty="0" smtClean="0">
                <a:latin typeface="Century Gothic" pitchFamily="34" charset="0"/>
                <a:cs typeface="Arabic Typesetting" pitchFamily="66" charset="-78"/>
              </a:rPr>
              <a:t>, или </a:t>
            </a:r>
            <a:r>
              <a:rPr lang="ru-RU" sz="1400" dirty="0" err="1" smtClean="0">
                <a:latin typeface="Century Gothic" pitchFamily="34" charset="0"/>
                <a:cs typeface="Arabic Typesetting" pitchFamily="66" charset="-78"/>
              </a:rPr>
              <a:t>линзорастровой</a:t>
            </a:r>
            <a:r>
              <a:rPr lang="ru-RU" sz="1400" dirty="0" smtClean="0">
                <a:latin typeface="Century Gothic" pitchFamily="34" charset="0"/>
                <a:cs typeface="Arabic Typesetting" pitchFamily="66" charset="-78"/>
              </a:rPr>
              <a:t>, печати на новый лад. </a:t>
            </a:r>
            <a:br>
              <a:rPr lang="ru-RU" sz="1400" dirty="0" smtClean="0">
                <a:latin typeface="Century Gothic" pitchFamily="34" charset="0"/>
                <a:cs typeface="Arabic Typesetting" pitchFamily="66" charset="-78"/>
              </a:rPr>
            </a:br>
            <a:r>
              <a:rPr lang="ru-RU" sz="1400" dirty="0" smtClean="0">
                <a:latin typeface="Century Gothic" pitchFamily="34" charset="0"/>
                <a:cs typeface="Arabic Typesetting" pitchFamily="66" charset="-78"/>
              </a:rPr>
              <a:t/>
            </a:r>
            <a:br>
              <a:rPr lang="ru-RU" sz="1400" dirty="0" smtClean="0">
                <a:latin typeface="Century Gothic" pitchFamily="34" charset="0"/>
                <a:cs typeface="Arabic Typesetting" pitchFamily="66" charset="-78"/>
              </a:rPr>
            </a:br>
            <a:r>
              <a:rPr lang="ru-RU" sz="1400" dirty="0" smtClean="0">
                <a:latin typeface="Century Gothic" pitchFamily="34" charset="0"/>
                <a:cs typeface="Arabic Typesetting" pitchFamily="66" charset="-78"/>
              </a:rPr>
              <a:t>Отдельные видеокадры нарезаются очень тонкими полосками, из которых собирается одна цельная картина. Сама по себе она выглядит размытой, словно фрагменты изображения наслаиваются друг на друга, но, если положить сверху тонкую линзу, образы оживают и начинают двигаться плавно и непрерывно, будто в кино.</a:t>
            </a:r>
            <a:r>
              <a:rPr lang="ru-RU" sz="1400" dirty="0" smtClean="0"/>
              <a:t/>
            </a:r>
            <a:br>
              <a:rPr lang="ru-RU" sz="1400" dirty="0" smtClean="0"/>
            </a:br>
            <a:endParaRPr lang="en-US" sz="1400" dirty="0">
              <a:latin typeface="Century Gothic" pitchFamily="34" charset="0"/>
              <a:cs typeface="Arabic Typesetting" pitchFamily="66" charset="-78"/>
            </a:endParaRPr>
          </a:p>
        </p:txBody>
      </p:sp>
      <p:sp>
        <p:nvSpPr>
          <p:cNvPr id="3" name="Content Placeholder 2"/>
          <p:cNvSpPr>
            <a:spLocks noGrp="1"/>
          </p:cNvSpPr>
          <p:nvPr>
            <p:ph idx="1"/>
          </p:nvPr>
        </p:nvSpPr>
        <p:spPr>
          <a:xfrm>
            <a:off x="597876" y="659422"/>
            <a:ext cx="2989385" cy="703385"/>
          </a:xfrm>
        </p:spPr>
        <p:txBody>
          <a:bodyPr>
            <a:normAutofit fontScale="25000" lnSpcReduction="20000"/>
          </a:bodyPr>
          <a:lstStyle/>
          <a:p>
            <a:pPr>
              <a:buNone/>
            </a:pPr>
            <a:r>
              <a:rPr lang="ru-RU" sz="6400" b="1" dirty="0" err="1" smtClean="0">
                <a:latin typeface="Century Gothic" pitchFamily="34" charset="0"/>
                <a:cs typeface="Consolas" pitchFamily="49" charset="0"/>
              </a:rPr>
              <a:t>Фотикулярные</a:t>
            </a:r>
            <a:r>
              <a:rPr lang="ru-RU" sz="6400" b="1" dirty="0" smtClean="0">
                <a:latin typeface="Century Gothic" pitchFamily="34" charset="0"/>
                <a:cs typeface="Consolas" pitchFamily="49" charset="0"/>
              </a:rPr>
              <a:t> книги </a:t>
            </a:r>
          </a:p>
          <a:p>
            <a:pPr>
              <a:buNone/>
            </a:pPr>
            <a:r>
              <a:rPr lang="ru-RU" sz="5600" dirty="0" smtClean="0">
                <a:latin typeface="Century Gothic" pitchFamily="34" charset="0"/>
                <a:cs typeface="Consolas" pitchFamily="49" charset="0"/>
              </a:rPr>
              <a:t>Издательство </a:t>
            </a:r>
            <a:r>
              <a:rPr lang="ru-RU" sz="5600" b="1" dirty="0" err="1" smtClean="0">
                <a:latin typeface="Century Gothic" pitchFamily="34" charset="0"/>
                <a:cs typeface="Consolas" pitchFamily="49" charset="0"/>
              </a:rPr>
              <a:t>Неокнига</a:t>
            </a:r>
            <a:endParaRPr lang="ru-RU" sz="5600" b="1" dirty="0" smtClean="0">
              <a:latin typeface="Century Gothic" pitchFamily="34" charset="0"/>
              <a:cs typeface="Consolas" pitchFamily="49" charset="0"/>
            </a:endParaRPr>
          </a:p>
          <a:p>
            <a:pPr>
              <a:buNone/>
            </a:pPr>
            <a:r>
              <a:rPr lang="en-US" sz="6000" dirty="0" smtClean="0"/>
              <a:t>https://neokniga.com/</a:t>
            </a:r>
            <a:endParaRPr lang="ru-RU" sz="5600" dirty="0" smtClean="0">
              <a:latin typeface="Century Gothic" pitchFamily="34" charset="0"/>
            </a:endParaRPr>
          </a:p>
          <a:p>
            <a:pPr>
              <a:buNone/>
            </a:pPr>
            <a:endParaRPr lang="en-US" dirty="0"/>
          </a:p>
        </p:txBody>
      </p:sp>
      <p:pic>
        <p:nvPicPr>
          <p:cNvPr id="19458" name="Picture 2" descr="https://neokniga.com/wp-content/uploads/2021/11/safari_cover_4.jpg"/>
          <p:cNvPicPr>
            <a:picLocks noChangeAspect="1" noChangeArrowheads="1"/>
          </p:cNvPicPr>
          <p:nvPr/>
        </p:nvPicPr>
        <p:blipFill>
          <a:blip r:embed="rId2" cstate="print"/>
          <a:srcRect/>
          <a:stretch>
            <a:fillRect/>
          </a:stretch>
        </p:blipFill>
        <p:spPr bwMode="auto">
          <a:xfrm>
            <a:off x="785187" y="1591079"/>
            <a:ext cx="2207199" cy="2207199"/>
          </a:xfrm>
          <a:prstGeom prst="rect">
            <a:avLst/>
          </a:prstGeom>
          <a:noFill/>
        </p:spPr>
      </p:pic>
      <p:pic>
        <p:nvPicPr>
          <p:cNvPr id="19462" name="Picture 6" descr="https://neokniga.com/wp-content/uploads/2021/05/ocean_cover_1.jpg"/>
          <p:cNvPicPr>
            <a:picLocks noChangeAspect="1" noChangeArrowheads="1"/>
          </p:cNvPicPr>
          <p:nvPr/>
        </p:nvPicPr>
        <p:blipFill>
          <a:blip r:embed="rId3" cstate="print"/>
          <a:srcRect/>
          <a:stretch>
            <a:fillRect/>
          </a:stretch>
        </p:blipFill>
        <p:spPr bwMode="auto">
          <a:xfrm>
            <a:off x="6093069" y="1636965"/>
            <a:ext cx="2159344" cy="2157345"/>
          </a:xfrm>
          <a:prstGeom prst="rect">
            <a:avLst/>
          </a:prstGeom>
          <a:noFill/>
        </p:spPr>
      </p:pic>
      <p:pic>
        <p:nvPicPr>
          <p:cNvPr id="19464" name="Picture 8" descr="https://neokniga.com/wp-content/uploads/2021/05/dinosaur_cover_1.jpg"/>
          <p:cNvPicPr>
            <a:picLocks noChangeAspect="1" noChangeArrowheads="1"/>
          </p:cNvPicPr>
          <p:nvPr/>
        </p:nvPicPr>
        <p:blipFill>
          <a:blip r:embed="rId4" cstate="print"/>
          <a:srcRect/>
          <a:stretch>
            <a:fillRect/>
          </a:stretch>
        </p:blipFill>
        <p:spPr bwMode="auto">
          <a:xfrm>
            <a:off x="3490546" y="1621504"/>
            <a:ext cx="2167982" cy="2167982"/>
          </a:xfrm>
          <a:prstGeom prst="rect">
            <a:avLst/>
          </a:prstGeom>
          <a:noFill/>
        </p:spPr>
      </p:pic>
    </p:spTree>
    <p:extLst>
      <p:ext uri="{BB962C8B-B14F-4D97-AF65-F5344CB8AC3E}">
        <p14:creationId xmlns="" xmlns:p14="http://schemas.microsoft.com/office/powerpoint/2010/main" val="1180170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631" y="664065"/>
            <a:ext cx="4295043" cy="4690450"/>
          </a:xfrm>
        </p:spPr>
        <p:txBody>
          <a:bodyPr anchor="t" anchorCtr="0">
            <a:normAutofit/>
          </a:bodyPr>
          <a:lstStyle/>
          <a:p>
            <a:r>
              <a:rPr lang="ru-RU" sz="1100" dirty="0" smtClean="0"/>
              <a:t/>
            </a:r>
            <a:br>
              <a:rPr lang="ru-RU" sz="1100" dirty="0" smtClean="0"/>
            </a:br>
            <a:r>
              <a:rPr lang="ru-RU" sz="1400" dirty="0" smtClean="0">
                <a:latin typeface="Century Gothic" pitchFamily="34" charset="0"/>
                <a:cs typeface="Arabic Typesetting" pitchFamily="66" charset="-78"/>
              </a:rPr>
              <a:t/>
            </a:r>
            <a:br>
              <a:rPr lang="ru-RU" sz="1400" dirty="0" smtClean="0">
                <a:latin typeface="Century Gothic" pitchFamily="34" charset="0"/>
                <a:cs typeface="Arabic Typesetting" pitchFamily="66" charset="-78"/>
              </a:rPr>
            </a:br>
            <a:r>
              <a:rPr lang="ru-RU" sz="1400" dirty="0" smtClean="0">
                <a:latin typeface="Century Gothic" pitchFamily="34" charset="0"/>
                <a:cs typeface="Arabic Typesetting" pitchFamily="66" charset="-78"/>
              </a:rPr>
              <a:t>Книга с подвижными элементами.</a:t>
            </a:r>
            <a:br>
              <a:rPr lang="ru-RU" sz="1400" dirty="0" smtClean="0">
                <a:latin typeface="Century Gothic" pitchFamily="34" charset="0"/>
                <a:cs typeface="Arabic Typesetting" pitchFamily="66" charset="-78"/>
              </a:rPr>
            </a:br>
            <a:r>
              <a:rPr lang="ru-RU" sz="1400" dirty="0" smtClean="0">
                <a:latin typeface="Century Gothic" pitchFamily="34" charset="0"/>
                <a:cs typeface="Arabic Typesetting" pitchFamily="66" charset="-78"/>
              </a:rPr>
              <a:t/>
            </a:r>
            <a:br>
              <a:rPr lang="ru-RU" sz="1400" dirty="0" smtClean="0">
                <a:latin typeface="Century Gothic" pitchFamily="34" charset="0"/>
                <a:cs typeface="Arabic Typesetting" pitchFamily="66" charset="-78"/>
              </a:rPr>
            </a:br>
            <a:r>
              <a:rPr lang="ru-RU" sz="1400" dirty="0" smtClean="0">
                <a:latin typeface="Century Gothic" pitchFamily="34" charset="0"/>
                <a:cs typeface="Arabic Typesetting" pitchFamily="66" charset="-78"/>
              </a:rPr>
              <a:t>Внутри книги - пять интерактивных сканеров: двигайте ими вправо-влево и рассматривайте скелеты животных в мельчайших подробностях. </a:t>
            </a:r>
            <a:br>
              <a:rPr lang="ru-RU" sz="1400" dirty="0" smtClean="0">
                <a:latin typeface="Century Gothic" pitchFamily="34" charset="0"/>
                <a:cs typeface="Arabic Typesetting" pitchFamily="66" charset="-78"/>
              </a:rPr>
            </a:br>
            <a:r>
              <a:rPr lang="ru-RU" sz="1400" dirty="0" smtClean="0">
                <a:latin typeface="Century Gothic" pitchFamily="34" charset="0"/>
                <a:cs typeface="Arabic Typesetting" pitchFamily="66" charset="-78"/>
              </a:rPr>
              <a:t/>
            </a:r>
            <a:br>
              <a:rPr lang="ru-RU" sz="1400" dirty="0" smtClean="0">
                <a:latin typeface="Century Gothic" pitchFamily="34" charset="0"/>
                <a:cs typeface="Arabic Typesetting" pitchFamily="66" charset="-78"/>
              </a:rPr>
            </a:br>
            <a:r>
              <a:rPr lang="ru-RU" sz="1400" dirty="0" smtClean="0">
                <a:latin typeface="Century Gothic" pitchFamily="34" charset="0"/>
                <a:cs typeface="Arabic Typesetting" pitchFamily="66" charset="-78"/>
              </a:rPr>
              <a:t>Каждый разворот книги представляет свой ТОП-5 среди хищников: смертоносные пауки, свирепые медведи, большие кошки, зловещие морские существа и другие. </a:t>
            </a:r>
            <a:br>
              <a:rPr lang="ru-RU" sz="1400" dirty="0" smtClean="0">
                <a:latin typeface="Century Gothic" pitchFamily="34" charset="0"/>
                <a:cs typeface="Arabic Typesetting" pitchFamily="66" charset="-78"/>
              </a:rPr>
            </a:br>
            <a:r>
              <a:rPr lang="ru-RU" sz="1400" dirty="0" smtClean="0">
                <a:latin typeface="Century Gothic" pitchFamily="34" charset="0"/>
                <a:cs typeface="Arabic Typesetting" pitchFamily="66" charset="-78"/>
              </a:rPr>
              <a:t/>
            </a:r>
            <a:br>
              <a:rPr lang="ru-RU" sz="1400" dirty="0" smtClean="0">
                <a:latin typeface="Century Gothic" pitchFamily="34" charset="0"/>
                <a:cs typeface="Arabic Typesetting" pitchFamily="66" charset="-78"/>
              </a:rPr>
            </a:br>
            <a:r>
              <a:rPr lang="ru-RU" sz="1400" dirty="0" smtClean="0">
                <a:latin typeface="Century Gothic" pitchFamily="34" charset="0"/>
                <a:cs typeface="Arabic Typesetting" pitchFamily="66" charset="-78"/>
              </a:rPr>
              <a:t>В книге - интерактивные окошки, лаконичное и доступное изложение сложных фактов, понятная </a:t>
            </a:r>
            <a:r>
              <a:rPr lang="ru-RU" sz="1400" dirty="0" err="1" smtClean="0">
                <a:latin typeface="Century Gothic" pitchFamily="34" charset="0"/>
                <a:cs typeface="Arabic Typesetting" pitchFamily="66" charset="-78"/>
              </a:rPr>
              <a:t>инфографика</a:t>
            </a:r>
            <a:r>
              <a:rPr lang="ru-RU" sz="1400" dirty="0" smtClean="0">
                <a:latin typeface="Century Gothic" pitchFamily="34" charset="0"/>
                <a:cs typeface="Arabic Typesetting" pitchFamily="66" charset="-78"/>
              </a:rPr>
              <a:t>, красочные фото и натуралистичные иллюстрации.</a:t>
            </a:r>
            <a:br>
              <a:rPr lang="ru-RU" sz="1400" dirty="0" smtClean="0">
                <a:latin typeface="Century Gothic" pitchFamily="34" charset="0"/>
                <a:cs typeface="Arabic Typesetting" pitchFamily="66" charset="-78"/>
              </a:rPr>
            </a:br>
            <a:endParaRPr lang="en-US" sz="1400" dirty="0">
              <a:latin typeface="Century Gothic" pitchFamily="34" charset="0"/>
              <a:cs typeface="Arabic Typesetting" pitchFamily="66" charset="-78"/>
            </a:endParaRPr>
          </a:p>
        </p:txBody>
      </p:sp>
      <p:sp>
        <p:nvSpPr>
          <p:cNvPr id="3" name="Content Placeholder 2"/>
          <p:cNvSpPr>
            <a:spLocks noGrp="1"/>
          </p:cNvSpPr>
          <p:nvPr>
            <p:ph idx="1"/>
          </p:nvPr>
        </p:nvSpPr>
        <p:spPr>
          <a:xfrm>
            <a:off x="509954" y="3332285"/>
            <a:ext cx="3288323" cy="1608992"/>
          </a:xfrm>
        </p:spPr>
        <p:txBody>
          <a:bodyPr>
            <a:normAutofit fontScale="25000" lnSpcReduction="20000"/>
          </a:bodyPr>
          <a:lstStyle/>
          <a:p>
            <a:pPr>
              <a:buNone/>
            </a:pPr>
            <a:r>
              <a:rPr lang="ru-RU" sz="5600" b="1" dirty="0" smtClean="0"/>
              <a:t>      </a:t>
            </a:r>
            <a:r>
              <a:rPr lang="ru-RU" sz="5600" b="1" dirty="0" err="1" smtClean="0"/>
              <a:t>Клейбурн</a:t>
            </a:r>
            <a:r>
              <a:rPr lang="ru-RU" sz="5600" b="1" dirty="0" smtClean="0"/>
              <a:t>, Анна</a:t>
            </a:r>
            <a:r>
              <a:rPr lang="ru-RU" sz="5600" dirty="0" smtClean="0"/>
              <a:t>. </a:t>
            </a:r>
            <a:r>
              <a:rPr lang="ru-RU" sz="5600" b="1" dirty="0" smtClean="0"/>
              <a:t>Хищники</a:t>
            </a:r>
            <a:r>
              <a:rPr lang="ru-RU" sz="5600" dirty="0" smtClean="0"/>
              <a:t> / [автор Анна </a:t>
            </a:r>
            <a:r>
              <a:rPr lang="ru-RU" sz="5600" dirty="0" err="1" smtClean="0"/>
              <a:t>Клейбурн</a:t>
            </a:r>
            <a:r>
              <a:rPr lang="ru-RU" sz="5600" dirty="0" smtClean="0"/>
              <a:t> ; перевод с английского М. Лозовской ; художники: Мартин </a:t>
            </a:r>
            <a:r>
              <a:rPr lang="ru-RU" sz="5600" dirty="0" err="1" smtClean="0"/>
              <a:t>Бастаманте</a:t>
            </a:r>
            <a:r>
              <a:rPr lang="ru-RU" sz="5600" dirty="0" smtClean="0"/>
              <a:t>, </a:t>
            </a:r>
            <a:r>
              <a:rPr lang="ru-RU" sz="5600" dirty="0" err="1" smtClean="0"/>
              <a:t>Крис</a:t>
            </a:r>
            <a:r>
              <a:rPr lang="ru-RU" sz="5600" dirty="0" smtClean="0"/>
              <a:t> </a:t>
            </a:r>
            <a:r>
              <a:rPr lang="ru-RU" sz="5600" dirty="0" err="1" smtClean="0"/>
              <a:t>Говард</a:t>
            </a:r>
            <a:r>
              <a:rPr lang="ru-RU" sz="5600" dirty="0" smtClean="0"/>
              <a:t>, Эльдар </a:t>
            </a:r>
            <a:r>
              <a:rPr lang="ru-RU" sz="5600" dirty="0" err="1" smtClean="0"/>
              <a:t>Закиров</a:t>
            </a:r>
            <a:r>
              <a:rPr lang="ru-RU" sz="5600" dirty="0" smtClean="0"/>
              <a:t>, </a:t>
            </a:r>
            <a:r>
              <a:rPr lang="ru-RU" sz="5600" dirty="0" err="1" smtClean="0"/>
              <a:t>Симон</a:t>
            </a:r>
            <a:r>
              <a:rPr lang="ru-RU" sz="5600" dirty="0" smtClean="0"/>
              <a:t> Морс]. - Москва : Мозаика-синтез, 2020. - 29 с. : </a:t>
            </a:r>
            <a:r>
              <a:rPr lang="ru-RU" sz="5600" dirty="0" err="1" smtClean="0"/>
              <a:t>цв</a:t>
            </a:r>
            <a:r>
              <a:rPr lang="ru-RU" sz="5600" dirty="0" smtClean="0"/>
              <a:t>. ил. - (</a:t>
            </a:r>
            <a:r>
              <a:rPr lang="ru-RU" sz="5600" b="1" dirty="0" err="1" smtClean="0"/>
              <a:t>Сканорама</a:t>
            </a:r>
            <a:r>
              <a:rPr lang="ru-RU" sz="5600" dirty="0" smtClean="0"/>
              <a:t>. Природа сквозь рентген). – Текст: непосредственный.</a:t>
            </a:r>
            <a:endParaRPr lang="ru-RU" sz="5600" dirty="0" smtClean="0">
              <a:latin typeface="Century Gothic" pitchFamily="34" charset="0"/>
            </a:endParaRPr>
          </a:p>
          <a:p>
            <a:pPr>
              <a:buNone/>
            </a:pPr>
            <a:endParaRPr lang="ru-RU" sz="8000" dirty="0" smtClean="0">
              <a:latin typeface="Century Gothic" pitchFamily="34" charset="0"/>
            </a:endParaRPr>
          </a:p>
          <a:p>
            <a:pPr>
              <a:buNone/>
            </a:pPr>
            <a:r>
              <a:rPr lang="ru-RU" sz="8000" dirty="0" smtClean="0">
                <a:latin typeface="Century Gothic" pitchFamily="34" charset="0"/>
              </a:rPr>
              <a:t>    0+</a:t>
            </a:r>
          </a:p>
          <a:p>
            <a:pPr>
              <a:buNone/>
            </a:pPr>
            <a:endParaRPr lang="en-US" dirty="0"/>
          </a:p>
        </p:txBody>
      </p:sp>
      <p:pic>
        <p:nvPicPr>
          <p:cNvPr id="20482" name="Picture 2" descr="https://simg.marwin.kz/media/catalog/product/5/3/kleyburn_a_skanorama_priroda_skvoz_rentgen_hishchniki.jpg"/>
          <p:cNvPicPr>
            <a:picLocks noChangeAspect="1" noChangeArrowheads="1"/>
          </p:cNvPicPr>
          <p:nvPr/>
        </p:nvPicPr>
        <p:blipFill>
          <a:blip r:embed="rId2" cstate="print"/>
          <a:srcRect/>
          <a:stretch>
            <a:fillRect/>
          </a:stretch>
        </p:blipFill>
        <p:spPr bwMode="auto">
          <a:xfrm>
            <a:off x="459427" y="753553"/>
            <a:ext cx="3572773" cy="2323755"/>
          </a:xfrm>
          <a:prstGeom prst="rect">
            <a:avLst/>
          </a:prstGeom>
          <a:noFill/>
        </p:spPr>
      </p:pic>
    </p:spTree>
    <p:extLst>
      <p:ext uri="{BB962C8B-B14F-4D97-AF65-F5344CB8AC3E}">
        <p14:creationId xmlns="" xmlns:p14="http://schemas.microsoft.com/office/powerpoint/2010/main" val="1180170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8743" y="664065"/>
            <a:ext cx="4825931" cy="4690450"/>
          </a:xfrm>
        </p:spPr>
        <p:txBody>
          <a:bodyPr anchor="t" anchorCtr="0">
            <a:normAutofit/>
          </a:bodyPr>
          <a:lstStyle/>
          <a:p>
            <a:r>
              <a:rPr lang="ru-RU" sz="1600" smtClean="0">
                <a:latin typeface="Bahnschrift" pitchFamily="34" charset="0"/>
              </a:rPr>
              <a:t>Знаете ли вы, что рыбы умеют лгать? А что летучие мыши "разговаривают" сами с собой?.. Не так давно выяснилось, что животные, растения и даже грибы постоянно общаются между собой. Ошибаются те, кто считает, что только люди склонны к преувеличениям и обману. На самом деле птицы, рыбы и улитки гораздо изобретательнее нас, если им нужно, скажем, завоевать партнера.</a:t>
            </a:r>
            <a:br>
              <a:rPr lang="ru-RU" sz="1600" smtClean="0">
                <a:latin typeface="Bahnschrift" pitchFamily="34" charset="0"/>
              </a:rPr>
            </a:br>
            <a:r>
              <a:rPr lang="ru-RU" sz="1600" smtClean="0">
                <a:latin typeface="Bahnschrift" pitchFamily="34" charset="0"/>
              </a:rPr>
              <a:t/>
            </a:r>
            <a:br>
              <a:rPr lang="ru-RU" sz="1600" smtClean="0">
                <a:latin typeface="Bahnschrift" pitchFamily="34" charset="0"/>
              </a:rPr>
            </a:br>
            <a:r>
              <a:rPr lang="ru-RU" sz="1600" smtClean="0">
                <a:latin typeface="Bahnschrift" pitchFamily="34" charset="0"/>
              </a:rPr>
              <a:t>Поведенческий биолог Мадлен Циге открывает нам удивительный мир и объясняет, как целые экосистемы устанавливают контакт друг с другом. Она убеждена: знание секретов природы может пригодиться людям и поможет понять, например, зачем нужно беседовать с комнатными растениями.</a:t>
            </a:r>
            <a:r>
              <a:rPr lang="ru-RU" sz="1400" smtClean="0">
                <a:latin typeface="Bahnschrift" pitchFamily="34" charset="0"/>
              </a:rPr>
              <a:t/>
            </a:r>
            <a:br>
              <a:rPr lang="ru-RU" sz="1400" smtClean="0">
                <a:latin typeface="Bahnschrift" pitchFamily="34" charset="0"/>
              </a:rPr>
            </a:br>
            <a:r>
              <a:rPr lang="ru-RU" sz="1400" smtClean="0">
                <a:latin typeface="Bahnschrift" pitchFamily="34" charset="0"/>
              </a:rPr>
              <a:t/>
            </a:r>
            <a:br>
              <a:rPr lang="ru-RU" sz="1400" smtClean="0">
                <a:latin typeface="Bahnschrift" pitchFamily="34" charset="0"/>
              </a:rPr>
            </a:br>
            <a:r>
              <a:rPr lang="ru-RU" sz="1400" dirty="0" smtClean="0">
                <a:latin typeface="Century Gothic" pitchFamily="34" charset="0"/>
                <a:cs typeface="Arabic Typesetting" pitchFamily="66" charset="-78"/>
              </a:rPr>
              <a:t/>
            </a:r>
            <a:br>
              <a:rPr lang="ru-RU" sz="1400" dirty="0" smtClean="0">
                <a:latin typeface="Century Gothic" pitchFamily="34" charset="0"/>
                <a:cs typeface="Arabic Typesetting" pitchFamily="66" charset="-78"/>
              </a:rPr>
            </a:br>
            <a:endParaRPr lang="en-US" sz="1400" dirty="0">
              <a:latin typeface="Century Gothic" pitchFamily="34" charset="0"/>
              <a:cs typeface="Arabic Typesetting" pitchFamily="66" charset="-78"/>
            </a:endParaRPr>
          </a:p>
        </p:txBody>
      </p:sp>
      <p:pic>
        <p:nvPicPr>
          <p:cNvPr id="6" name="Picture 2" descr="Книга: &quot;В лесу никто не молчит. Как животные и растения общаются друг с  другом&quot; - Мадлен Циге. Купить книгу, читать рецензии | Kein Schweigen im  Walde. Wie Tiere und Pflanzen Miteinander Kommunizieren |"/>
          <p:cNvPicPr>
            <a:picLocks noChangeAspect="1" noChangeArrowheads="1"/>
          </p:cNvPicPr>
          <p:nvPr/>
        </p:nvPicPr>
        <p:blipFill>
          <a:blip r:embed="rId2" cstate="print"/>
          <a:srcRect/>
          <a:stretch>
            <a:fillRect/>
          </a:stretch>
        </p:blipFill>
        <p:spPr bwMode="auto">
          <a:xfrm>
            <a:off x="598713" y="695131"/>
            <a:ext cx="2640293" cy="4056452"/>
          </a:xfrm>
          <a:prstGeom prst="rect">
            <a:avLst/>
          </a:prstGeom>
          <a:noFill/>
        </p:spPr>
      </p:pic>
      <p:pic>
        <p:nvPicPr>
          <p:cNvPr id="7" name="Picture 5"/>
          <p:cNvPicPr>
            <a:picLocks noChangeAspect="1" noChangeArrowheads="1"/>
          </p:cNvPicPr>
          <p:nvPr/>
        </p:nvPicPr>
        <p:blipFill>
          <a:blip r:embed="rId3" cstate="print"/>
          <a:srcRect l="62130" t="61839" r="1961" b="18001"/>
          <a:stretch>
            <a:fillRect/>
          </a:stretch>
        </p:blipFill>
        <p:spPr bwMode="auto">
          <a:xfrm>
            <a:off x="3559627" y="4638439"/>
            <a:ext cx="5049823" cy="1594681"/>
          </a:xfrm>
          <a:prstGeom prst="rect">
            <a:avLst/>
          </a:prstGeom>
          <a:noFill/>
          <a:ln w="9525">
            <a:noFill/>
            <a:miter lim="800000"/>
            <a:headEnd/>
            <a:tailEnd/>
          </a:ln>
        </p:spPr>
      </p:pic>
      <p:sp>
        <p:nvSpPr>
          <p:cNvPr id="8" name="TextBox 7"/>
          <p:cNvSpPr txBox="1"/>
          <p:nvPr/>
        </p:nvSpPr>
        <p:spPr>
          <a:xfrm>
            <a:off x="593169" y="4863278"/>
            <a:ext cx="504056" cy="646331"/>
          </a:xfrm>
          <a:prstGeom prst="rect">
            <a:avLst/>
          </a:prstGeom>
          <a:noFill/>
        </p:spPr>
        <p:txBody>
          <a:bodyPr wrap="square" rtlCol="0">
            <a:spAutoFit/>
          </a:bodyPr>
          <a:lstStyle/>
          <a:p>
            <a:r>
              <a:rPr lang="ru-RU" smtClean="0">
                <a:latin typeface="Bahnschrift" pitchFamily="34" charset="0"/>
              </a:rPr>
              <a:t>12+</a:t>
            </a:r>
            <a:br>
              <a:rPr lang="ru-RU" smtClean="0">
                <a:latin typeface="Bahnschrift" pitchFamily="34" charset="0"/>
              </a:rPr>
            </a:br>
            <a:endParaRPr lang="ru-RU">
              <a:latin typeface="Bahnschrift" pitchFamily="34" charset="0"/>
            </a:endParaRPr>
          </a:p>
        </p:txBody>
      </p:sp>
    </p:spTree>
    <p:extLst>
      <p:ext uri="{BB962C8B-B14F-4D97-AF65-F5344CB8AC3E}">
        <p14:creationId xmlns="" xmlns:p14="http://schemas.microsoft.com/office/powerpoint/2010/main" val="1180170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9114" y="664065"/>
            <a:ext cx="4575560" cy="4690450"/>
          </a:xfrm>
        </p:spPr>
        <p:txBody>
          <a:bodyPr anchor="t" anchorCtr="0">
            <a:normAutofit/>
          </a:bodyPr>
          <a:lstStyle/>
          <a:p>
            <a:r>
              <a:rPr lang="ru-RU" sz="1600" smtClean="0">
                <a:latin typeface="Bahnschrift" pitchFamily="34" charset="0"/>
              </a:rPr>
              <a:t>Можно ли обойтись в повседневной жизни без металлов? Представьте себе, что они внезапно исчезли - нет ни машин, ни поездов, ни станков, ни самого обычного ножа и отвёртки! И если металлы пропали бы совсем, то не стало бы и самой нашей планеты: на месте её железного ядра образовалась бы пустота. Исчезло бы и магнитное поле, которое создаёт ядро, и некому было бы защитить нас от космической радиации.</a:t>
            </a:r>
            <a:br>
              <a:rPr lang="ru-RU" sz="1600" smtClean="0">
                <a:latin typeface="Bahnschrift" pitchFamily="34" charset="0"/>
              </a:rPr>
            </a:br>
            <a:r>
              <a:rPr lang="ru-RU" sz="1600" smtClean="0">
                <a:latin typeface="Bahnschrift" pitchFamily="34" charset="0"/>
              </a:rPr>
              <a:t/>
            </a:r>
            <a:br>
              <a:rPr lang="ru-RU" sz="1600" smtClean="0">
                <a:latin typeface="Bahnschrift" pitchFamily="34" charset="0"/>
              </a:rPr>
            </a:br>
            <a:r>
              <a:rPr lang="ru-RU" sz="1600" smtClean="0">
                <a:latin typeface="Bahnschrift" pitchFamily="34" charset="0"/>
              </a:rPr>
              <a:t>Да и человек без металлов не прожил бы и секунды. Без кальция рассыпались бы в порошок зубы и кости, без железа кровь перестала бы разносить по телу кислород, а без магния растения перестали бы этот кислород выделять. </a:t>
            </a:r>
            <a:r>
              <a:rPr lang="ru-RU" sz="1400" smtClean="0">
                <a:latin typeface="Bahnschrift" pitchFamily="34" charset="0"/>
              </a:rPr>
              <a:t/>
            </a:r>
            <a:br>
              <a:rPr lang="ru-RU" sz="1400" smtClean="0">
                <a:latin typeface="Bahnschrift" pitchFamily="34" charset="0"/>
              </a:rPr>
            </a:br>
            <a:r>
              <a:rPr lang="ru-RU" sz="1400" dirty="0" smtClean="0">
                <a:latin typeface="Century Gothic" pitchFamily="34" charset="0"/>
                <a:cs typeface="Arabic Typesetting" pitchFamily="66" charset="-78"/>
              </a:rPr>
              <a:t/>
            </a:r>
            <a:br>
              <a:rPr lang="ru-RU" sz="1400" dirty="0" smtClean="0">
                <a:latin typeface="Century Gothic" pitchFamily="34" charset="0"/>
                <a:cs typeface="Arabic Typesetting" pitchFamily="66" charset="-78"/>
              </a:rPr>
            </a:br>
            <a:endParaRPr lang="en-US" sz="1400" dirty="0">
              <a:latin typeface="Century Gothic" pitchFamily="34" charset="0"/>
              <a:cs typeface="Arabic Typesetting" pitchFamily="66" charset="-78"/>
            </a:endParaRPr>
          </a:p>
        </p:txBody>
      </p:sp>
      <p:sp>
        <p:nvSpPr>
          <p:cNvPr id="9" name="TextBox 8"/>
          <p:cNvSpPr txBox="1"/>
          <p:nvPr/>
        </p:nvSpPr>
        <p:spPr>
          <a:xfrm>
            <a:off x="538740" y="4088836"/>
            <a:ext cx="504056" cy="646331"/>
          </a:xfrm>
          <a:prstGeom prst="rect">
            <a:avLst/>
          </a:prstGeom>
          <a:noFill/>
        </p:spPr>
        <p:txBody>
          <a:bodyPr wrap="square" rtlCol="0">
            <a:spAutoFit/>
          </a:bodyPr>
          <a:lstStyle/>
          <a:p>
            <a:r>
              <a:rPr lang="ru-RU" smtClean="0">
                <a:latin typeface="Bahnschrift" pitchFamily="34" charset="0"/>
              </a:rPr>
              <a:t>6+</a:t>
            </a:r>
            <a:br>
              <a:rPr lang="ru-RU" smtClean="0">
                <a:latin typeface="Bahnschrift" pitchFamily="34" charset="0"/>
              </a:rPr>
            </a:br>
            <a:endParaRPr lang="ru-RU">
              <a:latin typeface="Bahnschrift" pitchFamily="34" charset="0"/>
            </a:endParaRPr>
          </a:p>
        </p:txBody>
      </p:sp>
      <p:pic>
        <p:nvPicPr>
          <p:cNvPr id="10" name="Picture 3"/>
          <p:cNvPicPr>
            <a:picLocks noChangeAspect="1" noChangeArrowheads="1"/>
          </p:cNvPicPr>
          <p:nvPr/>
        </p:nvPicPr>
        <p:blipFill>
          <a:blip r:embed="rId2" cstate="print"/>
          <a:srcRect t="8982"/>
          <a:stretch>
            <a:fillRect/>
          </a:stretch>
        </p:blipFill>
        <p:spPr bwMode="auto">
          <a:xfrm>
            <a:off x="3553003" y="4855773"/>
            <a:ext cx="5050800" cy="1380234"/>
          </a:xfrm>
          <a:prstGeom prst="rect">
            <a:avLst/>
          </a:prstGeom>
          <a:noFill/>
          <a:ln w="9525">
            <a:noFill/>
            <a:miter lim="800000"/>
            <a:headEnd/>
            <a:tailEnd/>
          </a:ln>
          <a:effectLst/>
        </p:spPr>
      </p:pic>
      <p:pic>
        <p:nvPicPr>
          <p:cNvPr id="11" name="Picture 5" descr="Металлы: физика, химия, история (Петр Волцит) — купить книгу с доставкой в  интернет-магазине «Читай-город». ISBN: 978-5-907471-06-1 — 2886330"/>
          <p:cNvPicPr>
            <a:picLocks noChangeAspect="1" noChangeArrowheads="1"/>
          </p:cNvPicPr>
          <p:nvPr/>
        </p:nvPicPr>
        <p:blipFill>
          <a:blip r:embed="rId3" cstate="print"/>
          <a:srcRect/>
          <a:stretch>
            <a:fillRect/>
          </a:stretch>
        </p:blipFill>
        <p:spPr bwMode="auto">
          <a:xfrm>
            <a:off x="527855" y="689382"/>
            <a:ext cx="3222461" cy="3312368"/>
          </a:xfrm>
          <a:prstGeom prst="rect">
            <a:avLst/>
          </a:prstGeom>
          <a:noFill/>
        </p:spPr>
      </p:pic>
    </p:spTree>
    <p:extLst>
      <p:ext uri="{BB962C8B-B14F-4D97-AF65-F5344CB8AC3E}">
        <p14:creationId xmlns="" xmlns:p14="http://schemas.microsoft.com/office/powerpoint/2010/main" val="11801706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488</TotalTime>
  <Words>605</Words>
  <Application>Microsoft Office PowerPoint</Application>
  <PresentationFormat>Экран (4:3)</PresentationFormat>
  <Paragraphs>36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Office Theme</vt:lpstr>
      <vt:lpstr>Слайд 1</vt:lpstr>
      <vt:lpstr> Книга о быте, нравах и культурных реалиях времён Петра Великого.  Написана в форме дневника мальчика тех времён. Вместе с папой он объезжает Санкт-Петербург и параллельно проводит детективное расследование, ведь недавно пропал его любимый карандаш. В XVIII веке это была необычайная ценность.   Отправившись с героями в плавание по Неве, мы посетим Васильевский остров, Сытный рынок, Адмиралтейские верфи, Морскую академию и Академию наук. </vt:lpstr>
      <vt:lpstr> Нескучное знакомство со всеми 118 элементами Периодической системы Д. Менделеева.  О каждом элементе собрано «досье»: название, внешний вид, где можно найти и как используется.  Попутно рассказывается о строении и расщеплении атома, Большом взрыве, агрегатном состоянии вещества, тёмной материи и даже устройстве датчиков дыма.   + 10  химических комиксов.  Главные герои — супернаучный детектив Шерлок Омс и его помощники Крысли и Шляпли — облегчают восприятие и помогают усвоить содержание.</vt:lpstr>
      <vt:lpstr> Эта книга – глубокий экскурс в историю окон разных стран.  Изящные арки, большие французские окна-балконы, маленькие разноцветные витражи, окна, похожие на пчелиные соты... Кто всё это придумывал, когда какие окна появлялись и зачем? Авторы книги отвечают на эти вопросы обстоятельно и иллюстрированно.   Текст дополнен пастельными иллюстрациями, позволяющими увидеть, как выглядят те или иные окна и здания, в которых они установлены. А для закрепления материала в книге даются вопросы-задания. </vt:lpstr>
      <vt:lpstr> Эта книга — настоящий путеводитель в мир Льюиса Кэрролла. Это книга о Льюисе Кэрролле, написанная в манере самого Кэрролла.   Биографические факты соседствуют здесь с забавными (а порой и весьма поэтичными) фантазиями, прекрасные старинные фотографии — с озорными карикатурами и комиксами.   Книгу отличают тонкий юмор, непринуждённый слог, глубина проработки и анализа.  Книга хорошо передаёт атмосферу Англии XIX века.   Помимо знакомства с жизнью и  творчеством создателя «Алисы в Стране Чудес», юные читатели познакомятся с прототипом его знаменитой героини — Алисой Лидделл, </vt:lpstr>
      <vt:lpstr> Книги впервые издаются на русском языке.  Фотикулярное изображение — это старая технология лентикулярной, или линзорастровой, печати на новый лад.   Отдельные видеокадры нарезаются очень тонкими полосками, из которых собирается одна цельная картина. Сама по себе она выглядит размытой, словно фрагменты изображения наслаиваются друг на друга, но, если положить сверху тонкую линзу, образы оживают и начинают двигаться плавно и непрерывно, будто в кино. </vt:lpstr>
      <vt:lpstr>  Книга с подвижными элементами.  Внутри книги - пять интерактивных сканеров: двигайте ими вправо-влево и рассматривайте скелеты животных в мельчайших подробностях.   Каждый разворот книги представляет свой ТОП-5 среди хищников: смертоносные пауки, свирепые медведи, большие кошки, зловещие морские существа и другие.   В книге - интерактивные окошки, лаконичное и доступное изложение сложных фактов, понятная инфографика, красочные фото и натуралистичные иллюстрации. </vt:lpstr>
      <vt:lpstr>Знаете ли вы, что рыбы умеют лгать? А что летучие мыши "разговаривают" сами с собой?.. Не так давно выяснилось, что животные, растения и даже грибы постоянно общаются между собой. Ошибаются те, кто считает, что только люди склонны к преувеличениям и обману. На самом деле птицы, рыбы и улитки гораздо изобретательнее нас, если им нужно, скажем, завоевать партнера.  Поведенческий биолог Мадлен Циге открывает нам удивительный мир и объясняет, как целые экосистемы устанавливают контакт друг с другом. Она убеждена: знание секретов природы может пригодиться людям и поможет понять, например, зачем нужно беседовать с комнатными растениями.   </vt:lpstr>
      <vt:lpstr>Можно ли обойтись в повседневной жизни без металлов? Представьте себе, что они внезапно исчезли - нет ни машин, ни поездов, ни станков, ни самого обычного ножа и отвёртки! И если металлы пропали бы совсем, то не стало бы и самой нашей планеты: на месте её железного ядра образовалась бы пустота. Исчезло бы и магнитное поле, которое создаёт ядро, и некому было бы защитить нас от космической радиации.  Да и человек без металлов не прожил бы и секунды. Без кальция рассыпались бы в порошок зубы и кости, без железа кровь перестала бы разносить по телу кислород, а без магния растения перестали бы этот кислород выделять.   </vt:lpstr>
      <vt:lpstr>Деревянные и кожаные, железные и бумажные, шерстяные и соломенные, глиняные и шёлковые… Оказывается маски бывают не только медицинские!  Только представьте, сколько за свою историю человечество придумало самых разных масок для церемоний, ритуалов, представлений и просто для практических целей.  Хотите увидеть самые интересные и необычные из них? Павел Боев, автор книги, антрополог и эколог, поведет нас в удивительный мир редких и потрясающих масок. Махонгве, бакаири, тлинкиты… если раньше вы ничего не знали об этих народах, то теперь будете представлять, где они живут, во что верят, кому поклоняются и как применяют маски в своей жизни.  </vt:lpstr>
      <vt:lpstr>Что означает выражение «потушить огонь в камине»? Как вам идея общественных уборных? Знаете ли вы, что древнегреческий царь Минос был одним из первых обладателей комфортного «туалетного трона» со смывом? Что думаете про космические подгузники?  История унитаза своими корнями действительно уходит в глубокое прошлое, и очень интересно проследить, как менялось век от века отношение к естественным потребностям человека, как от ночного горшка мы пришли к туалетным комнатам с тёплыми полами и дизайнерским ремонтом. Польская писательница Ивона Вежба проделала большую работу, изучив все аспекты этой темы — от морально-этических до физиологических. </vt:lpstr>
      <vt:lpstr>В этой потрясающей книге колдовской мир «Фантастических тварей» Дж.К. Роулинг переплетается с реальными исследованиями специалистов лондонского Музея естественной истории. Приглашаем вас на замечательную выставку, посвящённую чудесам природы, науке и приключениям!   Это захватывающее путешествие, вдохновленное исследованиями магозоолога Ньюта Саламандера, покажет связи между необычайными созданиями Дж.К. Роулинг и удивительными реальными животными, обитающими или обитавшими на суше и в морях нашей планеты.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Для сотрудников</cp:lastModifiedBy>
  <cp:revision>64</cp:revision>
  <dcterms:created xsi:type="dcterms:W3CDTF">2019-01-22T10:30:14Z</dcterms:created>
  <dcterms:modified xsi:type="dcterms:W3CDTF">2022-09-26T02:49:03Z</dcterms:modified>
</cp:coreProperties>
</file>