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24"/>
  </p:handoutMasterIdLst>
  <p:sldIdLst>
    <p:sldId id="256" r:id="rId2"/>
    <p:sldId id="262" r:id="rId3"/>
    <p:sldId id="269" r:id="rId4"/>
    <p:sldId id="271" r:id="rId5"/>
    <p:sldId id="272" r:id="rId6"/>
    <p:sldId id="273" r:id="rId7"/>
    <p:sldId id="274" r:id="rId8"/>
    <p:sldId id="275" r:id="rId9"/>
    <p:sldId id="276" r:id="rId10"/>
    <p:sldId id="277" r:id="rId11"/>
    <p:sldId id="278" r:id="rId12"/>
    <p:sldId id="279" r:id="rId13"/>
    <p:sldId id="280" r:id="rId14"/>
    <p:sldId id="260" r:id="rId15"/>
    <p:sldId id="258" r:id="rId16"/>
    <p:sldId id="259" r:id="rId17"/>
    <p:sldId id="261" r:id="rId18"/>
    <p:sldId id="281" r:id="rId19"/>
    <p:sldId id="263" r:id="rId20"/>
    <p:sldId id="265" r:id="rId21"/>
    <p:sldId id="268" r:id="rId22"/>
    <p:sldId id="266" r:id="rId23"/>
  </p:sldIdLst>
  <p:sldSz cx="9144000" cy="6858000" type="screen4x3"/>
  <p:notesSz cx="6797675" cy="9926638"/>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344" autoAdjust="0"/>
    <p:restoredTop sz="94660"/>
  </p:normalViewPr>
  <p:slideViewPr>
    <p:cSldViewPr>
      <p:cViewPr varScale="1">
        <p:scale>
          <a:sx n="103" d="100"/>
          <a:sy n="103" d="100"/>
        </p:scale>
        <p:origin x="-294"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2A662B70-5CD6-432E-B766-886C2D6EB56F}" type="datetimeFigureOut">
              <a:rPr lang="ru-RU" smtClean="0"/>
              <a:t>30.05.2022</a:t>
            </a:fld>
            <a:endParaRPr lang="ru-RU"/>
          </a:p>
        </p:txBody>
      </p:sp>
      <p:sp>
        <p:nvSpPr>
          <p:cNvPr id="4" name="Нижний колонтитул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1D68C1A2-8464-4F90-A1F3-C05972E6F26B}" type="slidenum">
              <a:rPr lang="ru-RU" smtClean="0"/>
              <a:t>‹#›</a:t>
            </a:fld>
            <a:endParaRPr lang="ru-RU"/>
          </a:p>
        </p:txBody>
      </p:sp>
    </p:spTree>
    <p:extLst>
      <p:ext uri="{BB962C8B-B14F-4D97-AF65-F5344CB8AC3E}">
        <p14:creationId xmlns:p14="http://schemas.microsoft.com/office/powerpoint/2010/main" val="1971663275"/>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30.05.2022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30.05.2022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30.05.2022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30.05.2022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30.05.2022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t>30.05.2022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t>30.05.2022</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t>30.05.2022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30.05.2022</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30.05.2022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30.05.2022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30.05.2022</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5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6958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ctrTitle"/>
          </p:nvPr>
        </p:nvSpPr>
        <p:spPr>
          <a:xfrm>
            <a:off x="1358598" y="797083"/>
            <a:ext cx="7772400" cy="1470025"/>
          </a:xfrm>
        </p:spPr>
        <p:txBody>
          <a:bodyPr>
            <a:noAutofit/>
          </a:bodyPr>
          <a:lstStyle/>
          <a:p>
            <a:r>
              <a:rPr lang="ru-RU" sz="4800" b="1" dirty="0" smtClean="0">
                <a:solidFill>
                  <a:schemeClr val="accent3">
                    <a:lumMod val="50000"/>
                  </a:schemeClr>
                </a:solidFill>
                <a:latin typeface="Comic Sans MS" pitchFamily="66" charset="0"/>
              </a:rPr>
              <a:t>Книги</a:t>
            </a:r>
            <a:r>
              <a:rPr lang="ru-RU" sz="4800" b="1" dirty="0">
                <a:solidFill>
                  <a:schemeClr val="accent3">
                    <a:lumMod val="50000"/>
                  </a:schemeClr>
                </a:solidFill>
                <a:latin typeface="Comic Sans MS" pitchFamily="66" charset="0"/>
              </a:rPr>
              <a:t>, с которыми </a:t>
            </a:r>
            <a:r>
              <a:rPr lang="ru-RU" sz="4800" b="1" dirty="0" smtClean="0">
                <a:solidFill>
                  <a:schemeClr val="accent3">
                    <a:lumMod val="50000"/>
                  </a:schemeClr>
                </a:solidFill>
                <a:latin typeface="Comic Sans MS" pitchFamily="66" charset="0"/>
              </a:rPr>
              <a:t/>
            </a:r>
            <a:br>
              <a:rPr lang="ru-RU" sz="4800" b="1" dirty="0" smtClean="0">
                <a:solidFill>
                  <a:schemeClr val="accent3">
                    <a:lumMod val="50000"/>
                  </a:schemeClr>
                </a:solidFill>
                <a:latin typeface="Comic Sans MS" pitchFamily="66" charset="0"/>
              </a:rPr>
            </a:br>
            <a:r>
              <a:rPr lang="ru-RU" sz="4800" b="1" dirty="0" smtClean="0">
                <a:solidFill>
                  <a:schemeClr val="accent3">
                    <a:lumMod val="50000"/>
                  </a:schemeClr>
                </a:solidFill>
                <a:latin typeface="Comic Sans MS" pitchFamily="66" charset="0"/>
              </a:rPr>
              <a:t>можно </a:t>
            </a:r>
            <a:r>
              <a:rPr lang="ru-RU" sz="4800" b="1" dirty="0">
                <a:solidFill>
                  <a:schemeClr val="accent3">
                    <a:lumMod val="50000"/>
                  </a:schemeClr>
                </a:solidFill>
                <a:latin typeface="Comic Sans MS" pitchFamily="66" charset="0"/>
              </a:rPr>
              <a:t>провести </a:t>
            </a:r>
            <a:r>
              <a:rPr lang="ru-RU" sz="4800" b="1" dirty="0" smtClean="0">
                <a:solidFill>
                  <a:schemeClr val="accent3">
                    <a:lumMod val="50000"/>
                  </a:schemeClr>
                </a:solidFill>
                <a:latin typeface="Comic Sans MS" pitchFamily="66" charset="0"/>
              </a:rPr>
              <a:t>лето</a:t>
            </a:r>
            <a:endParaRPr lang="ru-RU" sz="4800" b="1" dirty="0">
              <a:solidFill>
                <a:schemeClr val="accent3">
                  <a:lumMod val="50000"/>
                </a:schemeClr>
              </a:solidFill>
              <a:latin typeface="Comic Sans MS" pitchFamily="66" charset="0"/>
            </a:endParaRPr>
          </a:p>
        </p:txBody>
      </p:sp>
      <p:sp>
        <p:nvSpPr>
          <p:cNvPr id="3" name="Подзаголовок 2"/>
          <p:cNvSpPr>
            <a:spLocks noGrp="1"/>
          </p:cNvSpPr>
          <p:nvPr>
            <p:ph type="subTitle" idx="1"/>
          </p:nvPr>
        </p:nvSpPr>
        <p:spPr>
          <a:xfrm>
            <a:off x="1907704" y="2492896"/>
            <a:ext cx="6400800" cy="792088"/>
          </a:xfrm>
        </p:spPr>
        <p:txBody>
          <a:bodyPr>
            <a:normAutofit lnSpcReduction="10000"/>
          </a:bodyPr>
          <a:lstStyle/>
          <a:p>
            <a:r>
              <a:rPr lang="ru-RU" sz="2400" b="1" dirty="0" smtClean="0">
                <a:solidFill>
                  <a:schemeClr val="accent1">
                    <a:lumMod val="75000"/>
                  </a:schemeClr>
                </a:solidFill>
              </a:rPr>
              <a:t>(цикл библиографических обзоров «Понедельник начинается с книг»)</a:t>
            </a:r>
            <a:endParaRPr lang="ru-RU" sz="2400" b="1" dirty="0">
              <a:solidFill>
                <a:schemeClr val="accent1">
                  <a:lumMod val="75000"/>
                </a:schemeClr>
              </a:solidFill>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1590"/>
            <a:ext cx="971600" cy="1323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14611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9"/>
          <p:cNvSpPr/>
          <p:nvPr/>
        </p:nvSpPr>
        <p:spPr>
          <a:xfrm>
            <a:off x="179512" y="3861048"/>
            <a:ext cx="4464496" cy="23762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Заголовок 4"/>
          <p:cNvSpPr>
            <a:spLocks noGrp="1"/>
          </p:cNvSpPr>
          <p:nvPr>
            <p:ph type="title"/>
          </p:nvPr>
        </p:nvSpPr>
        <p:spPr>
          <a:xfrm>
            <a:off x="0" y="274638"/>
            <a:ext cx="9396536" cy="1143000"/>
          </a:xfrm>
        </p:spPr>
        <p:txBody>
          <a:bodyPr>
            <a:normAutofit/>
          </a:bodyPr>
          <a:lstStyle/>
          <a:p>
            <a:r>
              <a:rPr lang="ru-RU" sz="3200" dirty="0" smtClean="0">
                <a:latin typeface="Times New Roman" pitchFamily="18" charset="0"/>
                <a:cs typeface="Times New Roman" pitchFamily="18" charset="0"/>
              </a:rPr>
              <a:t>Штефани Хёфлер  «                                »</a:t>
            </a:r>
            <a:endParaRPr lang="ru-RU" sz="3200" dirty="0">
              <a:latin typeface="Times New Roman" pitchFamily="18" charset="0"/>
              <a:cs typeface="Times New Roman" pitchFamily="18" charset="0"/>
            </a:endParaRPr>
          </a:p>
        </p:txBody>
      </p:sp>
      <p:sp>
        <p:nvSpPr>
          <p:cNvPr id="4" name="Текст 3"/>
          <p:cNvSpPr>
            <a:spLocks noGrp="1"/>
          </p:cNvSpPr>
          <p:nvPr>
            <p:ph sz="quarter" idx="1"/>
          </p:nvPr>
        </p:nvSpPr>
        <p:spPr>
          <a:xfrm>
            <a:off x="457200" y="1219200"/>
            <a:ext cx="5122912" cy="4937760"/>
          </a:xfrm>
        </p:spPr>
        <p:txBody>
          <a:bodyPr>
            <a:noAutofit/>
          </a:bodyPr>
          <a:lstStyle/>
          <a:p>
            <a:pPr marL="0" indent="0">
              <a:buNone/>
            </a:pPr>
            <a:r>
              <a:rPr lang="ru-RU" sz="1400" smtClean="0">
                <a:latin typeface="Times New Roman" pitchFamily="18" charset="0"/>
                <a:cs typeface="Times New Roman" pitchFamily="18" charset="0"/>
              </a:rPr>
              <a:t>Двенадцатилетней Цоне не скучно одной. Она коллекционирует странные вопросы и любит наблюдать за людьми. </a:t>
            </a:r>
          </a:p>
          <a:p>
            <a:pPr marL="0" indent="0">
              <a:buNone/>
            </a:pPr>
            <a:r>
              <a:rPr lang="ru-RU" sz="1400" smtClean="0">
                <a:latin typeface="Times New Roman" pitchFamily="18" charset="0"/>
                <a:cs typeface="Times New Roman" pitchFamily="18" charset="0"/>
              </a:rPr>
              <a:t>Однажды она видит, как в бассейне тонет мальчик, и не задумываясь приходит к нему на помощь.</a:t>
            </a:r>
          </a:p>
          <a:p>
            <a:pPr marL="0" indent="0">
              <a:buNone/>
            </a:pPr>
            <a:r>
              <a:rPr lang="ru-RU" sz="1400" smtClean="0">
                <a:latin typeface="Times New Roman" pitchFamily="18" charset="0"/>
                <a:cs typeface="Times New Roman" pitchFamily="18" charset="0"/>
              </a:rPr>
              <a:t>Это становится началом их дружбы. Вук интересуется астрономией и любит играть в скрабл. Но со временем Цоня замечает, что с её другом что-то не так: в нём как будто живёт тревога, он избегает вопросов о родителях и носит с собой перцовый баллончик, а на теле у него периодически появляются синяки. Цоня не может понять, что происходит, но очень хочет помочь другу.</a:t>
            </a:r>
          </a:p>
          <a:p>
            <a:pPr>
              <a:buNone/>
            </a:pPr>
            <a:r>
              <a:rPr lang="ru-RU" sz="1200" smtClean="0"/>
              <a:t/>
            </a:r>
            <a:br>
              <a:rPr lang="ru-RU" sz="1200" smtClean="0"/>
            </a:br>
            <a:endParaRPr lang="ru-RU" sz="1200">
              <a:latin typeface="Times New Roman" pitchFamily="18" charset="0"/>
              <a:cs typeface="Times New Roman" pitchFamily="18" charset="0"/>
            </a:endParaRPr>
          </a:p>
        </p:txBody>
      </p:sp>
      <p:pic>
        <p:nvPicPr>
          <p:cNvPr id="4101" name="Picture 5" descr="книга рисованной книги пять книг PNG , книжный клипарт, красный, синий PNG  картинки и пнг PSD рисунок для бесплатной загрузки"/>
          <p:cNvPicPr>
            <a:picLocks noChangeAspect="1" noChangeArrowheads="1"/>
          </p:cNvPicPr>
          <p:nvPr/>
        </p:nvPicPr>
        <p:blipFill>
          <a:blip r:embed="rId2" cstate="print">
            <a:clrChange>
              <a:clrFrom>
                <a:srgbClr val="F5F5F5"/>
              </a:clrFrom>
              <a:clrTo>
                <a:srgbClr val="F5F5F5">
                  <a:alpha val="0"/>
                </a:srgbClr>
              </a:clrTo>
            </a:clrChange>
          </a:blip>
          <a:srcRect/>
          <a:stretch>
            <a:fillRect/>
          </a:stretch>
        </p:blipFill>
        <p:spPr bwMode="auto">
          <a:xfrm>
            <a:off x="4860032" y="2852936"/>
            <a:ext cx="3719736" cy="3719737"/>
          </a:xfrm>
          <a:prstGeom prst="rect">
            <a:avLst/>
          </a:prstGeom>
          <a:noFill/>
        </p:spPr>
      </p:pic>
      <p:pic>
        <p:nvPicPr>
          <p:cNvPr id="1026" name="Picture 2" descr="https://polyandria.ru/upload/iblock/e49/e490f2a54c63777ff23c9b60ce0bf7ea.jpg"/>
          <p:cNvPicPr>
            <a:picLocks noChangeAspect="1" noChangeArrowheads="1"/>
          </p:cNvPicPr>
          <p:nvPr/>
        </p:nvPicPr>
        <p:blipFill>
          <a:blip r:embed="rId3" cstate="print"/>
          <a:srcRect/>
          <a:stretch>
            <a:fillRect/>
          </a:stretch>
        </p:blipFill>
        <p:spPr bwMode="auto">
          <a:xfrm>
            <a:off x="6156176" y="1628800"/>
            <a:ext cx="2807618" cy="4369833"/>
          </a:xfrm>
          <a:prstGeom prst="rect">
            <a:avLst/>
          </a:prstGeom>
          <a:noFill/>
        </p:spPr>
      </p:pic>
      <p:pic>
        <p:nvPicPr>
          <p:cNvPr id="8" name="Picture 2" descr="Лето с Вуком"/>
          <p:cNvPicPr>
            <a:picLocks noChangeAspect="1" noChangeArrowheads="1"/>
          </p:cNvPicPr>
          <p:nvPr/>
        </p:nvPicPr>
        <p:blipFill>
          <a:blip r:embed="rId4" cstate="print"/>
          <a:srcRect/>
          <a:stretch>
            <a:fillRect/>
          </a:stretch>
        </p:blipFill>
        <p:spPr bwMode="auto">
          <a:xfrm>
            <a:off x="6148468" y="1628799"/>
            <a:ext cx="2816020" cy="4400031"/>
          </a:xfrm>
          <a:prstGeom prst="rect">
            <a:avLst/>
          </a:prstGeom>
          <a:noFill/>
        </p:spPr>
      </p:pic>
      <p:pic>
        <p:nvPicPr>
          <p:cNvPr id="4097" name="Picture 1"/>
          <p:cNvPicPr>
            <a:picLocks noChangeAspect="1" noChangeArrowheads="1"/>
          </p:cNvPicPr>
          <p:nvPr/>
        </p:nvPicPr>
        <p:blipFill>
          <a:blip r:embed="rId5" cstate="print"/>
          <a:srcRect r="4539"/>
          <a:stretch>
            <a:fillRect/>
          </a:stretch>
        </p:blipFill>
        <p:spPr bwMode="auto">
          <a:xfrm>
            <a:off x="179512" y="3789040"/>
            <a:ext cx="4464496" cy="2474913"/>
          </a:xfrm>
          <a:prstGeom prst="rect">
            <a:avLst/>
          </a:prstGeom>
          <a:noFill/>
          <a:ln w="9525">
            <a:noFill/>
            <a:miter lim="800000"/>
            <a:headEnd/>
            <a:tailEnd/>
          </a:ln>
          <a:effectLst/>
        </p:spPr>
      </p:pic>
      <p:pic>
        <p:nvPicPr>
          <p:cNvPr id="4102" name="Picture 6"/>
          <p:cNvPicPr>
            <a:picLocks noChangeAspect="1" noChangeArrowheads="1"/>
          </p:cNvPicPr>
          <p:nvPr/>
        </p:nvPicPr>
        <p:blipFill>
          <a:blip r:embed="rId6" cstate="print">
            <a:clrChange>
              <a:clrFrom>
                <a:srgbClr val="FFFFFF"/>
              </a:clrFrom>
              <a:clrTo>
                <a:srgbClr val="FFFFFF">
                  <a:alpha val="0"/>
                </a:srgbClr>
              </a:clrTo>
            </a:clrChange>
          </a:blip>
          <a:srcRect l="52652" t="44049" r="32636" b="46315"/>
          <a:stretch>
            <a:fillRect/>
          </a:stretch>
        </p:blipFill>
        <p:spPr bwMode="auto">
          <a:xfrm>
            <a:off x="4499992" y="573700"/>
            <a:ext cx="1368152" cy="504056"/>
          </a:xfrm>
          <a:prstGeom prst="rect">
            <a:avLst/>
          </a:prstGeom>
          <a:noFill/>
          <a:ln w="9525">
            <a:noFill/>
            <a:miter lim="800000"/>
            <a:headEnd/>
            <a:tailEnd/>
          </a:ln>
        </p:spPr>
      </p:pic>
      <p:pic>
        <p:nvPicPr>
          <p:cNvPr id="15" name="Picture 6"/>
          <p:cNvPicPr>
            <a:picLocks noChangeAspect="1" noChangeArrowheads="1"/>
          </p:cNvPicPr>
          <p:nvPr/>
        </p:nvPicPr>
        <p:blipFill>
          <a:blip r:embed="rId6" cstate="print">
            <a:clrChange>
              <a:clrFrom>
                <a:srgbClr val="FFFFFF"/>
              </a:clrFrom>
              <a:clrTo>
                <a:srgbClr val="FFFFFF">
                  <a:alpha val="0"/>
                </a:srgbClr>
              </a:clrTo>
            </a:clrChange>
          </a:blip>
          <a:srcRect l="52652" t="53685" r="31862" b="39432"/>
          <a:stretch>
            <a:fillRect/>
          </a:stretch>
        </p:blipFill>
        <p:spPr bwMode="auto">
          <a:xfrm>
            <a:off x="5586575" y="717716"/>
            <a:ext cx="1440160" cy="360040"/>
          </a:xfrm>
          <a:prstGeom prst="rect">
            <a:avLst/>
          </a:prstGeom>
          <a:noFill/>
          <a:ln w="9525">
            <a:noFill/>
            <a:miter lim="800000"/>
            <a:headEnd/>
            <a:tailEnd/>
          </a:ln>
        </p:spPr>
      </p:pic>
      <p:pic>
        <p:nvPicPr>
          <p:cNvPr id="16" name="Picture 6"/>
          <p:cNvPicPr>
            <a:picLocks noChangeAspect="1" noChangeArrowheads="1"/>
          </p:cNvPicPr>
          <p:nvPr/>
        </p:nvPicPr>
        <p:blipFill>
          <a:blip r:embed="rId6" cstate="print">
            <a:clrChange>
              <a:clrFrom>
                <a:srgbClr val="FFFFFF"/>
              </a:clrFrom>
              <a:clrTo>
                <a:srgbClr val="FFFFFF">
                  <a:alpha val="0"/>
                </a:srgbClr>
              </a:clrTo>
            </a:clrChange>
          </a:blip>
          <a:srcRect l="52652" t="60567" r="31862" b="29797"/>
          <a:stretch>
            <a:fillRect/>
          </a:stretch>
        </p:blipFill>
        <p:spPr bwMode="auto">
          <a:xfrm>
            <a:off x="6836398" y="675688"/>
            <a:ext cx="1440160" cy="504056"/>
          </a:xfrm>
          <a:prstGeom prst="rect">
            <a:avLst/>
          </a:prstGeom>
          <a:noFill/>
          <a:ln w="9525">
            <a:noFill/>
            <a:miter lim="800000"/>
            <a:headEnd/>
            <a:tailEnd/>
          </a:ln>
        </p:spPr>
      </p:pic>
      <p:sp>
        <p:nvSpPr>
          <p:cNvPr id="17" name="TextBox 16"/>
          <p:cNvSpPr txBox="1"/>
          <p:nvPr/>
        </p:nvSpPr>
        <p:spPr>
          <a:xfrm>
            <a:off x="611560" y="6309320"/>
            <a:ext cx="665567" cy="461665"/>
          </a:xfrm>
          <a:prstGeom prst="rect">
            <a:avLst/>
          </a:prstGeom>
          <a:noFill/>
        </p:spPr>
        <p:txBody>
          <a:bodyPr wrap="none" rtlCol="0">
            <a:spAutoFit/>
          </a:bodyPr>
          <a:lstStyle/>
          <a:p>
            <a:r>
              <a:rPr lang="ru-RU" sz="2400" smtClean="0">
                <a:latin typeface="Times New Roman" pitchFamily="18" charset="0"/>
                <a:cs typeface="Times New Roman" pitchFamily="18" charset="0"/>
              </a:rPr>
              <a:t>12+</a:t>
            </a:r>
            <a:endParaRPr lang="ru-RU" sz="2400">
              <a:latin typeface="Times New Roman" pitchFamily="18" charset="0"/>
              <a:cs typeface="Times New Roman" pitchFamily="18" charset="0"/>
            </a:endParaRPr>
          </a:p>
        </p:txBody>
      </p:sp>
    </p:spTree>
    <p:extLst>
      <p:ext uri="{BB962C8B-B14F-4D97-AF65-F5344CB8AC3E}">
        <p14:creationId xmlns:p14="http://schemas.microsoft.com/office/powerpoint/2010/main" val="24747306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107504" y="0"/>
            <a:ext cx="9036496" cy="1143000"/>
          </a:xfrm>
        </p:spPr>
        <p:txBody>
          <a:bodyPr>
            <a:normAutofit/>
          </a:bodyPr>
          <a:lstStyle/>
          <a:p>
            <a:r>
              <a:rPr lang="ru-RU" sz="3200" dirty="0" smtClean="0">
                <a:latin typeface="Times New Roman" pitchFamily="18" charset="0"/>
                <a:cs typeface="Times New Roman" pitchFamily="18" charset="0"/>
              </a:rPr>
              <a:t>Елена Рыкова «Однажды кажется окажется»</a:t>
            </a:r>
            <a:endParaRPr lang="ru-RU" sz="3200" dirty="0">
              <a:latin typeface="Times New Roman" pitchFamily="18" charset="0"/>
              <a:cs typeface="Times New Roman" pitchFamily="18" charset="0"/>
            </a:endParaRPr>
          </a:p>
        </p:txBody>
      </p:sp>
      <p:sp>
        <p:nvSpPr>
          <p:cNvPr id="4" name="Текст 3"/>
          <p:cNvSpPr>
            <a:spLocks noGrp="1"/>
          </p:cNvSpPr>
          <p:nvPr>
            <p:ph sz="quarter" idx="1"/>
          </p:nvPr>
        </p:nvSpPr>
        <p:spPr>
          <a:xfrm>
            <a:off x="457200" y="1219200"/>
            <a:ext cx="5122912" cy="4937760"/>
          </a:xfrm>
        </p:spPr>
        <p:txBody>
          <a:bodyPr>
            <a:noAutofit/>
          </a:bodyPr>
          <a:lstStyle/>
          <a:p>
            <a:pPr marL="0" indent="0">
              <a:buNone/>
            </a:pPr>
            <a:r>
              <a:rPr lang="ru-RU" sz="1600" smtClean="0">
                <a:latin typeface="Times New Roman" pitchFamily="18" charset="0"/>
                <a:cs typeface="Times New Roman" pitchFamily="18" charset="0"/>
              </a:rPr>
              <a:t>Крым. Тёплое летнее море, знойный воздух с ароматом хвои и йода, двухдневные походы, обязательные тренировки и время для себя, дискотеки и страшилки перед сном — обычный набор обычного детского спортивного лагеря. В одну из ночей из палаты уходит на спор и не возвращается Соня Гамаюнова, и с этого исчезновения начинается цепочка загадочных происшествий. В лагере происходят странные события, оживают старинные сказки и легенды, а Марта Веснова заводит знакомство с самым настоящим ифритом — духом огня. «Однажды кажется окажется» — завораживающая мистическая повесть. Её персонажам: обыкновенным детям и взрослым, мудрым ведьмам, духам четырёх стихий и обитателям мира по ту сторону — предстоит столкнуться с древним злом. Никогда ещё летние приключения не были такими магическими и опасными! Продолжение следует…</a:t>
            </a:r>
            <a:endParaRPr lang="ru-RU" sz="1600">
              <a:latin typeface="Times New Roman" pitchFamily="18" charset="0"/>
              <a:cs typeface="Times New Roman" pitchFamily="18" charset="0"/>
            </a:endParaRPr>
          </a:p>
        </p:txBody>
      </p:sp>
      <p:pic>
        <p:nvPicPr>
          <p:cNvPr id="4101" name="Picture 5" descr="книга рисованной книги пять книг PNG , книжный клипарт, красный, синий PNG  картинки и пнг PSD рисунок для бесплатной загрузки"/>
          <p:cNvPicPr>
            <a:picLocks noChangeAspect="1" noChangeArrowheads="1"/>
          </p:cNvPicPr>
          <p:nvPr/>
        </p:nvPicPr>
        <p:blipFill>
          <a:blip r:embed="rId2" cstate="print">
            <a:clrChange>
              <a:clrFrom>
                <a:srgbClr val="F5F5F5"/>
              </a:clrFrom>
              <a:clrTo>
                <a:srgbClr val="F5F5F5">
                  <a:alpha val="0"/>
                </a:srgbClr>
              </a:clrTo>
            </a:clrChange>
          </a:blip>
          <a:srcRect/>
          <a:stretch>
            <a:fillRect/>
          </a:stretch>
        </p:blipFill>
        <p:spPr bwMode="auto">
          <a:xfrm>
            <a:off x="4860032" y="2852936"/>
            <a:ext cx="3719736" cy="3719737"/>
          </a:xfrm>
          <a:prstGeom prst="rect">
            <a:avLst/>
          </a:prstGeom>
          <a:noFill/>
        </p:spPr>
      </p:pic>
      <p:pic>
        <p:nvPicPr>
          <p:cNvPr id="7" name="Picture 2" descr="https://s1.livelib.ru/boocover/1005499432/o/207e/Elena_Rykova__Odnazhdy_kazhetsya_okazhetsya.jpeg"/>
          <p:cNvPicPr>
            <a:picLocks noChangeAspect="1" noChangeArrowheads="1"/>
          </p:cNvPicPr>
          <p:nvPr/>
        </p:nvPicPr>
        <p:blipFill>
          <a:blip r:embed="rId3" cstate="print"/>
          <a:srcRect/>
          <a:stretch>
            <a:fillRect/>
          </a:stretch>
        </p:blipFill>
        <p:spPr bwMode="auto">
          <a:xfrm>
            <a:off x="6109223" y="1628800"/>
            <a:ext cx="2855265" cy="4245748"/>
          </a:xfrm>
          <a:prstGeom prst="rect">
            <a:avLst/>
          </a:prstGeom>
          <a:noFill/>
        </p:spPr>
      </p:pic>
      <p:sp>
        <p:nvSpPr>
          <p:cNvPr id="9" name="TextBox 8"/>
          <p:cNvSpPr txBox="1"/>
          <p:nvPr/>
        </p:nvSpPr>
        <p:spPr>
          <a:xfrm>
            <a:off x="611560" y="6309320"/>
            <a:ext cx="665567" cy="461665"/>
          </a:xfrm>
          <a:prstGeom prst="rect">
            <a:avLst/>
          </a:prstGeom>
          <a:noFill/>
        </p:spPr>
        <p:txBody>
          <a:bodyPr wrap="none" rtlCol="0">
            <a:spAutoFit/>
          </a:bodyPr>
          <a:lstStyle/>
          <a:p>
            <a:r>
              <a:rPr lang="ru-RU" sz="2400" smtClean="0">
                <a:latin typeface="Times New Roman" pitchFamily="18" charset="0"/>
                <a:cs typeface="Times New Roman" pitchFamily="18" charset="0"/>
              </a:rPr>
              <a:t>12+</a:t>
            </a:r>
            <a:endParaRPr lang="ru-RU" sz="2400">
              <a:latin typeface="Times New Roman" pitchFamily="18" charset="0"/>
              <a:cs typeface="Times New Roman" pitchFamily="18" charset="0"/>
            </a:endParaRPr>
          </a:p>
        </p:txBody>
      </p:sp>
    </p:spTree>
    <p:extLst>
      <p:ext uri="{BB962C8B-B14F-4D97-AF65-F5344CB8AC3E}">
        <p14:creationId xmlns:p14="http://schemas.microsoft.com/office/powerpoint/2010/main" val="57709482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467544" y="0"/>
            <a:ext cx="8229600" cy="1143000"/>
          </a:xfrm>
        </p:spPr>
        <p:txBody>
          <a:bodyPr>
            <a:normAutofit/>
          </a:bodyPr>
          <a:lstStyle/>
          <a:p>
            <a:r>
              <a:rPr lang="ru-RU" sz="3200" dirty="0" smtClean="0">
                <a:latin typeface="Times New Roman" pitchFamily="18" charset="0"/>
                <a:cs typeface="Times New Roman" pitchFamily="18" charset="0"/>
              </a:rPr>
              <a:t>Анна </a:t>
            </a:r>
            <a:r>
              <a:rPr lang="ru-RU" sz="3200" dirty="0" err="1" smtClean="0">
                <a:latin typeface="Times New Roman" pitchFamily="18" charset="0"/>
                <a:cs typeface="Times New Roman" pitchFamily="18" charset="0"/>
              </a:rPr>
              <a:t>Маншина</a:t>
            </a:r>
            <a:r>
              <a:rPr lang="ru-RU" sz="3200" dirty="0" smtClean="0">
                <a:latin typeface="Times New Roman" pitchFamily="18" charset="0"/>
                <a:cs typeface="Times New Roman" pitchFamily="18" charset="0"/>
              </a:rPr>
              <a:t> «Серпантин в моей голове»</a:t>
            </a:r>
            <a:endParaRPr lang="ru-RU" sz="3200" dirty="0">
              <a:latin typeface="Times New Roman" pitchFamily="18" charset="0"/>
              <a:cs typeface="Times New Roman" pitchFamily="18" charset="0"/>
            </a:endParaRPr>
          </a:p>
        </p:txBody>
      </p:sp>
      <p:sp>
        <p:nvSpPr>
          <p:cNvPr id="4" name="Текст 3"/>
          <p:cNvSpPr>
            <a:spLocks noGrp="1"/>
          </p:cNvSpPr>
          <p:nvPr>
            <p:ph sz="quarter" idx="1"/>
          </p:nvPr>
        </p:nvSpPr>
        <p:spPr>
          <a:xfrm>
            <a:off x="457200" y="1219200"/>
            <a:ext cx="5122912" cy="4937760"/>
          </a:xfrm>
        </p:spPr>
        <p:txBody>
          <a:bodyPr>
            <a:noAutofit/>
          </a:bodyPr>
          <a:lstStyle/>
          <a:p>
            <a:pPr marL="0" indent="0">
              <a:buNone/>
            </a:pPr>
            <a:r>
              <a:rPr lang="ru-RU" sz="1800" smtClean="0">
                <a:latin typeface="Times New Roman" pitchFamily="18" charset="0"/>
                <a:cs typeface="Times New Roman" pitchFamily="18" charset="0"/>
              </a:rPr>
              <a:t>«У взрослых всё просто: купил билет на концерт, купил билет в Англию, купил новые джинсы – и кайфуешь! А у меня сплошная полоса препятствий! Иногда кажется, что лучше жить без цели. Меньше нервов, и нет всех этих разочарований. Живёшь себе и живёшь. Ну, не суперинтересно – но с кем не бывает. Взрослые вон почти все так живут, и ничего…»</a:t>
            </a:r>
          </a:p>
          <a:p>
            <a:pPr marL="0" indent="0">
              <a:buNone/>
            </a:pPr>
            <a:endParaRPr lang="ru-RU" sz="1800" smtClean="0">
              <a:latin typeface="Times New Roman" pitchFamily="18" charset="0"/>
              <a:cs typeface="Times New Roman" pitchFamily="18" charset="0"/>
            </a:endParaRPr>
          </a:p>
          <a:p>
            <a:pPr marL="0" indent="0">
              <a:buNone/>
            </a:pPr>
            <a:r>
              <a:rPr lang="ru-RU" sz="1800" smtClean="0">
                <a:latin typeface="Times New Roman" pitchFamily="18" charset="0"/>
                <a:cs typeface="Times New Roman" pitchFamily="18" charset="0"/>
              </a:rPr>
              <a:t>«По-моему мы многое в жизни делаем по инерции. Ходим одной и той же дорогой, покупаем одни и те же продукиы, общаемся с одними и теми же людьми… Я обожаю, когда мозг в шоке от нового. Я именно в такие моменты чувствую себя живой»</a:t>
            </a:r>
            <a:endParaRPr lang="ru-RU" sz="1800">
              <a:latin typeface="Times New Roman" pitchFamily="18" charset="0"/>
              <a:cs typeface="Times New Roman" pitchFamily="18" charset="0"/>
            </a:endParaRPr>
          </a:p>
        </p:txBody>
      </p:sp>
      <p:pic>
        <p:nvPicPr>
          <p:cNvPr id="4101" name="Picture 5" descr="книга рисованной книги пять книг PNG , книжный клипарт, красный, синий PNG  картинки и пнг PSD рисунок для бесплатной загрузки"/>
          <p:cNvPicPr>
            <a:picLocks noChangeAspect="1" noChangeArrowheads="1"/>
          </p:cNvPicPr>
          <p:nvPr/>
        </p:nvPicPr>
        <p:blipFill>
          <a:blip r:embed="rId2" cstate="print">
            <a:clrChange>
              <a:clrFrom>
                <a:srgbClr val="F5F5F5"/>
              </a:clrFrom>
              <a:clrTo>
                <a:srgbClr val="F5F5F5">
                  <a:alpha val="0"/>
                </a:srgbClr>
              </a:clrTo>
            </a:clrChange>
          </a:blip>
          <a:srcRect/>
          <a:stretch>
            <a:fillRect/>
          </a:stretch>
        </p:blipFill>
        <p:spPr bwMode="auto">
          <a:xfrm>
            <a:off x="4860032" y="2852936"/>
            <a:ext cx="3719736" cy="3719737"/>
          </a:xfrm>
          <a:prstGeom prst="rect">
            <a:avLst/>
          </a:prstGeom>
          <a:noFill/>
        </p:spPr>
      </p:pic>
      <p:pic>
        <p:nvPicPr>
          <p:cNvPr id="1026" name="Picture 2" descr="Книга: &quot;Серпантин в моей голове&quot; - Анна Маншина. Купить книгу, читать  рецензии | ISBN 978-5-907180-96-3 | Лабиринт"/>
          <p:cNvPicPr>
            <a:picLocks noChangeAspect="1" noChangeArrowheads="1"/>
          </p:cNvPicPr>
          <p:nvPr/>
        </p:nvPicPr>
        <p:blipFill>
          <a:blip r:embed="rId3" cstate="print"/>
          <a:srcRect/>
          <a:stretch>
            <a:fillRect/>
          </a:stretch>
        </p:blipFill>
        <p:spPr bwMode="auto">
          <a:xfrm>
            <a:off x="6084168" y="1916832"/>
            <a:ext cx="2880320" cy="3967383"/>
          </a:xfrm>
          <a:prstGeom prst="rect">
            <a:avLst/>
          </a:prstGeom>
          <a:noFill/>
        </p:spPr>
      </p:pic>
      <p:sp>
        <p:nvSpPr>
          <p:cNvPr id="8" name="TextBox 7"/>
          <p:cNvSpPr txBox="1"/>
          <p:nvPr/>
        </p:nvSpPr>
        <p:spPr>
          <a:xfrm>
            <a:off x="611560" y="6309320"/>
            <a:ext cx="665567" cy="461665"/>
          </a:xfrm>
          <a:prstGeom prst="rect">
            <a:avLst/>
          </a:prstGeom>
          <a:noFill/>
        </p:spPr>
        <p:txBody>
          <a:bodyPr wrap="none" rtlCol="0">
            <a:spAutoFit/>
          </a:bodyPr>
          <a:lstStyle/>
          <a:p>
            <a:r>
              <a:rPr lang="ru-RU" sz="2400" smtClean="0">
                <a:latin typeface="Times New Roman" pitchFamily="18" charset="0"/>
                <a:cs typeface="Times New Roman" pitchFamily="18" charset="0"/>
              </a:rPr>
              <a:t>12+</a:t>
            </a:r>
            <a:endParaRPr lang="ru-RU" sz="2400">
              <a:latin typeface="Times New Roman" pitchFamily="18" charset="0"/>
              <a:cs typeface="Times New Roman" pitchFamily="18" charset="0"/>
            </a:endParaRPr>
          </a:p>
        </p:txBody>
      </p:sp>
    </p:spTree>
    <p:extLst>
      <p:ext uri="{BB962C8B-B14F-4D97-AF65-F5344CB8AC3E}">
        <p14:creationId xmlns:p14="http://schemas.microsoft.com/office/powerpoint/2010/main" val="37028619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467544" y="0"/>
            <a:ext cx="8229600" cy="1143000"/>
          </a:xfrm>
        </p:spPr>
        <p:txBody>
          <a:bodyPr>
            <a:normAutofit/>
          </a:bodyPr>
          <a:lstStyle/>
          <a:p>
            <a:r>
              <a:rPr lang="ru-RU" sz="3200" dirty="0" err="1" smtClean="0">
                <a:latin typeface="Times New Roman" pitchFamily="18" charset="0"/>
                <a:cs typeface="Times New Roman" pitchFamily="18" charset="0"/>
              </a:rPr>
              <a:t>Клементина</a:t>
            </a:r>
            <a:r>
              <a:rPr lang="ru-RU" sz="3200" dirty="0" smtClean="0">
                <a:latin typeface="Times New Roman" pitchFamily="18" charset="0"/>
                <a:cs typeface="Times New Roman" pitchFamily="18" charset="0"/>
              </a:rPr>
              <a:t> Бове «</a:t>
            </a:r>
            <a:r>
              <a:rPr lang="ru-RU" sz="3200" dirty="0" err="1" smtClean="0">
                <a:latin typeface="Times New Roman" pitchFamily="18" charset="0"/>
                <a:cs typeface="Times New Roman" pitchFamily="18" charset="0"/>
              </a:rPr>
              <a:t>Королевишны</a:t>
            </a:r>
            <a:r>
              <a:rPr lang="ru-RU" sz="3200" dirty="0" smtClean="0">
                <a:latin typeface="Times New Roman" pitchFamily="18" charset="0"/>
                <a:cs typeface="Times New Roman" pitchFamily="18" charset="0"/>
              </a:rPr>
              <a:t> </a:t>
            </a:r>
            <a:r>
              <a:rPr lang="en-US" sz="3200" dirty="0" smtClean="0">
                <a:latin typeface="Times New Roman" pitchFamily="18" charset="0"/>
                <a:cs typeface="Times New Roman" pitchFamily="18" charset="0"/>
              </a:rPr>
              <a:t>#</a:t>
            </a:r>
            <a:r>
              <a:rPr lang="ru-RU" sz="3200" dirty="0" smtClean="0">
                <a:latin typeface="Times New Roman" pitchFamily="18" charset="0"/>
                <a:cs typeface="Times New Roman" pitchFamily="18" charset="0"/>
              </a:rPr>
              <a:t>3колбаски»</a:t>
            </a:r>
            <a:endParaRPr lang="ru-RU" sz="3200" dirty="0">
              <a:latin typeface="Times New Roman" pitchFamily="18" charset="0"/>
              <a:cs typeface="Times New Roman" pitchFamily="18" charset="0"/>
            </a:endParaRPr>
          </a:p>
        </p:txBody>
      </p:sp>
      <p:sp>
        <p:nvSpPr>
          <p:cNvPr id="4" name="Текст 3"/>
          <p:cNvSpPr>
            <a:spLocks noGrp="1"/>
          </p:cNvSpPr>
          <p:nvPr>
            <p:ph sz="quarter" idx="1"/>
          </p:nvPr>
        </p:nvSpPr>
        <p:spPr>
          <a:xfrm>
            <a:off x="457200" y="1219200"/>
            <a:ext cx="5122912" cy="4937760"/>
          </a:xfrm>
        </p:spPr>
        <p:txBody>
          <a:bodyPr>
            <a:noAutofit/>
          </a:bodyPr>
          <a:lstStyle/>
          <a:p>
            <a:pPr marL="0" indent="0">
              <a:buNone/>
            </a:pPr>
            <a:r>
              <a:rPr lang="ru-RU" sz="1800" smtClean="0">
                <a:latin typeface="Times New Roman" pitchFamily="18" charset="0"/>
                <a:cs typeface="Times New Roman" pitchFamily="18" charset="0"/>
              </a:rPr>
              <a:t>Пять причин </a:t>
            </a:r>
            <a:r>
              <a:rPr lang="ru-RU" sz="1600" smtClean="0">
                <a:latin typeface="Times New Roman" pitchFamily="18" charset="0"/>
                <a:cs typeface="Times New Roman" pitchFamily="18" charset="0"/>
              </a:rPr>
              <a:t>прочитать книгу по мнению «Лабиринта»:</a:t>
            </a:r>
          </a:p>
          <a:p>
            <a:r>
              <a:rPr lang="ru-RU" sz="1600" smtClean="0">
                <a:latin typeface="Times New Roman" pitchFamily="18" charset="0"/>
                <a:cs typeface="Times New Roman" pitchFamily="18" charset="0"/>
              </a:rPr>
              <a:t>Дико смешная книжка: главная героиня-рассказчица — мастер стёба и язвительных реплик — утирает нос любителям говорить гадости.</a:t>
            </a:r>
          </a:p>
          <a:p>
            <a:r>
              <a:rPr lang="ru-RU" sz="1600" smtClean="0">
                <a:latin typeface="Times New Roman" pitchFamily="18" charset="0"/>
                <a:cs typeface="Times New Roman" pitchFamily="18" charset="0"/>
              </a:rPr>
              <a:t>Книга берёт за живое. Редки те подростки, кому не делали замечаний про внешность. Принятие себя, чужие взгляды, — всё метко и прямо в точку.</a:t>
            </a:r>
          </a:p>
          <a:p>
            <a:r>
              <a:rPr lang="ru-RU" sz="1600" smtClean="0">
                <a:latin typeface="Times New Roman" pitchFamily="18" charset="0"/>
                <a:cs typeface="Times New Roman" pitchFamily="18" charset="0"/>
              </a:rPr>
              <a:t>Чистая радость! Жизнерадостный роман-трип с ноткой безумия: по Франции на велосипедах, — от него невозможно не улыбаться.</a:t>
            </a:r>
          </a:p>
          <a:p>
            <a:r>
              <a:rPr lang="ru-RU" sz="1600" smtClean="0">
                <a:latin typeface="Times New Roman" pitchFamily="18" charset="0"/>
                <a:cs typeface="Times New Roman" pitchFamily="18" charset="0"/>
              </a:rPr>
              <a:t>Серьёзные темы: буллинг, неполные семьи, влияние большой политики на жизнь маленького человека, дружба, предательство, любовь!</a:t>
            </a:r>
          </a:p>
          <a:p>
            <a:r>
              <a:rPr lang="ru-RU" sz="1600" smtClean="0">
                <a:latin typeface="Times New Roman" pitchFamily="18" charset="0"/>
                <a:cs typeface="Times New Roman" pitchFamily="18" charset="0"/>
              </a:rPr>
              <a:t>Современный, остроумный, лёгкий для восприятия язык, — книга читается на одном дыхании!</a:t>
            </a:r>
            <a:r>
              <a:rPr lang="ru-RU" sz="1400" smtClean="0">
                <a:latin typeface="Times New Roman" pitchFamily="18" charset="0"/>
                <a:cs typeface="Times New Roman" pitchFamily="18" charset="0"/>
              </a:rPr>
              <a:t/>
            </a:r>
            <a:br>
              <a:rPr lang="ru-RU" sz="1400" smtClean="0">
                <a:latin typeface="Times New Roman" pitchFamily="18" charset="0"/>
                <a:cs typeface="Times New Roman" pitchFamily="18" charset="0"/>
              </a:rPr>
            </a:br>
            <a:endParaRPr lang="ru-RU" sz="1400" smtClean="0">
              <a:latin typeface="Times New Roman" pitchFamily="18" charset="0"/>
              <a:cs typeface="Times New Roman" pitchFamily="18" charset="0"/>
            </a:endParaRPr>
          </a:p>
        </p:txBody>
      </p:sp>
      <p:pic>
        <p:nvPicPr>
          <p:cNvPr id="4101" name="Picture 5" descr="книга рисованной книги пять книг PNG , книжный клипарт, красный, синий PNG  картинки и пнг PSD рисунок для бесплатной загрузки"/>
          <p:cNvPicPr>
            <a:picLocks noChangeAspect="1" noChangeArrowheads="1"/>
          </p:cNvPicPr>
          <p:nvPr/>
        </p:nvPicPr>
        <p:blipFill>
          <a:blip r:embed="rId2" cstate="print">
            <a:clrChange>
              <a:clrFrom>
                <a:srgbClr val="F5F5F5"/>
              </a:clrFrom>
              <a:clrTo>
                <a:srgbClr val="F5F5F5">
                  <a:alpha val="0"/>
                </a:srgbClr>
              </a:clrTo>
            </a:clrChange>
          </a:blip>
          <a:srcRect/>
          <a:stretch>
            <a:fillRect/>
          </a:stretch>
        </p:blipFill>
        <p:spPr bwMode="auto">
          <a:xfrm>
            <a:off x="4860032" y="2852936"/>
            <a:ext cx="3719736" cy="3719737"/>
          </a:xfrm>
          <a:prstGeom prst="rect">
            <a:avLst/>
          </a:prstGeom>
          <a:noFill/>
        </p:spPr>
      </p:pic>
      <p:pic>
        <p:nvPicPr>
          <p:cNvPr id="21506" name="Picture 2" descr="Книга Королевишны #3 колбаски (Бове К. ISBN: 978-5-91759977-9) - купить в  книжном интернет-магазине по цене 768 руб | Podpisnie.ru"/>
          <p:cNvPicPr>
            <a:picLocks noChangeAspect="1" noChangeArrowheads="1"/>
          </p:cNvPicPr>
          <p:nvPr/>
        </p:nvPicPr>
        <p:blipFill>
          <a:blip r:embed="rId3" cstate="print"/>
          <a:srcRect/>
          <a:stretch>
            <a:fillRect/>
          </a:stretch>
        </p:blipFill>
        <p:spPr bwMode="auto">
          <a:xfrm>
            <a:off x="6156176" y="1844824"/>
            <a:ext cx="2808312" cy="3976371"/>
          </a:xfrm>
          <a:prstGeom prst="rect">
            <a:avLst/>
          </a:prstGeom>
          <a:noFill/>
        </p:spPr>
      </p:pic>
      <p:sp>
        <p:nvSpPr>
          <p:cNvPr id="7" name="TextBox 6"/>
          <p:cNvSpPr txBox="1"/>
          <p:nvPr/>
        </p:nvSpPr>
        <p:spPr>
          <a:xfrm>
            <a:off x="611560" y="6309320"/>
            <a:ext cx="665567" cy="461665"/>
          </a:xfrm>
          <a:prstGeom prst="rect">
            <a:avLst/>
          </a:prstGeom>
          <a:noFill/>
        </p:spPr>
        <p:txBody>
          <a:bodyPr wrap="none" rtlCol="0">
            <a:spAutoFit/>
          </a:bodyPr>
          <a:lstStyle/>
          <a:p>
            <a:r>
              <a:rPr lang="ru-RU" sz="2400" smtClean="0">
                <a:latin typeface="Times New Roman" pitchFamily="18" charset="0"/>
                <a:cs typeface="Times New Roman" pitchFamily="18" charset="0"/>
              </a:rPr>
              <a:t>12+</a:t>
            </a:r>
            <a:endParaRPr lang="ru-RU" sz="2400">
              <a:latin typeface="Times New Roman" pitchFamily="18" charset="0"/>
              <a:cs typeface="Times New Roman" pitchFamily="18" charset="0"/>
            </a:endParaRPr>
          </a:p>
        </p:txBody>
      </p:sp>
    </p:spTree>
    <p:extLst>
      <p:ext uri="{BB962C8B-B14F-4D97-AF65-F5344CB8AC3E}">
        <p14:creationId xmlns:p14="http://schemas.microsoft.com/office/powerpoint/2010/main" val="194486501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6958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ctrTitle"/>
          </p:nvPr>
        </p:nvSpPr>
        <p:spPr>
          <a:xfrm>
            <a:off x="1475656" y="11589"/>
            <a:ext cx="6984776" cy="720080"/>
          </a:xfrm>
        </p:spPr>
        <p:txBody>
          <a:bodyPr>
            <a:noAutofit/>
          </a:bodyPr>
          <a:lstStyle/>
          <a:p>
            <a:r>
              <a:rPr lang="ru-RU" sz="2800" b="1" dirty="0" smtClean="0">
                <a:solidFill>
                  <a:schemeClr val="accent3">
                    <a:lumMod val="50000"/>
                  </a:schemeClr>
                </a:solidFill>
                <a:latin typeface="Comic Sans MS" pitchFamily="66" charset="0"/>
              </a:rPr>
              <a:t>Книжная прищепка (пара книг)</a:t>
            </a:r>
            <a:endParaRPr lang="ru-RU" sz="2800" b="1" dirty="0">
              <a:solidFill>
                <a:schemeClr val="accent3">
                  <a:lumMod val="50000"/>
                </a:schemeClr>
              </a:solidFill>
              <a:latin typeface="Comic Sans MS" pitchFamily="66"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1589"/>
            <a:ext cx="899592" cy="122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265948">
            <a:off x="3346036" y="1913390"/>
            <a:ext cx="2477512" cy="1858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5576" y="1533831"/>
            <a:ext cx="2617256" cy="2617256"/>
          </a:xfrm>
          <a:prstGeom prst="rect">
            <a:avLst/>
          </a:prstGeom>
          <a:no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угольник 2"/>
          <p:cNvSpPr/>
          <p:nvPr/>
        </p:nvSpPr>
        <p:spPr>
          <a:xfrm>
            <a:off x="2411760" y="665233"/>
            <a:ext cx="4572000" cy="646331"/>
          </a:xfrm>
          <a:prstGeom prst="rect">
            <a:avLst/>
          </a:prstGeom>
        </p:spPr>
        <p:txBody>
          <a:bodyPr>
            <a:spAutoFit/>
          </a:bodyPr>
          <a:lstStyle/>
          <a:p>
            <a:pPr algn="ctr"/>
            <a:r>
              <a:rPr lang="ru-RU" dirty="0"/>
              <a:t>Прищепка — специальный вид зажима, предназначенный для крепления</a:t>
            </a:r>
          </a:p>
        </p:txBody>
      </p:sp>
      <p:pic>
        <p:nvPicPr>
          <p:cNvPr id="819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24128" y="1486605"/>
            <a:ext cx="2160240" cy="2731543"/>
          </a:xfrm>
          <a:prstGeom prst="rect">
            <a:avLst/>
          </a:prstGeom>
          <a:no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70255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6958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ctrTitle"/>
          </p:nvPr>
        </p:nvSpPr>
        <p:spPr>
          <a:xfrm>
            <a:off x="1619672" y="260648"/>
            <a:ext cx="6912768" cy="720080"/>
          </a:xfrm>
        </p:spPr>
        <p:txBody>
          <a:bodyPr>
            <a:noAutofit/>
          </a:bodyPr>
          <a:lstStyle/>
          <a:p>
            <a:r>
              <a:rPr lang="ru-RU" sz="3200" b="1" dirty="0" smtClean="0">
                <a:solidFill>
                  <a:schemeClr val="accent3">
                    <a:lumMod val="50000"/>
                  </a:schemeClr>
                </a:solidFill>
                <a:latin typeface="Comic Sans MS" pitchFamily="66" charset="0"/>
              </a:rPr>
              <a:t>Книжная прищепка (пара книг)</a:t>
            </a:r>
            <a:endParaRPr lang="ru-RU" sz="3200" b="1" dirty="0">
              <a:solidFill>
                <a:schemeClr val="accent3">
                  <a:lumMod val="50000"/>
                </a:schemeClr>
              </a:solidFill>
              <a:latin typeface="Comic Sans MS" pitchFamily="66"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1589"/>
            <a:ext cx="899592" cy="122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303289">
            <a:off x="3769229" y="1762133"/>
            <a:ext cx="2147123" cy="2147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75656" y="1339310"/>
            <a:ext cx="2160240" cy="2749912"/>
          </a:xfrm>
          <a:prstGeom prst="rect">
            <a:avLst/>
          </a:prstGeom>
          <a:no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12159" y="1340766"/>
            <a:ext cx="2184890" cy="2748455"/>
          </a:xfrm>
          <a:prstGeom prst="rect">
            <a:avLst/>
          </a:prstGeom>
          <a:no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338735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69584" cy="685800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ctrTitle"/>
          </p:nvPr>
        </p:nvSpPr>
        <p:spPr>
          <a:xfrm>
            <a:off x="1547664" y="260648"/>
            <a:ext cx="7200800" cy="720080"/>
          </a:xfrm>
        </p:spPr>
        <p:txBody>
          <a:bodyPr>
            <a:noAutofit/>
          </a:bodyPr>
          <a:lstStyle/>
          <a:p>
            <a:r>
              <a:rPr lang="ru-RU" sz="3200" b="1" dirty="0" smtClean="0">
                <a:solidFill>
                  <a:schemeClr val="accent3">
                    <a:lumMod val="50000"/>
                  </a:schemeClr>
                </a:solidFill>
                <a:latin typeface="Comic Sans MS" pitchFamily="66" charset="0"/>
              </a:rPr>
              <a:t>Книжная прищепка (пара книг)</a:t>
            </a:r>
            <a:endParaRPr lang="ru-RU" sz="3200" b="1" dirty="0">
              <a:solidFill>
                <a:schemeClr val="accent3">
                  <a:lumMod val="50000"/>
                </a:schemeClr>
              </a:solidFill>
              <a:latin typeface="Comic Sans MS" pitchFamily="66"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1589"/>
            <a:ext cx="899592" cy="122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249873">
            <a:off x="3715711" y="1582321"/>
            <a:ext cx="1738164" cy="1738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1640" y="1412776"/>
            <a:ext cx="2296888" cy="2730946"/>
          </a:xfrm>
          <a:prstGeom prst="rect">
            <a:avLst/>
          </a:prstGeom>
          <a:no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298" t="7958" r="2719" b="7257"/>
          <a:stretch/>
        </p:blipFill>
        <p:spPr bwMode="auto">
          <a:xfrm>
            <a:off x="5580112" y="1662584"/>
            <a:ext cx="3066474" cy="2197867"/>
          </a:xfrm>
          <a:prstGeom prst="rect">
            <a:avLst/>
          </a:prstGeom>
          <a:no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315035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6958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ctrTitle"/>
          </p:nvPr>
        </p:nvSpPr>
        <p:spPr>
          <a:xfrm>
            <a:off x="1619672" y="260648"/>
            <a:ext cx="6912768" cy="720080"/>
          </a:xfrm>
        </p:spPr>
        <p:txBody>
          <a:bodyPr>
            <a:noAutofit/>
          </a:bodyPr>
          <a:lstStyle/>
          <a:p>
            <a:r>
              <a:rPr lang="ru-RU" sz="3200" b="1" dirty="0" smtClean="0">
                <a:solidFill>
                  <a:schemeClr val="accent3">
                    <a:lumMod val="50000"/>
                  </a:schemeClr>
                </a:solidFill>
                <a:latin typeface="Comic Sans MS" pitchFamily="66" charset="0"/>
              </a:rPr>
              <a:t>Книжная прищепка (пара книг)</a:t>
            </a:r>
            <a:endParaRPr lang="ru-RU" sz="3200" b="1" dirty="0">
              <a:solidFill>
                <a:schemeClr val="accent3">
                  <a:lumMod val="50000"/>
                </a:schemeClr>
              </a:solidFill>
              <a:latin typeface="Comic Sans MS" pitchFamily="66"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1589"/>
            <a:ext cx="899592" cy="122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303289">
            <a:off x="3769229" y="1762133"/>
            <a:ext cx="2147123" cy="2147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73732" y="1237064"/>
            <a:ext cx="2345212" cy="2831241"/>
          </a:xfrm>
          <a:prstGeom prst="rect">
            <a:avLst/>
          </a:prstGeom>
          <a:no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57890" y="1556792"/>
            <a:ext cx="2245477" cy="2505414"/>
          </a:xfrm>
          <a:prstGeom prst="rect">
            <a:avLst/>
          </a:prstGeom>
          <a:no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494425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69584" cy="685800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ctrTitle"/>
          </p:nvPr>
        </p:nvSpPr>
        <p:spPr>
          <a:xfrm>
            <a:off x="1547664" y="260648"/>
            <a:ext cx="7200800" cy="720080"/>
          </a:xfrm>
        </p:spPr>
        <p:txBody>
          <a:bodyPr>
            <a:noAutofit/>
          </a:bodyPr>
          <a:lstStyle/>
          <a:p>
            <a:r>
              <a:rPr lang="ru-RU" sz="3200" b="1" dirty="0" smtClean="0">
                <a:solidFill>
                  <a:schemeClr val="accent3">
                    <a:lumMod val="50000"/>
                  </a:schemeClr>
                </a:solidFill>
                <a:latin typeface="Comic Sans MS" pitchFamily="66" charset="0"/>
              </a:rPr>
              <a:t>Книжная прищепка (пара книг)</a:t>
            </a:r>
            <a:endParaRPr lang="ru-RU" sz="3200" b="1" dirty="0">
              <a:solidFill>
                <a:schemeClr val="accent3">
                  <a:lumMod val="50000"/>
                </a:schemeClr>
              </a:solidFill>
              <a:latin typeface="Comic Sans MS" pitchFamily="66"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1589"/>
            <a:ext cx="899592" cy="122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249873">
            <a:off x="3937929" y="1082733"/>
            <a:ext cx="659681" cy="659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55030" y="980728"/>
            <a:ext cx="936104" cy="1113006"/>
          </a:xfrm>
          <a:prstGeom prst="rect">
            <a:avLst/>
          </a:prstGeom>
          <a:no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298" t="7958" r="2719" b="7257"/>
          <a:stretch/>
        </p:blipFill>
        <p:spPr bwMode="auto">
          <a:xfrm>
            <a:off x="5148064" y="994691"/>
            <a:ext cx="1410290" cy="1010812"/>
          </a:xfrm>
          <a:prstGeom prst="rect">
            <a:avLst/>
          </a:prstGeom>
          <a:no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225144" y="2570069"/>
            <a:ext cx="3571800" cy="1938992"/>
          </a:xfrm>
          <a:prstGeom prst="rect">
            <a:avLst/>
          </a:prstGeom>
          <a:noFill/>
        </p:spPr>
        <p:txBody>
          <a:bodyPr wrap="square" rtlCol="0">
            <a:spAutoFit/>
          </a:bodyPr>
          <a:lstStyle/>
          <a:p>
            <a:pPr marL="171450" indent="-171450">
              <a:buFontTx/>
              <a:buChar char="-"/>
            </a:pPr>
            <a:r>
              <a:rPr lang="ru-RU" sz="1200" b="1" dirty="0" smtClean="0">
                <a:solidFill>
                  <a:schemeClr val="accent3">
                    <a:lumMod val="50000"/>
                  </a:schemeClr>
                </a:solidFill>
              </a:rPr>
              <a:t>Михаил Нисенбаум «Сказки про Копушонка»</a:t>
            </a:r>
          </a:p>
          <a:p>
            <a:pPr marL="171450" indent="-171450">
              <a:buFontTx/>
              <a:buChar char="-"/>
            </a:pPr>
            <a:r>
              <a:rPr lang="ru-RU" sz="1200" b="1" dirty="0" smtClean="0">
                <a:solidFill>
                  <a:schemeClr val="accent3">
                    <a:lumMod val="50000"/>
                  </a:schemeClr>
                </a:solidFill>
              </a:rPr>
              <a:t>Наталья Акулова «Горсть спелой земляники»</a:t>
            </a:r>
          </a:p>
          <a:p>
            <a:pPr marL="171450" indent="-171450">
              <a:buFontTx/>
              <a:buChar char="-"/>
            </a:pPr>
            <a:r>
              <a:rPr lang="ru-RU" sz="1200" b="1" dirty="0" smtClean="0">
                <a:solidFill>
                  <a:schemeClr val="accent3">
                    <a:lumMod val="50000"/>
                  </a:schemeClr>
                </a:solidFill>
              </a:rPr>
              <a:t>Станислав Востоков «Прокопий Капитонов»</a:t>
            </a:r>
          </a:p>
          <a:p>
            <a:pPr marL="171450" indent="-171450">
              <a:buFontTx/>
              <a:buChar char="-"/>
            </a:pPr>
            <a:r>
              <a:rPr lang="ru-RU" sz="1200" b="1" dirty="0" smtClean="0">
                <a:solidFill>
                  <a:schemeClr val="accent3">
                    <a:lumMod val="50000"/>
                  </a:schemeClr>
                </a:solidFill>
              </a:rPr>
              <a:t>Виктория Топоногова «На крылышках шмелей»</a:t>
            </a:r>
          </a:p>
          <a:p>
            <a:pPr marL="171450" indent="-171450">
              <a:buFontTx/>
              <a:buChar char="-"/>
            </a:pPr>
            <a:r>
              <a:rPr lang="ru-RU" sz="1200" b="1" dirty="0" smtClean="0">
                <a:solidFill>
                  <a:schemeClr val="accent3">
                    <a:lumMod val="50000"/>
                  </a:schemeClr>
                </a:solidFill>
              </a:rPr>
              <a:t>Марфа Соколич «Куда сбежал кролик?»</a:t>
            </a:r>
          </a:p>
          <a:p>
            <a:pPr marL="171450" indent="-171450">
              <a:buFontTx/>
              <a:buChar char="-"/>
            </a:pPr>
            <a:r>
              <a:rPr lang="ru-RU" sz="1200" b="1" dirty="0" smtClean="0">
                <a:solidFill>
                  <a:schemeClr val="accent3">
                    <a:lumMod val="50000"/>
                  </a:schemeClr>
                </a:solidFill>
              </a:rPr>
              <a:t>Евгения Гюнтер «На дачу»</a:t>
            </a:r>
          </a:p>
          <a:p>
            <a:pPr marL="171450" indent="-171450">
              <a:buFontTx/>
              <a:buChar char="-"/>
            </a:pPr>
            <a:r>
              <a:rPr lang="ru-RU" sz="1200" b="1" dirty="0" smtClean="0">
                <a:solidFill>
                  <a:schemeClr val="accent3">
                    <a:lumMod val="50000"/>
                  </a:schemeClr>
                </a:solidFill>
              </a:rPr>
              <a:t>Зина Сурова «Лето в деревне»</a:t>
            </a:r>
          </a:p>
          <a:p>
            <a:pPr marL="171450" indent="-171450">
              <a:buFontTx/>
              <a:buChar char="-"/>
            </a:pPr>
            <a:r>
              <a:rPr lang="ru-RU" sz="1200" b="1" dirty="0" smtClean="0">
                <a:solidFill>
                  <a:schemeClr val="accent3">
                    <a:lumMod val="50000"/>
                  </a:schemeClr>
                </a:solidFill>
              </a:rPr>
              <a:t>Ирина Иванникова «Лето в гамаке»</a:t>
            </a:r>
          </a:p>
          <a:p>
            <a:pPr marL="171450" indent="-171450">
              <a:buFontTx/>
              <a:buChar char="-"/>
            </a:pPr>
            <a:r>
              <a:rPr lang="ru-RU" sz="1200" b="1" dirty="0">
                <a:solidFill>
                  <a:schemeClr val="accent3">
                    <a:lumMod val="50000"/>
                  </a:schemeClr>
                </a:solidFill>
              </a:rPr>
              <a:t>Илья </a:t>
            </a:r>
            <a:r>
              <a:rPr lang="ru-RU" sz="1200" b="1" dirty="0" smtClean="0">
                <a:solidFill>
                  <a:schemeClr val="accent3">
                    <a:lumMod val="50000"/>
                  </a:schemeClr>
                </a:solidFill>
              </a:rPr>
              <a:t>Короп «Мальчик </a:t>
            </a:r>
            <a:r>
              <a:rPr lang="ru-RU" sz="1200" b="1" dirty="0">
                <a:solidFill>
                  <a:schemeClr val="accent3">
                    <a:lumMod val="50000"/>
                  </a:schemeClr>
                </a:solidFill>
              </a:rPr>
              <a:t>и ангел - лето в </a:t>
            </a:r>
            <a:r>
              <a:rPr lang="ru-RU" sz="1200" b="1" dirty="0" smtClean="0">
                <a:solidFill>
                  <a:schemeClr val="accent3">
                    <a:lumMod val="50000"/>
                  </a:schemeClr>
                </a:solidFill>
              </a:rPr>
              <a:t>деревне»</a:t>
            </a:r>
          </a:p>
          <a:p>
            <a:pPr marL="171450" indent="-171450">
              <a:buFontTx/>
              <a:buChar char="-"/>
            </a:pPr>
            <a:r>
              <a:rPr lang="ru-RU" sz="1200" b="1" dirty="0" smtClean="0">
                <a:solidFill>
                  <a:schemeClr val="accent3">
                    <a:lumMod val="50000"/>
                  </a:schemeClr>
                </a:solidFill>
              </a:rPr>
              <a:t> </a:t>
            </a:r>
            <a:endParaRPr lang="ru-RU" sz="1200" b="1" dirty="0">
              <a:solidFill>
                <a:schemeClr val="accent3">
                  <a:lumMod val="50000"/>
                </a:schemeClr>
              </a:solidFill>
            </a:endParaRPr>
          </a:p>
        </p:txBody>
      </p:sp>
      <p:pic>
        <p:nvPicPr>
          <p:cNvPr id="9"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8654216">
            <a:off x="5736921" y="2137095"/>
            <a:ext cx="361433" cy="361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507070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4339"/>
            <a:ext cx="916958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ctrTitle"/>
          </p:nvPr>
        </p:nvSpPr>
        <p:spPr>
          <a:xfrm>
            <a:off x="1259632" y="260648"/>
            <a:ext cx="7272808" cy="936104"/>
          </a:xfrm>
        </p:spPr>
        <p:txBody>
          <a:bodyPr>
            <a:noAutofit/>
          </a:bodyPr>
          <a:lstStyle/>
          <a:p>
            <a:r>
              <a:rPr lang="ru-RU" sz="3200" b="1" dirty="0" smtClean="0">
                <a:solidFill>
                  <a:schemeClr val="accent3">
                    <a:lumMod val="50000"/>
                  </a:schemeClr>
                </a:solidFill>
                <a:latin typeface="Comic Sans MS" pitchFamily="66" charset="0"/>
              </a:rPr>
              <a:t>Книжная прищепка </a:t>
            </a:r>
            <a:br>
              <a:rPr lang="ru-RU" sz="3200" b="1" dirty="0" smtClean="0">
                <a:solidFill>
                  <a:schemeClr val="accent3">
                    <a:lumMod val="50000"/>
                  </a:schemeClr>
                </a:solidFill>
                <a:latin typeface="Comic Sans MS" pitchFamily="66" charset="0"/>
              </a:rPr>
            </a:br>
            <a:r>
              <a:rPr lang="ru-RU" sz="3200" b="1" dirty="0" smtClean="0">
                <a:solidFill>
                  <a:schemeClr val="accent3">
                    <a:lumMod val="50000"/>
                  </a:schemeClr>
                </a:solidFill>
                <a:latin typeface="Comic Sans MS" pitchFamily="66" charset="0"/>
              </a:rPr>
              <a:t>(книжка с продолжением)</a:t>
            </a:r>
            <a:endParaRPr lang="ru-RU" sz="3200" b="1" dirty="0">
              <a:solidFill>
                <a:schemeClr val="accent3">
                  <a:lumMod val="50000"/>
                </a:schemeClr>
              </a:solidFill>
              <a:latin typeface="Comic Sans MS" pitchFamily="66"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1589"/>
            <a:ext cx="817141" cy="1113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Скругленный прямоугольник 4"/>
          <p:cNvSpPr/>
          <p:nvPr/>
        </p:nvSpPr>
        <p:spPr>
          <a:xfrm>
            <a:off x="323528" y="2919118"/>
            <a:ext cx="1165162" cy="804149"/>
          </a:xfrm>
          <a:prstGeom prst="roundRect">
            <a:avLst/>
          </a:prstGeom>
          <a:solidFill>
            <a:schemeClr val="accent1">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solidFill>
                  <a:schemeClr val="accent3">
                    <a:lumMod val="50000"/>
                  </a:schemeClr>
                </a:solidFill>
              </a:rPr>
              <a:t>Книга</a:t>
            </a:r>
            <a:endParaRPr lang="ru-RU" dirty="0">
              <a:solidFill>
                <a:schemeClr val="accent3">
                  <a:lumMod val="50000"/>
                </a:schemeClr>
              </a:solidFill>
            </a:endParaRPr>
          </a:p>
        </p:txBody>
      </p:sp>
      <p:sp>
        <p:nvSpPr>
          <p:cNvPr id="6" name="Скругленный прямоугольник 5"/>
          <p:cNvSpPr/>
          <p:nvPr/>
        </p:nvSpPr>
        <p:spPr>
          <a:xfrm>
            <a:off x="1691680" y="2912883"/>
            <a:ext cx="1263901" cy="804149"/>
          </a:xfrm>
          <a:prstGeom prst="roundRect">
            <a:avLst/>
          </a:prstGeom>
          <a:solidFill>
            <a:schemeClr val="accent1">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solidFill>
                  <a:schemeClr val="accent3">
                    <a:lumMod val="50000"/>
                  </a:schemeClr>
                </a:solidFill>
              </a:rPr>
              <a:t>Картина</a:t>
            </a:r>
          </a:p>
          <a:p>
            <a:pPr algn="ctr"/>
            <a:r>
              <a:rPr lang="ru-RU" sz="1400" dirty="0" smtClean="0">
                <a:solidFill>
                  <a:schemeClr val="accent3">
                    <a:lumMod val="50000"/>
                  </a:schemeClr>
                </a:solidFill>
              </a:rPr>
              <a:t>(открытка)</a:t>
            </a:r>
            <a:endParaRPr lang="ru-RU" sz="1400" dirty="0">
              <a:solidFill>
                <a:schemeClr val="accent3">
                  <a:lumMod val="50000"/>
                </a:schemeClr>
              </a:solidFill>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6746" y="2936980"/>
            <a:ext cx="1185141" cy="791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984" y="2901156"/>
            <a:ext cx="1296144" cy="815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1452" y="2910066"/>
            <a:ext cx="1312890" cy="7916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240186" y="3084007"/>
            <a:ext cx="952312" cy="369332"/>
          </a:xfrm>
          <a:prstGeom prst="rect">
            <a:avLst/>
          </a:prstGeom>
          <a:noFill/>
        </p:spPr>
        <p:txBody>
          <a:bodyPr wrap="none" rtlCol="0">
            <a:spAutoFit/>
          </a:bodyPr>
          <a:lstStyle/>
          <a:p>
            <a:r>
              <a:rPr lang="ru-RU" dirty="0" smtClean="0">
                <a:solidFill>
                  <a:schemeClr val="accent3">
                    <a:lumMod val="50000"/>
                  </a:schemeClr>
                </a:solidFill>
              </a:rPr>
              <a:t>Музыка</a:t>
            </a:r>
            <a:endParaRPr lang="ru-RU" dirty="0">
              <a:solidFill>
                <a:schemeClr val="accent3">
                  <a:lumMod val="50000"/>
                </a:schemeClr>
              </a:solidFill>
            </a:endParaRPr>
          </a:p>
        </p:txBody>
      </p:sp>
      <p:sp>
        <p:nvSpPr>
          <p:cNvPr id="8" name="TextBox 7"/>
          <p:cNvSpPr txBox="1"/>
          <p:nvPr/>
        </p:nvSpPr>
        <p:spPr>
          <a:xfrm>
            <a:off x="4613316" y="3052954"/>
            <a:ext cx="955293" cy="584775"/>
          </a:xfrm>
          <a:prstGeom prst="rect">
            <a:avLst/>
          </a:prstGeom>
          <a:noFill/>
        </p:spPr>
        <p:txBody>
          <a:bodyPr wrap="square" rtlCol="0">
            <a:spAutoFit/>
          </a:bodyPr>
          <a:lstStyle/>
          <a:p>
            <a:r>
              <a:rPr lang="ru-RU" dirty="0" smtClean="0">
                <a:solidFill>
                  <a:schemeClr val="accent3">
                    <a:lumMod val="50000"/>
                  </a:schemeClr>
                </a:solidFill>
              </a:rPr>
              <a:t>Фильм</a:t>
            </a:r>
          </a:p>
          <a:p>
            <a:pPr algn="ctr"/>
            <a:r>
              <a:rPr lang="ru-RU" sz="1400" dirty="0" smtClean="0">
                <a:solidFill>
                  <a:schemeClr val="accent3">
                    <a:lumMod val="50000"/>
                  </a:schemeClr>
                </a:solidFill>
              </a:rPr>
              <a:t>(м\Ф)</a:t>
            </a:r>
            <a:endParaRPr lang="ru-RU" sz="1400" dirty="0">
              <a:solidFill>
                <a:schemeClr val="accent3">
                  <a:lumMod val="50000"/>
                </a:schemeClr>
              </a:solidFill>
            </a:endParaRPr>
          </a:p>
        </p:txBody>
      </p:sp>
      <p:sp>
        <p:nvSpPr>
          <p:cNvPr id="9" name="TextBox 8"/>
          <p:cNvSpPr txBox="1"/>
          <p:nvPr/>
        </p:nvSpPr>
        <p:spPr>
          <a:xfrm>
            <a:off x="6001833" y="3100724"/>
            <a:ext cx="1152128" cy="369332"/>
          </a:xfrm>
          <a:prstGeom prst="rect">
            <a:avLst/>
          </a:prstGeom>
          <a:noFill/>
        </p:spPr>
        <p:txBody>
          <a:bodyPr wrap="square" rtlCol="0">
            <a:spAutoFit/>
          </a:bodyPr>
          <a:lstStyle/>
          <a:p>
            <a:pPr algn="ctr"/>
            <a:r>
              <a:rPr lang="ru-RU" dirty="0" smtClean="0">
                <a:solidFill>
                  <a:schemeClr val="accent3">
                    <a:lumMod val="50000"/>
                  </a:schemeClr>
                </a:solidFill>
              </a:rPr>
              <a:t>Д\фильм</a:t>
            </a:r>
            <a:endParaRPr lang="ru-RU" dirty="0">
              <a:solidFill>
                <a:schemeClr val="accent3">
                  <a:lumMod val="50000"/>
                </a:schemeClr>
              </a:solidFill>
            </a:endParaRPr>
          </a:p>
        </p:txBody>
      </p:sp>
      <p:pic>
        <p:nvPicPr>
          <p:cNvPr id="3080" name="Picture 8"/>
          <p:cNvPicPr>
            <a:picLocks noChangeAspect="1" noChangeArrowheads="1"/>
          </p:cNvPicPr>
          <p:nvPr/>
        </p:nvPicPr>
        <p:blipFill rotWithShape="1">
          <a:blip r:embed="rId5">
            <a:extLst>
              <a:ext uri="{28A0092B-C50C-407E-A947-70E740481C1C}">
                <a14:useLocalDpi xmlns:a14="http://schemas.microsoft.com/office/drawing/2010/main" val="0"/>
              </a:ext>
            </a:extLst>
          </a:blip>
          <a:srcRect l="3139" t="18750" r="3389" b="25216"/>
          <a:stretch/>
        </p:blipFill>
        <p:spPr bwMode="auto">
          <a:xfrm rot="10800000">
            <a:off x="744718" y="1628800"/>
            <a:ext cx="7654564" cy="1284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52320" y="2926382"/>
            <a:ext cx="1163118"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7452320" y="3130291"/>
            <a:ext cx="1008112" cy="369332"/>
          </a:xfrm>
          <a:prstGeom prst="rect">
            <a:avLst/>
          </a:prstGeom>
          <a:noFill/>
        </p:spPr>
        <p:txBody>
          <a:bodyPr wrap="square" rtlCol="0">
            <a:spAutoFit/>
          </a:bodyPr>
          <a:lstStyle/>
          <a:p>
            <a:pPr algn="ctr"/>
            <a:r>
              <a:rPr lang="ru-RU" dirty="0" smtClean="0">
                <a:solidFill>
                  <a:schemeClr val="accent3">
                    <a:lumMod val="50000"/>
                  </a:schemeClr>
                </a:solidFill>
              </a:rPr>
              <a:t>Игра</a:t>
            </a:r>
            <a:endParaRPr lang="ru-RU" dirty="0">
              <a:solidFill>
                <a:schemeClr val="accent3">
                  <a:lumMod val="50000"/>
                </a:schemeClr>
              </a:solidFill>
            </a:endParaRPr>
          </a:p>
        </p:txBody>
      </p:sp>
    </p:spTree>
    <p:extLst>
      <p:ext uri="{BB962C8B-B14F-4D97-AF65-F5344CB8AC3E}">
        <p14:creationId xmlns:p14="http://schemas.microsoft.com/office/powerpoint/2010/main" val="6517342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6958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ctrTitle"/>
          </p:nvPr>
        </p:nvSpPr>
        <p:spPr>
          <a:xfrm>
            <a:off x="1115616" y="116632"/>
            <a:ext cx="8004263" cy="3600400"/>
          </a:xfrm>
        </p:spPr>
        <p:txBody>
          <a:bodyPr>
            <a:noAutofit/>
          </a:bodyPr>
          <a:lstStyle/>
          <a:p>
            <a:r>
              <a:rPr lang="ru-RU" sz="1800" b="1" dirty="0" smtClean="0">
                <a:solidFill>
                  <a:schemeClr val="accent3">
                    <a:lumMod val="50000"/>
                  </a:schemeClr>
                </a:solidFill>
                <a:latin typeface="Comic Sans MS" pitchFamily="66" charset="0"/>
              </a:rPr>
              <a:t>Каждое  лето </a:t>
            </a:r>
            <a:r>
              <a:rPr lang="ru-RU" sz="1800" b="1" dirty="0">
                <a:solidFill>
                  <a:schemeClr val="accent3">
                    <a:lumMod val="50000"/>
                  </a:schemeClr>
                </a:solidFill>
                <a:latin typeface="Comic Sans MS" pitchFamily="66" charset="0"/>
              </a:rPr>
              <a:t>— это маленькое чудо, каждый день </a:t>
            </a:r>
            <a:r>
              <a:rPr lang="ru-RU" sz="1800" b="1" dirty="0" smtClean="0">
                <a:solidFill>
                  <a:schemeClr val="accent3">
                    <a:lumMod val="50000"/>
                  </a:schemeClr>
                </a:solidFill>
                <a:latin typeface="Comic Sans MS" pitchFamily="66" charset="0"/>
              </a:rPr>
              <a:t>незабываем!</a:t>
            </a:r>
            <a:br>
              <a:rPr lang="ru-RU" sz="1800" b="1" dirty="0" smtClean="0">
                <a:solidFill>
                  <a:schemeClr val="accent3">
                    <a:lumMod val="50000"/>
                  </a:schemeClr>
                </a:solidFill>
                <a:latin typeface="Comic Sans MS" pitchFamily="66" charset="0"/>
              </a:rPr>
            </a:br>
            <a:r>
              <a:rPr lang="ru-RU" sz="1800" b="1" dirty="0">
                <a:solidFill>
                  <a:schemeClr val="accent3">
                    <a:lumMod val="50000"/>
                  </a:schemeClr>
                </a:solidFill>
                <a:latin typeface="Comic Sans MS" pitchFamily="66" charset="0"/>
              </a:rPr>
              <a:t/>
            </a:r>
            <a:br>
              <a:rPr lang="ru-RU" sz="1800" b="1" dirty="0">
                <a:solidFill>
                  <a:schemeClr val="accent3">
                    <a:lumMod val="50000"/>
                  </a:schemeClr>
                </a:solidFill>
                <a:latin typeface="Comic Sans MS" pitchFamily="66" charset="0"/>
              </a:rPr>
            </a:br>
            <a:r>
              <a:rPr lang="ru-RU" sz="1800" b="1" dirty="0" smtClean="0">
                <a:solidFill>
                  <a:schemeClr val="accent3">
                    <a:lumMod val="50000"/>
                  </a:schemeClr>
                </a:solidFill>
                <a:latin typeface="Comic Sans MS" pitchFamily="66" charset="0"/>
              </a:rPr>
              <a:t> </a:t>
            </a:r>
            <a:r>
              <a:rPr lang="ru-RU" sz="1800" b="1" dirty="0">
                <a:solidFill>
                  <a:schemeClr val="accent3">
                    <a:lumMod val="50000"/>
                  </a:schemeClr>
                </a:solidFill>
                <a:latin typeface="Comic Sans MS" pitchFamily="66" charset="0"/>
              </a:rPr>
              <a:t>А еще это пора приключений, тайн, настоящей любви и крепкой дружбы, маленьких подвигов и больших надежд</a:t>
            </a:r>
            <a:r>
              <a:rPr lang="ru-RU" sz="1800" b="1" dirty="0" smtClean="0">
                <a:solidFill>
                  <a:schemeClr val="accent3">
                    <a:lumMod val="50000"/>
                  </a:schemeClr>
                </a:solidFill>
                <a:latin typeface="Comic Sans MS" pitchFamily="66" charset="0"/>
              </a:rPr>
              <a:t>.</a:t>
            </a:r>
            <a:br>
              <a:rPr lang="ru-RU" sz="1800" b="1" dirty="0" smtClean="0">
                <a:solidFill>
                  <a:schemeClr val="accent3">
                    <a:lumMod val="50000"/>
                  </a:schemeClr>
                </a:solidFill>
                <a:latin typeface="Comic Sans MS" pitchFamily="66" charset="0"/>
              </a:rPr>
            </a:br>
            <a:r>
              <a:rPr lang="ru-RU" sz="1800" b="1" dirty="0">
                <a:solidFill>
                  <a:schemeClr val="accent3">
                    <a:lumMod val="50000"/>
                  </a:schemeClr>
                </a:solidFill>
                <a:latin typeface="Comic Sans MS" pitchFamily="66" charset="0"/>
              </a:rPr>
              <a:t/>
            </a:r>
            <a:br>
              <a:rPr lang="ru-RU" sz="1800" b="1" dirty="0">
                <a:solidFill>
                  <a:schemeClr val="accent3">
                    <a:lumMod val="50000"/>
                  </a:schemeClr>
                </a:solidFill>
                <a:latin typeface="Comic Sans MS" pitchFamily="66" charset="0"/>
              </a:rPr>
            </a:br>
            <a:r>
              <a:rPr lang="ru-RU" sz="1800" b="1" dirty="0" smtClean="0">
                <a:solidFill>
                  <a:schemeClr val="accent3">
                    <a:lumMod val="50000"/>
                  </a:schemeClr>
                </a:solidFill>
                <a:latin typeface="Comic Sans MS" pitchFamily="66" charset="0"/>
              </a:rPr>
              <a:t> Мы все уже давно подготовились к нему. Подобрали </a:t>
            </a:r>
            <a:r>
              <a:rPr lang="ru-RU" sz="1800" b="1" dirty="0">
                <a:solidFill>
                  <a:schemeClr val="accent3">
                    <a:lumMod val="50000"/>
                  </a:schemeClr>
                </a:solidFill>
                <a:latin typeface="Comic Sans MS" pitchFamily="66" charset="0"/>
              </a:rPr>
              <a:t>для вас </a:t>
            </a:r>
            <a:r>
              <a:rPr lang="ru-RU" sz="1800" b="1" dirty="0" smtClean="0">
                <a:solidFill>
                  <a:schemeClr val="accent3">
                    <a:lumMod val="50000"/>
                  </a:schemeClr>
                </a:solidFill>
                <a:latin typeface="Comic Sans MS" pitchFamily="66" charset="0"/>
              </a:rPr>
              <a:t> и наших читателей коллекцию книг </a:t>
            </a:r>
            <a:r>
              <a:rPr lang="ru-RU" sz="1800" b="1" dirty="0">
                <a:solidFill>
                  <a:schemeClr val="accent3">
                    <a:lumMod val="50000"/>
                  </a:schemeClr>
                </a:solidFill>
                <a:latin typeface="Comic Sans MS" pitchFamily="66" charset="0"/>
              </a:rPr>
              <a:t>— очень разных, но замечательных! — чтобы вы уже сейчас могли почувствовать дуновение </a:t>
            </a:r>
            <a:r>
              <a:rPr lang="ru-RU" sz="1800" b="1" dirty="0" smtClean="0">
                <a:solidFill>
                  <a:schemeClr val="accent3">
                    <a:lumMod val="50000"/>
                  </a:schemeClr>
                </a:solidFill>
                <a:latin typeface="Comic Sans MS" pitchFamily="66" charset="0"/>
              </a:rPr>
              <a:t>летнего ветерка </a:t>
            </a:r>
            <a:r>
              <a:rPr lang="ru-RU" sz="1800" b="1" dirty="0">
                <a:solidFill>
                  <a:schemeClr val="accent3">
                    <a:lumMod val="50000"/>
                  </a:schemeClr>
                </a:solidFill>
                <a:latin typeface="Comic Sans MS" pitchFamily="66" charset="0"/>
              </a:rPr>
              <a:t>и тонкий звон волшебства самого любимого времени года.</a:t>
            </a:r>
            <a:br>
              <a:rPr lang="ru-RU" sz="1800" b="1" dirty="0">
                <a:solidFill>
                  <a:schemeClr val="accent3">
                    <a:lumMod val="50000"/>
                  </a:schemeClr>
                </a:solidFill>
                <a:latin typeface="Comic Sans MS" pitchFamily="66" charset="0"/>
              </a:rPr>
            </a:br>
            <a:endParaRPr lang="ru-RU" sz="1800" b="1" dirty="0">
              <a:solidFill>
                <a:schemeClr val="accent3">
                  <a:lumMod val="50000"/>
                </a:schemeClr>
              </a:solidFill>
              <a:latin typeface="Comic Sans MS" pitchFamily="66"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1590"/>
            <a:ext cx="827584" cy="1127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640336">
            <a:off x="395536" y="3645024"/>
            <a:ext cx="1021656" cy="1019799"/>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434543">
            <a:off x="2390413" y="3410150"/>
            <a:ext cx="917090" cy="1165468"/>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896185">
            <a:off x="4875089" y="3798065"/>
            <a:ext cx="789310" cy="937578"/>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647253">
            <a:off x="7600004" y="3576036"/>
            <a:ext cx="1342331" cy="935386"/>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72200" y="3991131"/>
            <a:ext cx="832173" cy="929685"/>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4561008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6958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ctrTitle"/>
          </p:nvPr>
        </p:nvSpPr>
        <p:spPr>
          <a:xfrm>
            <a:off x="1187624" y="260648"/>
            <a:ext cx="7848872" cy="720080"/>
          </a:xfrm>
        </p:spPr>
        <p:txBody>
          <a:bodyPr>
            <a:noAutofit/>
          </a:bodyPr>
          <a:lstStyle/>
          <a:p>
            <a:r>
              <a:rPr lang="ru-RU" sz="2400" b="1" dirty="0" smtClean="0">
                <a:solidFill>
                  <a:schemeClr val="accent3">
                    <a:lumMod val="50000"/>
                  </a:schemeClr>
                </a:solidFill>
                <a:latin typeface="Comic Sans MS" pitchFamily="66" charset="0"/>
              </a:rPr>
              <a:t>В помощь организации летних списков. Ресурсы</a:t>
            </a:r>
            <a:endParaRPr lang="ru-RU" sz="2400" b="1" dirty="0">
              <a:solidFill>
                <a:schemeClr val="accent3">
                  <a:lumMod val="50000"/>
                </a:schemeClr>
              </a:solidFill>
              <a:latin typeface="Comic Sans MS" pitchFamily="66"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1590"/>
            <a:ext cx="764281" cy="1041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77054" y="1145256"/>
            <a:ext cx="1718400" cy="137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02323" y="1155416"/>
            <a:ext cx="1718402" cy="137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1484" y="2711989"/>
            <a:ext cx="1726422" cy="138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7"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19671" y="2685761"/>
            <a:ext cx="1740854" cy="1392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8"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36296" y="1116258"/>
            <a:ext cx="1754647" cy="1403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9"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19672" y="1155416"/>
            <a:ext cx="1740853" cy="1392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0" name="Picture 1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17151" y="2715585"/>
            <a:ext cx="1703574" cy="1362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1" name="Picture 1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276663" y="2715585"/>
            <a:ext cx="1738430" cy="1373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3" name="Picture 1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9398" y="1657586"/>
            <a:ext cx="1419036" cy="205635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1312370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6958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1590"/>
            <a:ext cx="827584" cy="1127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Заголовок 2"/>
          <p:cNvSpPr>
            <a:spLocks noGrp="1"/>
          </p:cNvSpPr>
          <p:nvPr>
            <p:ph type="ctrTitle"/>
          </p:nvPr>
        </p:nvSpPr>
        <p:spPr>
          <a:xfrm>
            <a:off x="755576" y="11590"/>
            <a:ext cx="8388424" cy="5145602"/>
          </a:xfrm>
        </p:spPr>
        <p:txBody>
          <a:bodyPr>
            <a:normAutofit fontScale="90000"/>
          </a:bodyPr>
          <a:lstStyle/>
          <a:p>
            <a:pPr lvl="0" algn="l">
              <a:spcBef>
                <a:spcPct val="20000"/>
              </a:spcBef>
            </a:pPr>
            <a:r>
              <a:rPr lang="ru-RU" sz="1900" dirty="0" smtClean="0">
                <a:solidFill>
                  <a:prstClr val="black"/>
                </a:solidFill>
                <a:latin typeface="Times New Roman" pitchFamily="18" charset="0"/>
                <a:ea typeface="+mn-ea"/>
                <a:cs typeface="Times New Roman" pitchFamily="18" charset="0"/>
              </a:rPr>
              <a:t/>
            </a:r>
            <a:br>
              <a:rPr lang="ru-RU" sz="1900" dirty="0" smtClean="0">
                <a:solidFill>
                  <a:prstClr val="black"/>
                </a:solidFill>
                <a:latin typeface="Times New Roman" pitchFamily="18" charset="0"/>
                <a:ea typeface="+mn-ea"/>
                <a:cs typeface="Times New Roman" pitchFamily="18" charset="0"/>
              </a:rPr>
            </a:br>
            <a:r>
              <a:rPr lang="ru-RU" sz="1900" dirty="0">
                <a:solidFill>
                  <a:prstClr val="black"/>
                </a:solidFill>
                <a:latin typeface="Times New Roman" pitchFamily="18" charset="0"/>
                <a:ea typeface="+mn-ea"/>
                <a:cs typeface="Times New Roman" pitchFamily="18" charset="0"/>
              </a:rPr>
              <a:t> </a:t>
            </a:r>
            <a:r>
              <a:rPr lang="ru-RU" sz="1900" dirty="0" smtClean="0">
                <a:solidFill>
                  <a:prstClr val="black"/>
                </a:solidFill>
                <a:latin typeface="Times New Roman" pitchFamily="18" charset="0"/>
                <a:ea typeface="+mn-ea"/>
                <a:cs typeface="Times New Roman" pitchFamily="18" charset="0"/>
              </a:rPr>
              <a:t>             </a:t>
            </a:r>
            <a:r>
              <a:rPr lang="ru-RU" sz="2700" b="1" dirty="0" smtClean="0">
                <a:solidFill>
                  <a:schemeClr val="accent3">
                    <a:lumMod val="50000"/>
                  </a:schemeClr>
                </a:solidFill>
                <a:latin typeface="Comic Sans MS" pitchFamily="66" charset="0"/>
                <a:ea typeface="+mn-ea"/>
                <a:cs typeface="Times New Roman" pitchFamily="18" charset="0"/>
              </a:rPr>
              <a:t>15 идей для потрясающего книжного лета</a:t>
            </a:r>
            <a:br>
              <a:rPr lang="ru-RU" sz="2700" b="1" dirty="0" smtClean="0">
                <a:solidFill>
                  <a:schemeClr val="accent3">
                    <a:lumMod val="50000"/>
                  </a:schemeClr>
                </a:solidFill>
                <a:latin typeface="Comic Sans MS" pitchFamily="66" charset="0"/>
                <a:ea typeface="+mn-ea"/>
                <a:cs typeface="Times New Roman" pitchFamily="18" charset="0"/>
              </a:rPr>
            </a:br>
            <a:r>
              <a:rPr lang="ru-RU" sz="2200" dirty="0" smtClean="0">
                <a:solidFill>
                  <a:schemeClr val="accent3">
                    <a:lumMod val="50000"/>
                  </a:schemeClr>
                </a:solidFill>
                <a:ea typeface="+mn-ea"/>
                <a:cs typeface="Times New Roman" pitchFamily="18" charset="0"/>
              </a:rPr>
              <a:t/>
            </a:r>
            <a:br>
              <a:rPr lang="ru-RU" sz="2200" dirty="0" smtClean="0">
                <a:solidFill>
                  <a:schemeClr val="accent3">
                    <a:lumMod val="50000"/>
                  </a:schemeClr>
                </a:solidFill>
                <a:ea typeface="+mn-ea"/>
                <a:cs typeface="Times New Roman" pitchFamily="18" charset="0"/>
              </a:rPr>
            </a:br>
            <a:r>
              <a:rPr lang="ru-RU" sz="2200" dirty="0" smtClean="0">
                <a:solidFill>
                  <a:schemeClr val="accent3">
                    <a:lumMod val="50000"/>
                  </a:schemeClr>
                </a:solidFill>
                <a:ea typeface="+mn-ea"/>
                <a:cs typeface="Times New Roman" pitchFamily="18" charset="0"/>
              </a:rPr>
              <a:t>- </a:t>
            </a:r>
            <a:r>
              <a:rPr lang="ru-RU" sz="1800" dirty="0" smtClean="0">
                <a:solidFill>
                  <a:prstClr val="black"/>
                </a:solidFill>
                <a:latin typeface="Times New Roman" pitchFamily="18" charset="0"/>
                <a:ea typeface="+mn-ea"/>
                <a:cs typeface="Times New Roman" pitchFamily="18" charset="0"/>
              </a:rPr>
              <a:t>Читать </a:t>
            </a:r>
            <a:r>
              <a:rPr lang="ru-RU" sz="1800" dirty="0">
                <a:solidFill>
                  <a:prstClr val="black"/>
                </a:solidFill>
                <a:latin typeface="Times New Roman" pitchFamily="18" charset="0"/>
                <a:ea typeface="+mn-ea"/>
                <a:cs typeface="Times New Roman" pitchFamily="18" charset="0"/>
              </a:rPr>
              <a:t>летние книжки.</a:t>
            </a:r>
            <a:br>
              <a:rPr lang="ru-RU" sz="1800" dirty="0">
                <a:solidFill>
                  <a:prstClr val="black"/>
                </a:solidFill>
                <a:latin typeface="Times New Roman" pitchFamily="18" charset="0"/>
                <a:ea typeface="+mn-ea"/>
                <a:cs typeface="Times New Roman" pitchFamily="18" charset="0"/>
              </a:rPr>
            </a:br>
            <a:r>
              <a:rPr lang="ru-RU" sz="1800" dirty="0" smtClean="0">
                <a:solidFill>
                  <a:prstClr val="black"/>
                </a:solidFill>
                <a:latin typeface="Times New Roman" pitchFamily="18" charset="0"/>
                <a:ea typeface="+mn-ea"/>
                <a:cs typeface="Times New Roman" pitchFamily="18" charset="0"/>
              </a:rPr>
              <a:t>- Завести </a:t>
            </a:r>
            <a:r>
              <a:rPr lang="ru-RU" sz="1800" dirty="0">
                <a:solidFill>
                  <a:prstClr val="black"/>
                </a:solidFill>
                <a:latin typeface="Times New Roman" pitchFamily="18" charset="0"/>
                <a:ea typeface="+mn-ea"/>
                <a:cs typeface="Times New Roman" pitchFamily="18" charset="0"/>
              </a:rPr>
              <a:t>трекер чтения.</a:t>
            </a:r>
            <a:br>
              <a:rPr lang="ru-RU" sz="1800" dirty="0">
                <a:solidFill>
                  <a:prstClr val="black"/>
                </a:solidFill>
                <a:latin typeface="Times New Roman" pitchFamily="18" charset="0"/>
                <a:ea typeface="+mn-ea"/>
                <a:cs typeface="Times New Roman" pitchFamily="18" charset="0"/>
              </a:rPr>
            </a:br>
            <a:r>
              <a:rPr lang="ru-RU" sz="1800" dirty="0" smtClean="0">
                <a:solidFill>
                  <a:prstClr val="black"/>
                </a:solidFill>
                <a:latin typeface="Times New Roman" pitchFamily="18" charset="0"/>
                <a:ea typeface="+mn-ea"/>
                <a:cs typeface="Times New Roman" pitchFamily="18" charset="0"/>
              </a:rPr>
              <a:t>- Создать </a:t>
            </a:r>
            <a:r>
              <a:rPr lang="ru-RU" sz="1800" dirty="0">
                <a:solidFill>
                  <a:prstClr val="black"/>
                </a:solidFill>
                <a:latin typeface="Times New Roman" pitchFamily="18" charset="0"/>
                <a:ea typeface="+mn-ea"/>
                <a:cs typeface="Times New Roman" pitchFamily="18" charset="0"/>
              </a:rPr>
              <a:t>дома уютный уголок чтения.</a:t>
            </a:r>
            <a:br>
              <a:rPr lang="ru-RU" sz="1800" dirty="0">
                <a:solidFill>
                  <a:prstClr val="black"/>
                </a:solidFill>
                <a:latin typeface="Times New Roman" pitchFamily="18" charset="0"/>
                <a:ea typeface="+mn-ea"/>
                <a:cs typeface="Times New Roman" pitchFamily="18" charset="0"/>
              </a:rPr>
            </a:br>
            <a:r>
              <a:rPr lang="ru-RU" sz="1800" dirty="0" smtClean="0">
                <a:solidFill>
                  <a:prstClr val="black"/>
                </a:solidFill>
                <a:latin typeface="Times New Roman" pitchFamily="18" charset="0"/>
                <a:ea typeface="+mn-ea"/>
                <a:cs typeface="Times New Roman" pitchFamily="18" charset="0"/>
              </a:rPr>
              <a:t>- Поучаствовать </a:t>
            </a:r>
            <a:r>
              <a:rPr lang="ru-RU" sz="1800" dirty="0">
                <a:solidFill>
                  <a:prstClr val="black"/>
                </a:solidFill>
                <a:latin typeface="Times New Roman" pitchFamily="18" charset="0"/>
                <a:ea typeface="+mn-ea"/>
                <a:cs typeface="Times New Roman" pitchFamily="18" charset="0"/>
              </a:rPr>
              <a:t>в буккроссинге.</a:t>
            </a:r>
            <a:br>
              <a:rPr lang="ru-RU" sz="1800" dirty="0">
                <a:solidFill>
                  <a:prstClr val="black"/>
                </a:solidFill>
                <a:latin typeface="Times New Roman" pitchFamily="18" charset="0"/>
                <a:ea typeface="+mn-ea"/>
                <a:cs typeface="Times New Roman" pitchFamily="18" charset="0"/>
              </a:rPr>
            </a:br>
            <a:r>
              <a:rPr lang="ru-RU" sz="1800" dirty="0" smtClean="0">
                <a:solidFill>
                  <a:prstClr val="black"/>
                </a:solidFill>
                <a:latin typeface="Times New Roman" pitchFamily="18" charset="0"/>
                <a:ea typeface="+mn-ea"/>
                <a:cs typeface="Times New Roman" pitchFamily="18" charset="0"/>
              </a:rPr>
              <a:t>- Устроить </a:t>
            </a:r>
            <a:r>
              <a:rPr lang="ru-RU" sz="1800" dirty="0">
                <a:solidFill>
                  <a:prstClr val="black"/>
                </a:solidFill>
                <a:latin typeface="Times New Roman" pitchFamily="18" charset="0"/>
                <a:ea typeface="+mn-ea"/>
                <a:cs typeface="Times New Roman" pitchFamily="18" charset="0"/>
              </a:rPr>
              <a:t>книжный пикник.</a:t>
            </a:r>
            <a:br>
              <a:rPr lang="ru-RU" sz="1800" dirty="0">
                <a:solidFill>
                  <a:prstClr val="black"/>
                </a:solidFill>
                <a:latin typeface="Times New Roman" pitchFamily="18" charset="0"/>
                <a:ea typeface="+mn-ea"/>
                <a:cs typeface="Times New Roman" pitchFamily="18" charset="0"/>
              </a:rPr>
            </a:br>
            <a:r>
              <a:rPr lang="ru-RU" sz="1800" dirty="0" smtClean="0">
                <a:solidFill>
                  <a:prstClr val="black"/>
                </a:solidFill>
                <a:latin typeface="Times New Roman" pitchFamily="18" charset="0"/>
                <a:ea typeface="+mn-ea"/>
                <a:cs typeface="Times New Roman" pitchFamily="18" charset="0"/>
              </a:rPr>
              <a:t>- Поучаствовать </a:t>
            </a:r>
            <a:r>
              <a:rPr lang="ru-RU" sz="1800" dirty="0">
                <a:solidFill>
                  <a:prstClr val="black"/>
                </a:solidFill>
                <a:latin typeface="Times New Roman" pitchFamily="18" charset="0"/>
                <a:ea typeface="+mn-ea"/>
                <a:cs typeface="Times New Roman" pitchFamily="18" charset="0"/>
              </a:rPr>
              <a:t>в книжном вызове.</a:t>
            </a:r>
            <a:br>
              <a:rPr lang="ru-RU" sz="1800" dirty="0">
                <a:solidFill>
                  <a:prstClr val="black"/>
                </a:solidFill>
                <a:latin typeface="Times New Roman" pitchFamily="18" charset="0"/>
                <a:ea typeface="+mn-ea"/>
                <a:cs typeface="Times New Roman" pitchFamily="18" charset="0"/>
              </a:rPr>
            </a:br>
            <a:r>
              <a:rPr lang="ru-RU" sz="1800" dirty="0" smtClean="0">
                <a:solidFill>
                  <a:prstClr val="black"/>
                </a:solidFill>
                <a:latin typeface="Times New Roman" pitchFamily="18" charset="0"/>
                <a:ea typeface="+mn-ea"/>
                <a:cs typeface="Times New Roman" pitchFamily="18" charset="0"/>
              </a:rPr>
              <a:t>- Отправить </a:t>
            </a:r>
            <a:r>
              <a:rPr lang="ru-RU" sz="1800" dirty="0">
                <a:solidFill>
                  <a:prstClr val="black"/>
                </a:solidFill>
                <a:latin typeface="Times New Roman" pitchFamily="18" charset="0"/>
                <a:ea typeface="+mn-ea"/>
                <a:cs typeface="Times New Roman" pitchFamily="18" charset="0"/>
              </a:rPr>
              <a:t>письмо или рисунок любимому писателю.</a:t>
            </a:r>
            <a:br>
              <a:rPr lang="ru-RU" sz="1800" dirty="0">
                <a:solidFill>
                  <a:prstClr val="black"/>
                </a:solidFill>
                <a:latin typeface="Times New Roman" pitchFamily="18" charset="0"/>
                <a:ea typeface="+mn-ea"/>
                <a:cs typeface="Times New Roman" pitchFamily="18" charset="0"/>
              </a:rPr>
            </a:br>
            <a:r>
              <a:rPr lang="ru-RU" sz="1800" dirty="0" smtClean="0">
                <a:solidFill>
                  <a:prstClr val="black"/>
                </a:solidFill>
                <a:latin typeface="Times New Roman" pitchFamily="18" charset="0"/>
                <a:ea typeface="+mn-ea"/>
                <a:cs typeface="Times New Roman" pitchFamily="18" charset="0"/>
              </a:rPr>
              <a:t>- Записаться </a:t>
            </a:r>
            <a:r>
              <a:rPr lang="ru-RU" sz="1800" dirty="0">
                <a:solidFill>
                  <a:prstClr val="black"/>
                </a:solidFill>
                <a:latin typeface="Times New Roman" pitchFamily="18" charset="0"/>
                <a:ea typeface="+mn-ea"/>
                <a:cs typeface="Times New Roman" pitchFamily="18" charset="0"/>
              </a:rPr>
              <a:t>на летнюю программу чтения в библиотеку.</a:t>
            </a:r>
            <a:br>
              <a:rPr lang="ru-RU" sz="1800" dirty="0">
                <a:solidFill>
                  <a:prstClr val="black"/>
                </a:solidFill>
                <a:latin typeface="Times New Roman" pitchFamily="18" charset="0"/>
                <a:ea typeface="+mn-ea"/>
                <a:cs typeface="Times New Roman" pitchFamily="18" charset="0"/>
              </a:rPr>
            </a:br>
            <a:r>
              <a:rPr lang="ru-RU" sz="1800" dirty="0" smtClean="0">
                <a:solidFill>
                  <a:prstClr val="black"/>
                </a:solidFill>
                <a:latin typeface="Times New Roman" pitchFamily="18" charset="0"/>
                <a:ea typeface="+mn-ea"/>
                <a:cs typeface="Times New Roman" pitchFamily="18" charset="0"/>
              </a:rPr>
              <a:t>- Устроить </a:t>
            </a:r>
            <a:r>
              <a:rPr lang="ru-RU" sz="1800" dirty="0">
                <a:solidFill>
                  <a:prstClr val="black"/>
                </a:solidFill>
                <a:latin typeface="Times New Roman" pitchFamily="18" charset="0"/>
                <a:ea typeface="+mn-ea"/>
                <a:cs typeface="Times New Roman" pitchFamily="18" charset="0"/>
              </a:rPr>
              <a:t>литературную выставку дома.</a:t>
            </a:r>
            <a:br>
              <a:rPr lang="ru-RU" sz="1800" dirty="0">
                <a:solidFill>
                  <a:prstClr val="black"/>
                </a:solidFill>
                <a:latin typeface="Times New Roman" pitchFamily="18" charset="0"/>
                <a:ea typeface="+mn-ea"/>
                <a:cs typeface="Times New Roman" pitchFamily="18" charset="0"/>
              </a:rPr>
            </a:br>
            <a:r>
              <a:rPr lang="ru-RU" sz="1800" dirty="0" smtClean="0">
                <a:solidFill>
                  <a:prstClr val="black"/>
                </a:solidFill>
                <a:latin typeface="Times New Roman" pitchFamily="18" charset="0"/>
                <a:ea typeface="+mn-ea"/>
                <a:cs typeface="Times New Roman" pitchFamily="18" charset="0"/>
              </a:rPr>
              <a:t>- Наслаждаться </a:t>
            </a:r>
            <a:r>
              <a:rPr lang="ru-RU" sz="1800" dirty="0">
                <a:solidFill>
                  <a:prstClr val="black"/>
                </a:solidFill>
                <a:latin typeface="Times New Roman" pitchFamily="18" charset="0"/>
                <a:ea typeface="+mn-ea"/>
                <a:cs typeface="Times New Roman" pitchFamily="18" charset="0"/>
              </a:rPr>
              <a:t>книжными иллюстрациями.</a:t>
            </a:r>
            <a:br>
              <a:rPr lang="ru-RU" sz="1800" dirty="0">
                <a:solidFill>
                  <a:prstClr val="black"/>
                </a:solidFill>
                <a:latin typeface="Times New Roman" pitchFamily="18" charset="0"/>
                <a:ea typeface="+mn-ea"/>
                <a:cs typeface="Times New Roman" pitchFamily="18" charset="0"/>
              </a:rPr>
            </a:br>
            <a:r>
              <a:rPr lang="ru-RU" sz="1800" dirty="0" smtClean="0">
                <a:solidFill>
                  <a:prstClr val="black"/>
                </a:solidFill>
                <a:latin typeface="Times New Roman" pitchFamily="18" charset="0"/>
                <a:ea typeface="+mn-ea"/>
                <a:cs typeface="Times New Roman" pitchFamily="18" charset="0"/>
              </a:rPr>
              <a:t>- Посмотреть </a:t>
            </a:r>
            <a:r>
              <a:rPr lang="ru-RU" sz="1800" dirty="0">
                <a:solidFill>
                  <a:prstClr val="black"/>
                </a:solidFill>
                <a:latin typeface="Times New Roman" pitchFamily="18" charset="0"/>
                <a:ea typeface="+mn-ea"/>
                <a:cs typeface="Times New Roman" pitchFamily="18" charset="0"/>
              </a:rPr>
              <a:t>книжную экранизацию.</a:t>
            </a:r>
            <a:br>
              <a:rPr lang="ru-RU" sz="1800" dirty="0">
                <a:solidFill>
                  <a:prstClr val="black"/>
                </a:solidFill>
                <a:latin typeface="Times New Roman" pitchFamily="18" charset="0"/>
                <a:ea typeface="+mn-ea"/>
                <a:cs typeface="Times New Roman" pitchFamily="18" charset="0"/>
              </a:rPr>
            </a:br>
            <a:r>
              <a:rPr lang="ru-RU" sz="1800" dirty="0" smtClean="0">
                <a:solidFill>
                  <a:prstClr val="black"/>
                </a:solidFill>
                <a:latin typeface="Times New Roman" pitchFamily="18" charset="0"/>
                <a:ea typeface="+mn-ea"/>
                <a:cs typeface="Times New Roman" pitchFamily="18" charset="0"/>
              </a:rPr>
              <a:t>- Пригласить </a:t>
            </a:r>
            <a:r>
              <a:rPr lang="ru-RU" sz="1800" dirty="0">
                <a:solidFill>
                  <a:prstClr val="black"/>
                </a:solidFill>
                <a:latin typeface="Times New Roman" pitchFamily="18" charset="0"/>
                <a:ea typeface="+mn-ea"/>
                <a:cs typeface="Times New Roman" pitchFamily="18" charset="0"/>
              </a:rPr>
              <a:t>друзей на вечеринку по обмену книгами «Свидание вслепую с книгами».</a:t>
            </a:r>
            <a:br>
              <a:rPr lang="ru-RU" sz="1800" dirty="0">
                <a:solidFill>
                  <a:prstClr val="black"/>
                </a:solidFill>
                <a:latin typeface="Times New Roman" pitchFamily="18" charset="0"/>
                <a:ea typeface="+mn-ea"/>
                <a:cs typeface="Times New Roman" pitchFamily="18" charset="0"/>
              </a:rPr>
            </a:br>
            <a:r>
              <a:rPr lang="ru-RU" sz="1800" dirty="0" smtClean="0">
                <a:solidFill>
                  <a:prstClr val="black"/>
                </a:solidFill>
                <a:latin typeface="Times New Roman" pitchFamily="18" charset="0"/>
                <a:ea typeface="+mn-ea"/>
                <a:cs typeface="Times New Roman" pitchFamily="18" charset="0"/>
              </a:rPr>
              <a:t>- Приготовить </a:t>
            </a:r>
            <a:r>
              <a:rPr lang="ru-RU" sz="1800" dirty="0">
                <a:solidFill>
                  <a:prstClr val="black"/>
                </a:solidFill>
                <a:latin typeface="Times New Roman" pitchFamily="18" charset="0"/>
                <a:ea typeface="+mn-ea"/>
                <a:cs typeface="Times New Roman" pitchFamily="18" charset="0"/>
              </a:rPr>
              <a:t>что-нибудь вкусненькое из любимой книги.</a:t>
            </a:r>
            <a:br>
              <a:rPr lang="ru-RU" sz="1800" dirty="0">
                <a:solidFill>
                  <a:prstClr val="black"/>
                </a:solidFill>
                <a:latin typeface="Times New Roman" pitchFamily="18" charset="0"/>
                <a:ea typeface="+mn-ea"/>
                <a:cs typeface="Times New Roman" pitchFamily="18" charset="0"/>
              </a:rPr>
            </a:br>
            <a:r>
              <a:rPr lang="ru-RU" sz="1800" dirty="0" smtClean="0">
                <a:solidFill>
                  <a:prstClr val="black"/>
                </a:solidFill>
                <a:latin typeface="Times New Roman" pitchFamily="18" charset="0"/>
                <a:ea typeface="+mn-ea"/>
                <a:cs typeface="Times New Roman" pitchFamily="18" charset="0"/>
              </a:rPr>
              <a:t>- Написать </a:t>
            </a:r>
            <a:r>
              <a:rPr lang="ru-RU" sz="1800" dirty="0">
                <a:solidFill>
                  <a:prstClr val="black"/>
                </a:solidFill>
                <a:latin typeface="Times New Roman" pitchFamily="18" charset="0"/>
                <a:ea typeface="+mn-ea"/>
                <a:cs typeface="Times New Roman" pitchFamily="18" charset="0"/>
              </a:rPr>
              <a:t>историю про свои летние приключения.</a:t>
            </a:r>
            <a:br>
              <a:rPr lang="ru-RU" sz="1800" dirty="0">
                <a:solidFill>
                  <a:prstClr val="black"/>
                </a:solidFill>
                <a:latin typeface="Times New Roman" pitchFamily="18" charset="0"/>
                <a:ea typeface="+mn-ea"/>
                <a:cs typeface="Times New Roman" pitchFamily="18" charset="0"/>
              </a:rPr>
            </a:br>
            <a:r>
              <a:rPr lang="ru-RU" sz="1800" dirty="0" smtClean="0">
                <a:solidFill>
                  <a:prstClr val="black"/>
                </a:solidFill>
                <a:latin typeface="Times New Roman" pitchFamily="18" charset="0"/>
                <a:ea typeface="+mn-ea"/>
                <a:cs typeface="Times New Roman" pitchFamily="18" charset="0"/>
              </a:rPr>
              <a:t>- Делиться </a:t>
            </a:r>
            <a:r>
              <a:rPr lang="ru-RU" sz="1800" dirty="0">
                <a:solidFill>
                  <a:prstClr val="black"/>
                </a:solidFill>
                <a:latin typeface="Times New Roman" pitchFamily="18" charset="0"/>
                <a:ea typeface="+mn-ea"/>
                <a:cs typeface="Times New Roman" pitchFamily="18" charset="0"/>
              </a:rPr>
              <a:t>книжными открытиями и идеями литературных каникул в социальных сетях.</a:t>
            </a:r>
            <a:br>
              <a:rPr lang="ru-RU" sz="1800" dirty="0">
                <a:solidFill>
                  <a:prstClr val="black"/>
                </a:solidFill>
                <a:latin typeface="Times New Roman" pitchFamily="18" charset="0"/>
                <a:ea typeface="+mn-ea"/>
                <a:cs typeface="Times New Roman" pitchFamily="18" charset="0"/>
              </a:rPr>
            </a:br>
            <a:r>
              <a:rPr lang="ru-RU" sz="1800" dirty="0">
                <a:solidFill>
                  <a:prstClr val="black"/>
                </a:solidFill>
                <a:latin typeface="Times New Roman" pitchFamily="18" charset="0"/>
                <a:ea typeface="+mn-ea"/>
                <a:cs typeface="Times New Roman" pitchFamily="18" charset="0"/>
              </a:rPr>
              <a:t>(рекомендации от Дарьи Доцук)</a:t>
            </a:r>
            <a:br>
              <a:rPr lang="ru-RU" sz="1800" dirty="0">
                <a:solidFill>
                  <a:prstClr val="black"/>
                </a:solidFill>
                <a:latin typeface="Times New Roman" pitchFamily="18" charset="0"/>
                <a:ea typeface="+mn-ea"/>
                <a:cs typeface="Times New Roman" pitchFamily="18" charset="0"/>
              </a:rPr>
            </a:br>
            <a:endParaRPr lang="ru-RU" sz="1800" dirty="0"/>
          </a:p>
        </p:txBody>
      </p:sp>
    </p:spTree>
    <p:extLst>
      <p:ext uri="{BB962C8B-B14F-4D97-AF65-F5344CB8AC3E}">
        <p14:creationId xmlns:p14="http://schemas.microsoft.com/office/powerpoint/2010/main" val="23447503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6958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ctrTitle"/>
          </p:nvPr>
        </p:nvSpPr>
        <p:spPr>
          <a:xfrm>
            <a:off x="1115616" y="404664"/>
            <a:ext cx="7848872" cy="3456384"/>
          </a:xfrm>
        </p:spPr>
        <p:txBody>
          <a:bodyPr>
            <a:noAutofit/>
          </a:bodyPr>
          <a:lstStyle/>
          <a:p>
            <a:r>
              <a:rPr lang="ru-RU" sz="2400" b="1" u="sng" smtClean="0">
                <a:solidFill>
                  <a:schemeClr val="accent3">
                    <a:lumMod val="50000"/>
                  </a:schemeClr>
                </a:solidFill>
                <a:latin typeface="Comic Sans MS" pitchFamily="66" charset="0"/>
              </a:rPr>
              <a:t>Время следующего обзора</a:t>
            </a:r>
            <a:r>
              <a:rPr lang="ru-RU" sz="2400" b="1" u="sng" dirty="0" smtClean="0">
                <a:solidFill>
                  <a:schemeClr val="accent3">
                    <a:lumMod val="50000"/>
                  </a:schemeClr>
                </a:solidFill>
                <a:latin typeface="Comic Sans MS" pitchFamily="66" charset="0"/>
              </a:rPr>
              <a:t>:</a:t>
            </a:r>
            <a:br>
              <a:rPr lang="ru-RU" sz="2400" b="1" u="sng" dirty="0" smtClean="0">
                <a:solidFill>
                  <a:schemeClr val="accent3">
                    <a:lumMod val="50000"/>
                  </a:schemeClr>
                </a:solidFill>
                <a:latin typeface="Comic Sans MS" pitchFamily="66" charset="0"/>
              </a:rPr>
            </a:br>
            <a:r>
              <a:rPr lang="ru-RU" sz="2400" b="1" u="sng" dirty="0" smtClean="0">
                <a:solidFill>
                  <a:schemeClr val="accent3">
                    <a:lumMod val="50000"/>
                  </a:schemeClr>
                </a:solidFill>
                <a:latin typeface="Comic Sans MS" pitchFamily="66" charset="0"/>
              </a:rPr>
              <a:t/>
            </a:r>
            <a:br>
              <a:rPr lang="ru-RU" sz="2400" b="1" u="sng" dirty="0" smtClean="0">
                <a:solidFill>
                  <a:schemeClr val="accent3">
                    <a:lumMod val="50000"/>
                  </a:schemeClr>
                </a:solidFill>
                <a:latin typeface="Comic Sans MS" pitchFamily="66" charset="0"/>
              </a:rPr>
            </a:br>
            <a:r>
              <a:rPr lang="ru-RU" sz="2400" b="1" dirty="0" smtClean="0">
                <a:solidFill>
                  <a:schemeClr val="accent3">
                    <a:lumMod val="50000"/>
                  </a:schemeClr>
                </a:solidFill>
                <a:latin typeface="Comic Sans MS" pitchFamily="66" charset="0"/>
              </a:rPr>
              <a:t>27 </a:t>
            </a:r>
            <a:r>
              <a:rPr lang="ru-RU" sz="2400" b="1" dirty="0">
                <a:solidFill>
                  <a:schemeClr val="accent3">
                    <a:lumMod val="50000"/>
                  </a:schemeClr>
                </a:solidFill>
                <a:latin typeface="Comic Sans MS" pitchFamily="66" charset="0"/>
              </a:rPr>
              <a:t>июня, 11.00 </a:t>
            </a:r>
            <a:r>
              <a:rPr lang="ru-RU" sz="2400" b="1" dirty="0" smtClean="0">
                <a:solidFill>
                  <a:schemeClr val="accent3">
                    <a:lumMod val="50000"/>
                  </a:schemeClr>
                </a:solidFill>
                <a:latin typeface="Comic Sans MS" pitchFamily="66" charset="0"/>
              </a:rPr>
              <a:t>часов</a:t>
            </a:r>
            <a:br>
              <a:rPr lang="ru-RU" sz="2400" b="1" dirty="0" smtClean="0">
                <a:solidFill>
                  <a:schemeClr val="accent3">
                    <a:lumMod val="50000"/>
                  </a:schemeClr>
                </a:solidFill>
                <a:latin typeface="Comic Sans MS" pitchFamily="66" charset="0"/>
              </a:rPr>
            </a:br>
            <a:r>
              <a:rPr lang="ru-RU" sz="2400" b="1" dirty="0">
                <a:solidFill>
                  <a:schemeClr val="accent3">
                    <a:lumMod val="50000"/>
                  </a:schemeClr>
                </a:solidFill>
                <a:latin typeface="Comic Sans MS" pitchFamily="66" charset="0"/>
              </a:rPr>
              <a:t/>
            </a:r>
            <a:br>
              <a:rPr lang="ru-RU" sz="2400" b="1" dirty="0">
                <a:solidFill>
                  <a:schemeClr val="accent3">
                    <a:lumMod val="50000"/>
                  </a:schemeClr>
                </a:solidFill>
                <a:latin typeface="Comic Sans MS" pitchFamily="66" charset="0"/>
              </a:rPr>
            </a:br>
            <a:r>
              <a:rPr lang="ru-RU" sz="2400" b="1" u="sng" dirty="0" smtClean="0">
                <a:solidFill>
                  <a:schemeClr val="accent3">
                    <a:lumMod val="50000"/>
                  </a:schemeClr>
                </a:solidFill>
                <a:latin typeface="Comic Sans MS" pitchFamily="66" charset="0"/>
              </a:rPr>
              <a:t>Тема:</a:t>
            </a:r>
            <a:br>
              <a:rPr lang="ru-RU" sz="2400" b="1" u="sng" dirty="0" smtClean="0">
                <a:solidFill>
                  <a:schemeClr val="accent3">
                    <a:lumMod val="50000"/>
                  </a:schemeClr>
                </a:solidFill>
                <a:latin typeface="Comic Sans MS" pitchFamily="66" charset="0"/>
              </a:rPr>
            </a:br>
            <a:r>
              <a:rPr lang="ru-RU" sz="2400" b="1" u="sng" dirty="0" smtClean="0">
                <a:solidFill>
                  <a:schemeClr val="accent3">
                    <a:lumMod val="50000"/>
                  </a:schemeClr>
                </a:solidFill>
                <a:latin typeface="Comic Sans MS" pitchFamily="66" charset="0"/>
              </a:rPr>
              <a:t/>
            </a:r>
            <a:br>
              <a:rPr lang="ru-RU" sz="2400" b="1" u="sng" dirty="0" smtClean="0">
                <a:solidFill>
                  <a:schemeClr val="accent3">
                    <a:lumMod val="50000"/>
                  </a:schemeClr>
                </a:solidFill>
                <a:latin typeface="Comic Sans MS" pitchFamily="66" charset="0"/>
              </a:rPr>
            </a:br>
            <a:r>
              <a:rPr lang="ru-RU" sz="2400" b="1" dirty="0" smtClean="0">
                <a:solidFill>
                  <a:schemeClr val="accent3">
                    <a:lumMod val="50000"/>
                  </a:schemeClr>
                </a:solidFill>
                <a:latin typeface="Comic Sans MS" pitchFamily="66" charset="0"/>
              </a:rPr>
              <a:t>«</a:t>
            </a:r>
            <a:r>
              <a:rPr lang="ru-RU" sz="2400" b="1" dirty="0">
                <a:solidFill>
                  <a:schemeClr val="accent3">
                    <a:lumMod val="50000"/>
                  </a:schemeClr>
                </a:solidFill>
                <a:latin typeface="Comic Sans MS" pitchFamily="66" charset="0"/>
              </a:rPr>
              <a:t>Невероятные приключения, новые миры, немножко юмора и капелька иронии» </a:t>
            </a:r>
            <a:r>
              <a:rPr lang="ru-RU" sz="2400" b="1" dirty="0" smtClean="0">
                <a:solidFill>
                  <a:schemeClr val="accent3">
                    <a:lumMod val="50000"/>
                  </a:schemeClr>
                </a:solidFill>
                <a:latin typeface="Comic Sans MS" pitchFamily="66" charset="0"/>
              </a:rPr>
              <a:t/>
            </a:r>
            <a:br>
              <a:rPr lang="ru-RU" sz="2400" b="1" dirty="0" smtClean="0">
                <a:solidFill>
                  <a:schemeClr val="accent3">
                    <a:lumMod val="50000"/>
                  </a:schemeClr>
                </a:solidFill>
                <a:latin typeface="Comic Sans MS" pitchFamily="66" charset="0"/>
              </a:rPr>
            </a:br>
            <a:r>
              <a:rPr lang="ru-RU" sz="2400" b="1" dirty="0" smtClean="0">
                <a:solidFill>
                  <a:schemeClr val="accent3">
                    <a:lumMod val="50000"/>
                  </a:schemeClr>
                </a:solidFill>
                <a:latin typeface="Comic Sans MS" pitchFamily="66" charset="0"/>
              </a:rPr>
              <a:t>(</a:t>
            </a:r>
            <a:r>
              <a:rPr lang="ru-RU" sz="2400" b="1" dirty="0">
                <a:solidFill>
                  <a:schemeClr val="accent3">
                    <a:lumMod val="50000"/>
                  </a:schemeClr>
                </a:solidFill>
                <a:latin typeface="Comic Sans MS" pitchFamily="66" charset="0"/>
              </a:rPr>
              <a:t>веселые </a:t>
            </a:r>
            <a:r>
              <a:rPr lang="ru-RU" sz="2400" b="1" dirty="0" smtClean="0">
                <a:solidFill>
                  <a:schemeClr val="accent3">
                    <a:lumMod val="50000"/>
                  </a:schemeClr>
                </a:solidFill>
                <a:latin typeface="Comic Sans MS" pitchFamily="66" charset="0"/>
              </a:rPr>
              <a:t>истории)</a:t>
            </a:r>
            <a:br>
              <a:rPr lang="ru-RU" sz="2400" b="1" dirty="0" smtClean="0">
                <a:solidFill>
                  <a:schemeClr val="accent3">
                    <a:lumMod val="50000"/>
                  </a:schemeClr>
                </a:solidFill>
                <a:latin typeface="Comic Sans MS" pitchFamily="66" charset="0"/>
              </a:rPr>
            </a:br>
            <a:endParaRPr lang="ru-RU" sz="2400" b="1" dirty="0">
              <a:solidFill>
                <a:schemeClr val="accent3">
                  <a:lumMod val="50000"/>
                </a:schemeClr>
              </a:solidFill>
              <a:latin typeface="Comic Sans MS" pitchFamily="66"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589"/>
            <a:ext cx="1115616" cy="1519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31237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veea\Desktop\xo7pf1t3byerq90btgr78np8jax32u1f_.jpeg"/>
          <p:cNvPicPr>
            <a:picLocks noChangeAspect="1" noChangeArrowheads="1"/>
          </p:cNvPicPr>
          <p:nvPr/>
        </p:nvPicPr>
        <p:blipFill>
          <a:blip r:embed="rId2"/>
          <a:srcRect/>
          <a:stretch>
            <a:fillRect/>
          </a:stretch>
        </p:blipFill>
        <p:spPr bwMode="auto">
          <a:xfrm rot="21240620">
            <a:off x="283356" y="279823"/>
            <a:ext cx="4099667" cy="3584941"/>
          </a:xfrm>
          <a:prstGeom prst="rect">
            <a:avLst/>
          </a:prstGeom>
          <a:noFill/>
        </p:spPr>
      </p:pic>
      <p:pic>
        <p:nvPicPr>
          <p:cNvPr id="1028" name="Picture 4" descr="C:\Users\veea\Desktop\dd5db09c721f317466bf629ce2f11ea5.jpg"/>
          <p:cNvPicPr>
            <a:picLocks noChangeAspect="1" noChangeArrowheads="1"/>
          </p:cNvPicPr>
          <p:nvPr/>
        </p:nvPicPr>
        <p:blipFill>
          <a:blip r:embed="rId3"/>
          <a:srcRect/>
          <a:stretch>
            <a:fillRect/>
          </a:stretch>
        </p:blipFill>
        <p:spPr bwMode="auto">
          <a:xfrm rot="523898">
            <a:off x="4384730" y="374808"/>
            <a:ext cx="4211260" cy="3546388"/>
          </a:xfrm>
          <a:prstGeom prst="rect">
            <a:avLst/>
          </a:prstGeom>
          <a:noFill/>
        </p:spPr>
      </p:pic>
      <p:pic>
        <p:nvPicPr>
          <p:cNvPr id="1027" name="Picture 3" descr="C:\Users\veea\Desktop\2811781_detail.jpg"/>
          <p:cNvPicPr>
            <a:picLocks noChangeAspect="1" noChangeArrowheads="1"/>
          </p:cNvPicPr>
          <p:nvPr/>
        </p:nvPicPr>
        <p:blipFill>
          <a:blip r:embed="rId4"/>
          <a:srcRect/>
          <a:stretch>
            <a:fillRect/>
          </a:stretch>
        </p:blipFill>
        <p:spPr bwMode="auto">
          <a:xfrm>
            <a:off x="2500298" y="3643314"/>
            <a:ext cx="3714776" cy="3038142"/>
          </a:xfrm>
          <a:prstGeom prst="rect">
            <a:avLst/>
          </a:prstGeom>
          <a:noFill/>
        </p:spPr>
      </p:pic>
    </p:spTree>
    <p:extLst>
      <p:ext uri="{BB962C8B-B14F-4D97-AF65-F5344CB8AC3E}">
        <p14:creationId xmlns:p14="http://schemas.microsoft.com/office/powerpoint/2010/main" val="26962694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veea\Desktop\35486273.jpg"/>
          <p:cNvPicPr>
            <a:picLocks noChangeAspect="1" noChangeArrowheads="1"/>
          </p:cNvPicPr>
          <p:nvPr/>
        </p:nvPicPr>
        <p:blipFill>
          <a:blip r:embed="rId2"/>
          <a:srcRect l="5978" t="2717" r="5978" b="1087"/>
          <a:stretch>
            <a:fillRect/>
          </a:stretch>
        </p:blipFill>
        <p:spPr bwMode="auto">
          <a:xfrm>
            <a:off x="214282" y="214289"/>
            <a:ext cx="4000528" cy="4370947"/>
          </a:xfrm>
          <a:prstGeom prst="rect">
            <a:avLst/>
          </a:prstGeom>
          <a:noFill/>
        </p:spPr>
      </p:pic>
      <p:pic>
        <p:nvPicPr>
          <p:cNvPr id="2051" name="Picture 3" descr="C:\Users\veea\Desktop\uk858779.jpg"/>
          <p:cNvPicPr>
            <a:picLocks noGrp="1" noChangeAspect="1" noChangeArrowheads="1"/>
          </p:cNvPicPr>
          <p:nvPr>
            <p:ph idx="1"/>
          </p:nvPr>
        </p:nvPicPr>
        <p:blipFill>
          <a:blip r:embed="rId3"/>
          <a:srcRect/>
          <a:stretch>
            <a:fillRect/>
          </a:stretch>
        </p:blipFill>
        <p:spPr bwMode="auto">
          <a:xfrm>
            <a:off x="4429124" y="2071678"/>
            <a:ext cx="4269492" cy="4525963"/>
          </a:xfrm>
          <a:prstGeom prst="rect">
            <a:avLst/>
          </a:prstGeom>
          <a:noFill/>
        </p:spPr>
      </p:pic>
    </p:spTree>
    <p:extLst>
      <p:ext uri="{BB962C8B-B14F-4D97-AF65-F5344CB8AC3E}">
        <p14:creationId xmlns:p14="http://schemas.microsoft.com/office/powerpoint/2010/main" val="23732657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Users\veea\Desktop\д.bmp"/>
          <p:cNvPicPr>
            <a:picLocks noGrp="1" noChangeAspect="1" noChangeArrowheads="1"/>
          </p:cNvPicPr>
          <p:nvPr>
            <p:ph idx="1"/>
          </p:nvPr>
        </p:nvPicPr>
        <p:blipFill>
          <a:blip r:embed="rId2" cstate="print"/>
          <a:srcRect l="9273" t="8743" r="4182" b="6021"/>
          <a:stretch>
            <a:fillRect/>
          </a:stretch>
        </p:blipFill>
        <p:spPr bwMode="auto">
          <a:xfrm>
            <a:off x="142844" y="142852"/>
            <a:ext cx="2928958" cy="4080054"/>
          </a:xfrm>
          <a:prstGeom prst="rect">
            <a:avLst/>
          </a:prstGeom>
          <a:noFill/>
        </p:spPr>
      </p:pic>
      <p:pic>
        <p:nvPicPr>
          <p:cNvPr id="2051" name="Picture 3" descr="C:\Users\veea\Desktop\б.bmp"/>
          <p:cNvPicPr>
            <a:picLocks noChangeAspect="1" noChangeArrowheads="1"/>
          </p:cNvPicPr>
          <p:nvPr/>
        </p:nvPicPr>
        <p:blipFill>
          <a:blip r:embed="rId3" cstate="print"/>
          <a:srcRect l="2087" t="14759" r="3984" b="14398"/>
          <a:stretch>
            <a:fillRect/>
          </a:stretch>
        </p:blipFill>
        <p:spPr bwMode="auto">
          <a:xfrm>
            <a:off x="6072198" y="142852"/>
            <a:ext cx="2928958" cy="4000528"/>
          </a:xfrm>
          <a:prstGeom prst="rect">
            <a:avLst/>
          </a:prstGeom>
          <a:noFill/>
        </p:spPr>
      </p:pic>
      <p:pic>
        <p:nvPicPr>
          <p:cNvPr id="2050" name="Picture 2" descr="C:\Users\veea\Desktop\в.bmp"/>
          <p:cNvPicPr>
            <a:picLocks noChangeAspect="1" noChangeArrowheads="1"/>
          </p:cNvPicPr>
          <p:nvPr/>
        </p:nvPicPr>
        <p:blipFill>
          <a:blip r:embed="rId4" cstate="print"/>
          <a:srcRect l="18321" t="16193" r="15267" b="10939"/>
          <a:stretch>
            <a:fillRect/>
          </a:stretch>
        </p:blipFill>
        <p:spPr bwMode="auto">
          <a:xfrm>
            <a:off x="3000364" y="2037415"/>
            <a:ext cx="3214710" cy="4534858"/>
          </a:xfrm>
          <a:prstGeom prst="rect">
            <a:avLst/>
          </a:prstGeom>
          <a:noFill/>
        </p:spPr>
      </p:pic>
    </p:spTree>
    <p:extLst>
      <p:ext uri="{BB962C8B-B14F-4D97-AF65-F5344CB8AC3E}">
        <p14:creationId xmlns:p14="http://schemas.microsoft.com/office/powerpoint/2010/main" val="40709009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veea\Desktop\кк.bmp"/>
          <p:cNvPicPr>
            <a:picLocks noChangeAspect="1" noChangeArrowheads="1"/>
          </p:cNvPicPr>
          <p:nvPr/>
        </p:nvPicPr>
        <p:blipFill>
          <a:blip r:embed="rId2" cstate="print"/>
          <a:srcRect l="17924" t="17033" r="12025" b="14859"/>
          <a:stretch>
            <a:fillRect/>
          </a:stretch>
        </p:blipFill>
        <p:spPr bwMode="auto">
          <a:xfrm>
            <a:off x="3143240" y="285728"/>
            <a:ext cx="2857520" cy="3929090"/>
          </a:xfrm>
          <a:prstGeom prst="rect">
            <a:avLst/>
          </a:prstGeom>
          <a:noFill/>
        </p:spPr>
      </p:pic>
      <p:pic>
        <p:nvPicPr>
          <p:cNvPr id="3074" name="Picture 2" descr="C:\Users\veea\Desktop\uk852154.jpg"/>
          <p:cNvPicPr>
            <a:picLocks noGrp="1" noChangeAspect="1" noChangeArrowheads="1"/>
          </p:cNvPicPr>
          <p:nvPr>
            <p:ph idx="1"/>
          </p:nvPr>
        </p:nvPicPr>
        <p:blipFill>
          <a:blip r:embed="rId3"/>
          <a:srcRect/>
          <a:stretch>
            <a:fillRect/>
          </a:stretch>
        </p:blipFill>
        <p:spPr bwMode="auto">
          <a:xfrm>
            <a:off x="142844" y="142851"/>
            <a:ext cx="2786082" cy="3893593"/>
          </a:xfrm>
          <a:prstGeom prst="rect">
            <a:avLst/>
          </a:prstGeom>
          <a:noFill/>
        </p:spPr>
      </p:pic>
      <p:pic>
        <p:nvPicPr>
          <p:cNvPr id="3075" name="Picture 3" descr="C:\Users\veea\Desktop\uk852496.jpg"/>
          <p:cNvPicPr>
            <a:picLocks noChangeAspect="1" noChangeArrowheads="1"/>
          </p:cNvPicPr>
          <p:nvPr/>
        </p:nvPicPr>
        <p:blipFill>
          <a:blip r:embed="rId4"/>
          <a:srcRect/>
          <a:stretch>
            <a:fillRect/>
          </a:stretch>
        </p:blipFill>
        <p:spPr bwMode="auto">
          <a:xfrm rot="20863827">
            <a:off x="1801461" y="3587706"/>
            <a:ext cx="2198057" cy="3071819"/>
          </a:xfrm>
          <a:prstGeom prst="rect">
            <a:avLst/>
          </a:prstGeom>
          <a:noFill/>
        </p:spPr>
      </p:pic>
      <p:pic>
        <p:nvPicPr>
          <p:cNvPr id="3077" name="Picture 5" descr="C:\Users\veea\Desktop\uk852393.jpg"/>
          <p:cNvPicPr>
            <a:picLocks noChangeAspect="1" noChangeArrowheads="1"/>
          </p:cNvPicPr>
          <p:nvPr/>
        </p:nvPicPr>
        <p:blipFill>
          <a:blip r:embed="rId5"/>
          <a:srcRect/>
          <a:stretch>
            <a:fillRect/>
          </a:stretch>
        </p:blipFill>
        <p:spPr bwMode="auto">
          <a:xfrm>
            <a:off x="6184096" y="214290"/>
            <a:ext cx="2802751" cy="3929090"/>
          </a:xfrm>
          <a:prstGeom prst="rect">
            <a:avLst/>
          </a:prstGeom>
          <a:noFill/>
        </p:spPr>
      </p:pic>
      <p:pic>
        <p:nvPicPr>
          <p:cNvPr id="3076" name="Picture 4" descr="C:\Users\veea\Desktop\uk852276.jpg"/>
          <p:cNvPicPr>
            <a:picLocks noChangeAspect="1" noChangeArrowheads="1"/>
          </p:cNvPicPr>
          <p:nvPr/>
        </p:nvPicPr>
        <p:blipFill>
          <a:blip r:embed="rId6"/>
          <a:srcRect/>
          <a:stretch>
            <a:fillRect/>
          </a:stretch>
        </p:blipFill>
        <p:spPr bwMode="auto">
          <a:xfrm rot="547252">
            <a:off x="5019146" y="3587911"/>
            <a:ext cx="2214578" cy="3114251"/>
          </a:xfrm>
          <a:prstGeom prst="rect">
            <a:avLst/>
          </a:prstGeom>
          <a:noFill/>
        </p:spPr>
      </p:pic>
    </p:spTree>
    <p:extLst>
      <p:ext uri="{BB962C8B-B14F-4D97-AF65-F5344CB8AC3E}">
        <p14:creationId xmlns:p14="http://schemas.microsoft.com/office/powerpoint/2010/main" val="234829161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veea\Desktop\o.jpg"/>
          <p:cNvPicPr>
            <a:picLocks noGrp="1" noChangeAspect="1" noChangeArrowheads="1"/>
          </p:cNvPicPr>
          <p:nvPr>
            <p:ph idx="1"/>
          </p:nvPr>
        </p:nvPicPr>
        <p:blipFill>
          <a:blip r:embed="rId2"/>
          <a:srcRect/>
          <a:stretch>
            <a:fillRect/>
          </a:stretch>
        </p:blipFill>
        <p:spPr bwMode="auto">
          <a:xfrm>
            <a:off x="3286116" y="2285992"/>
            <a:ext cx="2477609" cy="3543312"/>
          </a:xfrm>
          <a:prstGeom prst="rect">
            <a:avLst/>
          </a:prstGeom>
          <a:noFill/>
        </p:spPr>
      </p:pic>
      <p:pic>
        <p:nvPicPr>
          <p:cNvPr id="4099" name="Picture 3" descr="C:\Users\veea\Desktop\a_sasha_vyidet_rech_001.970x0.jpg"/>
          <p:cNvPicPr>
            <a:picLocks noChangeAspect="1" noChangeArrowheads="1"/>
          </p:cNvPicPr>
          <p:nvPr/>
        </p:nvPicPr>
        <p:blipFill>
          <a:blip r:embed="rId3" cstate="print"/>
          <a:srcRect/>
          <a:stretch>
            <a:fillRect/>
          </a:stretch>
        </p:blipFill>
        <p:spPr bwMode="auto">
          <a:xfrm rot="21399155">
            <a:off x="353343" y="359365"/>
            <a:ext cx="2718524" cy="3929090"/>
          </a:xfrm>
          <a:prstGeom prst="rect">
            <a:avLst/>
          </a:prstGeom>
          <a:noFill/>
        </p:spPr>
      </p:pic>
      <p:pic>
        <p:nvPicPr>
          <p:cNvPr id="4100" name="Picture 4" descr="C:\Users\veea\Desktop\192182764765675587162786716278578876126491640.jpg"/>
          <p:cNvPicPr>
            <a:picLocks noChangeAspect="1" noChangeArrowheads="1"/>
          </p:cNvPicPr>
          <p:nvPr/>
        </p:nvPicPr>
        <p:blipFill>
          <a:blip r:embed="rId4" cstate="print"/>
          <a:srcRect l="33766" t="4762" r="33766" b="4762"/>
          <a:stretch>
            <a:fillRect/>
          </a:stretch>
        </p:blipFill>
        <p:spPr bwMode="auto">
          <a:xfrm rot="436812">
            <a:off x="6158792" y="370549"/>
            <a:ext cx="2734282" cy="3980143"/>
          </a:xfrm>
          <a:prstGeom prst="rect">
            <a:avLst/>
          </a:prstGeom>
          <a:noFill/>
        </p:spPr>
      </p:pic>
    </p:spTree>
    <p:extLst>
      <p:ext uri="{BB962C8B-B14F-4D97-AF65-F5344CB8AC3E}">
        <p14:creationId xmlns:p14="http://schemas.microsoft.com/office/powerpoint/2010/main" val="10016556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C:\Users\veea\Desktop\e663f1276fee06ae3ac00efa5b267ee0.jpg"/>
          <p:cNvPicPr>
            <a:picLocks noChangeAspect="1" noChangeArrowheads="1"/>
          </p:cNvPicPr>
          <p:nvPr/>
        </p:nvPicPr>
        <p:blipFill>
          <a:blip r:embed="rId2" cstate="print"/>
          <a:srcRect l="21302" r="21891"/>
          <a:stretch>
            <a:fillRect/>
          </a:stretch>
        </p:blipFill>
        <p:spPr bwMode="auto">
          <a:xfrm rot="310732">
            <a:off x="4325578" y="822239"/>
            <a:ext cx="3988850" cy="5235365"/>
          </a:xfrm>
          <a:prstGeom prst="rect">
            <a:avLst/>
          </a:prstGeom>
          <a:noFill/>
        </p:spPr>
      </p:pic>
      <p:pic>
        <p:nvPicPr>
          <p:cNvPr id="5125" name="Picture 5" descr="C:\Users\veea\Desktop\44061856-1.jpg"/>
          <p:cNvPicPr>
            <a:picLocks noGrp="1" noChangeAspect="1" noChangeArrowheads="1"/>
          </p:cNvPicPr>
          <p:nvPr>
            <p:ph idx="1"/>
          </p:nvPr>
        </p:nvPicPr>
        <p:blipFill>
          <a:blip r:embed="rId3" cstate="print"/>
          <a:srcRect t="947" b="1192"/>
          <a:stretch>
            <a:fillRect/>
          </a:stretch>
        </p:blipFill>
        <p:spPr bwMode="auto">
          <a:xfrm rot="21173975">
            <a:off x="495446" y="363309"/>
            <a:ext cx="3417782" cy="4459571"/>
          </a:xfrm>
          <a:prstGeom prst="rect">
            <a:avLst/>
          </a:prstGeom>
          <a:noFill/>
        </p:spPr>
      </p:pic>
    </p:spTree>
    <p:extLst>
      <p:ext uri="{BB962C8B-B14F-4D97-AF65-F5344CB8AC3E}">
        <p14:creationId xmlns:p14="http://schemas.microsoft.com/office/powerpoint/2010/main" val="15868738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539552" y="27321"/>
            <a:ext cx="8229600" cy="1143000"/>
          </a:xfrm>
        </p:spPr>
        <p:txBody>
          <a:bodyPr>
            <a:normAutofit/>
          </a:bodyPr>
          <a:lstStyle/>
          <a:p>
            <a:r>
              <a:rPr lang="ru-RU" sz="3200" dirty="0" smtClean="0">
                <a:latin typeface="Times New Roman" pitchFamily="18" charset="0"/>
                <a:cs typeface="Times New Roman" pitchFamily="18" charset="0"/>
              </a:rPr>
              <a:t>Шарлотта Жингра «Лето с Жад»</a:t>
            </a:r>
            <a:endParaRPr lang="ru-RU" sz="3200" dirty="0">
              <a:latin typeface="Times New Roman" pitchFamily="18" charset="0"/>
              <a:cs typeface="Times New Roman" pitchFamily="18" charset="0"/>
            </a:endParaRPr>
          </a:p>
        </p:txBody>
      </p:sp>
      <p:sp>
        <p:nvSpPr>
          <p:cNvPr id="4" name="Текст 3"/>
          <p:cNvSpPr>
            <a:spLocks noGrp="1"/>
          </p:cNvSpPr>
          <p:nvPr>
            <p:ph sz="quarter" idx="1"/>
          </p:nvPr>
        </p:nvSpPr>
        <p:spPr>
          <a:xfrm>
            <a:off x="179512" y="1196752"/>
            <a:ext cx="5688632" cy="4937760"/>
          </a:xfrm>
        </p:spPr>
        <p:txBody>
          <a:bodyPr>
            <a:noAutofit/>
          </a:bodyPr>
          <a:lstStyle/>
          <a:p>
            <a:pPr marL="0" indent="0">
              <a:buNone/>
            </a:pPr>
            <a:r>
              <a:rPr lang="ru-RU" sz="1300" smtClean="0">
                <a:latin typeface="Times New Roman" pitchFamily="18" charset="0"/>
                <a:cs typeface="Times New Roman" pitchFamily="18" charset="0"/>
              </a:rPr>
              <a:t>Не будь история написана словами, она бы выглядела так, как снятый много лет назад на старый полароид портрет нахмуренного неба в чернично-розовых тонах. Как пойманные в кадр большие шерстяные облака — наверное, подвешенные кем-то после унылого дождя для быстренькой просушки. Она бы выглядела так, как отпечатки пальцев лета — мгновения, подхваченные ветром: осколки белых раковин, пушистые птенцы, идущие за мамой вдоль каменной гряды по утреннему пляжу, кусты шиповника, склонённые под тяжестью цветов, сосновые иголки, похожие на сотканный деревьями ковёр, закатные лучи гранатового солнца и капельки росы, повисшие на нитях огромной паутины. Среди всех этих снимков виднелся бы и тот, где мальчик чинит крышу, а рыжая собака сидит внизу и ждёт, когда же упадёт ещё одна дощечка. И был бы там каяк, плывущий по реке в звенящей тишине — такой, вы знаете, особой тишине, когда улавливаешь в воздухе все эти трепетные звуки, которые когда-то казались только шумом. И были бы тюлени, поющие с печалью о чьей-то боли, чьей-то смерти, о чьей-то первой встрече, прощании, любви... Возможно, кто-то возразит, что снимки так не скажут, ведь это просто снимки, а снимки не умеют говорить. Однако если вспомнить, что все слова из книги — по сути, просто палочки, составленные вместе под разными углами, а вовсе не картины, написанные маслом, не снимки полароида, которые мы видим, когда её читаем, — тогда идея звуков, услышанных вот здесь, на этих фотографиях, как будто нам показанных героями Жингра, не вызовет неверия, ухмылки и сомнения. В конце концов, всё дело в том, кто именно снимает, кто пишет, кто читает — иначе говоря, кто пропускает красоту через себя и делится увиденным, услышанным и узнанным с другими.</a:t>
            </a:r>
            <a:endParaRPr lang="ru-RU" sz="1300">
              <a:latin typeface="Times New Roman" pitchFamily="18" charset="0"/>
              <a:cs typeface="Times New Roman" pitchFamily="18" charset="0"/>
            </a:endParaRPr>
          </a:p>
        </p:txBody>
      </p:sp>
      <p:grpSp>
        <p:nvGrpSpPr>
          <p:cNvPr id="7" name="Группа 6"/>
          <p:cNvGrpSpPr/>
          <p:nvPr/>
        </p:nvGrpSpPr>
        <p:grpSpPr>
          <a:xfrm>
            <a:off x="4932040" y="1628800"/>
            <a:ext cx="4103762" cy="4943873"/>
            <a:chOff x="3851920" y="1628800"/>
            <a:chExt cx="4103762" cy="4943873"/>
          </a:xfrm>
        </p:grpSpPr>
        <p:pic>
          <p:nvPicPr>
            <p:cNvPr id="4101" name="Picture 5" descr="книга рисованной книги пять книг PNG , книжный клипарт, красный, синий PNG  картинки и пнг PSD рисунок для бесплатной загрузки"/>
            <p:cNvPicPr>
              <a:picLocks noChangeAspect="1" noChangeArrowheads="1"/>
            </p:cNvPicPr>
            <p:nvPr/>
          </p:nvPicPr>
          <p:blipFill>
            <a:blip r:embed="rId2" cstate="print">
              <a:clrChange>
                <a:clrFrom>
                  <a:srgbClr val="F5F5F5"/>
                </a:clrFrom>
                <a:clrTo>
                  <a:srgbClr val="F5F5F5">
                    <a:alpha val="0"/>
                  </a:srgbClr>
                </a:clrTo>
              </a:clrChange>
            </a:blip>
            <a:srcRect/>
            <a:stretch>
              <a:fillRect/>
            </a:stretch>
          </p:blipFill>
          <p:spPr bwMode="auto">
            <a:xfrm>
              <a:off x="3851920" y="2852936"/>
              <a:ext cx="3719736" cy="3719737"/>
            </a:xfrm>
            <a:prstGeom prst="rect">
              <a:avLst/>
            </a:prstGeom>
            <a:noFill/>
          </p:spPr>
        </p:pic>
        <p:pic>
          <p:nvPicPr>
            <p:cNvPr id="1026" name="Picture 2" descr="https://polyandria.ru/upload/iblock/e49/e490f2a54c63777ff23c9b60ce0bf7ea.jpg"/>
            <p:cNvPicPr>
              <a:picLocks noChangeAspect="1" noChangeArrowheads="1"/>
            </p:cNvPicPr>
            <p:nvPr/>
          </p:nvPicPr>
          <p:blipFill>
            <a:blip r:embed="rId3" cstate="print"/>
            <a:srcRect/>
            <a:stretch>
              <a:fillRect/>
            </a:stretch>
          </p:blipFill>
          <p:spPr bwMode="auto">
            <a:xfrm>
              <a:off x="5148064" y="1628800"/>
              <a:ext cx="2807618" cy="4369833"/>
            </a:xfrm>
            <a:prstGeom prst="rect">
              <a:avLst/>
            </a:prstGeom>
            <a:noFill/>
          </p:spPr>
        </p:pic>
      </p:grpSp>
      <p:sp>
        <p:nvSpPr>
          <p:cNvPr id="10" name="TextBox 9"/>
          <p:cNvSpPr txBox="1"/>
          <p:nvPr/>
        </p:nvSpPr>
        <p:spPr>
          <a:xfrm>
            <a:off x="611560" y="6309320"/>
            <a:ext cx="665567" cy="461665"/>
          </a:xfrm>
          <a:prstGeom prst="rect">
            <a:avLst/>
          </a:prstGeom>
          <a:noFill/>
        </p:spPr>
        <p:txBody>
          <a:bodyPr wrap="none" rtlCol="0">
            <a:spAutoFit/>
          </a:bodyPr>
          <a:lstStyle/>
          <a:p>
            <a:r>
              <a:rPr lang="ru-RU" sz="2400" smtClean="0">
                <a:latin typeface="Times New Roman" pitchFamily="18" charset="0"/>
                <a:cs typeface="Times New Roman" pitchFamily="18" charset="0"/>
              </a:rPr>
              <a:t>12+</a:t>
            </a:r>
            <a:endParaRPr lang="ru-RU" sz="2400">
              <a:latin typeface="Times New Roman" pitchFamily="18" charset="0"/>
              <a:cs typeface="Times New Roman" pitchFamily="18" charset="0"/>
            </a:endParaRPr>
          </a:p>
        </p:txBody>
      </p:sp>
    </p:spTree>
    <p:extLst>
      <p:ext uri="{BB962C8B-B14F-4D97-AF65-F5344CB8AC3E}">
        <p14:creationId xmlns:p14="http://schemas.microsoft.com/office/powerpoint/2010/main" val="290929800"/>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933</TotalTime>
  <Words>479</Words>
  <Application>Microsoft Office PowerPoint</Application>
  <PresentationFormat>Экран (4:3)</PresentationFormat>
  <Paragraphs>56</Paragraphs>
  <Slides>22</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22</vt:i4>
      </vt:variant>
    </vt:vector>
  </HeadingPairs>
  <TitlesOfParts>
    <vt:vector size="23" baseType="lpstr">
      <vt:lpstr>Тема Office</vt:lpstr>
      <vt:lpstr>Книги, с которыми  можно провести лето</vt:lpstr>
      <vt:lpstr>Каждое  лето — это маленькое чудо, каждый день незабываем!   А еще это пора приключений, тайн, настоящей любви и крепкой дружбы, маленьких подвигов и больших надежд.   Мы все уже давно подготовились к нему. Подобрали для вас  и наших читателей коллекцию книг — очень разных, но замечательных! — чтобы вы уже сейчас могли почувствовать дуновение летнего ветерка и тонкий звон волшебства самого любимого времени года.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Шарлотта Жингра «Лето с Жад»</vt:lpstr>
      <vt:lpstr>Штефани Хёфлер  «                                »</vt:lpstr>
      <vt:lpstr>Елена Рыкова «Однажды кажется окажется»</vt:lpstr>
      <vt:lpstr>Анна Маншина «Серпантин в моей голове»</vt:lpstr>
      <vt:lpstr>Клементина Бове «Королевишны #3колбаски»</vt:lpstr>
      <vt:lpstr>Книжная прищепка (пара книг)</vt:lpstr>
      <vt:lpstr>Книжная прищепка (пара книг)</vt:lpstr>
      <vt:lpstr>Книжная прищепка (пара книг)</vt:lpstr>
      <vt:lpstr>Книжная прищепка (пара книг)</vt:lpstr>
      <vt:lpstr>Книжная прищепка (пара книг)</vt:lpstr>
      <vt:lpstr>Книжная прищепка  (книжка с продолжением)</vt:lpstr>
      <vt:lpstr>В помощь организации летних списков. Ресурсы</vt:lpstr>
      <vt:lpstr>               15 идей для потрясающего книжного лета  - Читать летние книжки. - Завести трекер чтения. - Создать дома уютный уголок чтения. - Поучаствовать в буккроссинге. - Устроить книжный пикник. - Поучаствовать в книжном вызове. - Отправить письмо или рисунок любимому писателю. - Записаться на летнюю программу чтения в библиотеку. - Устроить литературную выставку дома. - Наслаждаться книжными иллюстрациями. - Посмотреть книжную экранизацию. - Пригласить друзей на вечеринку по обмену книгами «Свидание вслепую с книгами». - Приготовить что-нибудь вкусненькое из любимой книги. - Написать историю про свои летние приключения. - Делиться книжными открытиями и идеями литературных каникул в социальных сетях. (рекомендации от Дарьи Доцук) </vt:lpstr>
      <vt:lpstr>Время следующего обзора:  27 июня, 11.00 часов  Тема:  «Невероятные приключения, новые миры, немножко юмора и капелька иронии»  (веселые истории)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«Книги, с которыми можно провести лето»</dc:title>
  <dc:creator>Хомицкая Любовь Николаевна</dc:creator>
  <cp:lastModifiedBy>Хомицкая Любовь Николаевна</cp:lastModifiedBy>
  <cp:revision>37</cp:revision>
  <cp:lastPrinted>2022-05-29T09:41:34Z</cp:lastPrinted>
  <dcterms:created xsi:type="dcterms:W3CDTF">2022-05-28T07:38:54Z</dcterms:created>
  <dcterms:modified xsi:type="dcterms:W3CDTF">2022-05-30T10:46:47Z</dcterms:modified>
</cp:coreProperties>
</file>