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2" r:id="rId5"/>
    <p:sldId id="263" r:id="rId6"/>
    <p:sldId id="264" r:id="rId7"/>
    <p:sldId id="265" r:id="rId8"/>
    <p:sldId id="261" r:id="rId9"/>
    <p:sldId id="260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8461"/>
    <a:srgbClr val="FFFFFF"/>
    <a:srgbClr val="C6E7F0"/>
    <a:srgbClr val="32A6C4"/>
    <a:srgbClr val="D7C7B7"/>
    <a:srgbClr val="DECEB8"/>
    <a:srgbClr val="E9DECF"/>
    <a:srgbClr val="C2B294"/>
    <a:srgbClr val="CFC0AD"/>
    <a:srgbClr val="AF9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320"/>
          <a:stretch/>
        </p:blipFill>
        <p:spPr>
          <a:xfrm>
            <a:off x="9251003" y="2904845"/>
            <a:ext cx="2940997" cy="39531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9" r="52864" b="73707"/>
          <a:stretch/>
        </p:blipFill>
        <p:spPr>
          <a:xfrm>
            <a:off x="1254868" y="1072497"/>
            <a:ext cx="2238928" cy="1738797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 userDrawn="1"/>
        </p:nvSpPr>
        <p:spPr>
          <a:xfrm>
            <a:off x="1524000" y="1652214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GReverance" pitchFamily="2" charset="0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9" name="Подзаголовок 2"/>
          <p:cNvSpPr txBox="1">
            <a:spLocks/>
          </p:cNvSpPr>
          <p:nvPr userDrawn="1"/>
        </p:nvSpPr>
        <p:spPr>
          <a:xfrm>
            <a:off x="1524000" y="413188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GReverance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GReverance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GReverance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GReverance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GReverance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2006353" y="1522634"/>
            <a:ext cx="817633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6353" y="3993527"/>
            <a:ext cx="817633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71173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032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52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334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317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773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265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320"/>
          <a:stretch/>
        </p:blipFill>
        <p:spPr>
          <a:xfrm>
            <a:off x="9786026" y="3623998"/>
            <a:ext cx="2405975" cy="32340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9" r="52864" b="73707"/>
          <a:stretch/>
        </p:blipFill>
        <p:spPr>
          <a:xfrm>
            <a:off x="0" y="5663953"/>
            <a:ext cx="1537491" cy="11940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895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9" r="52864" b="73707"/>
          <a:stretch/>
        </p:blipFill>
        <p:spPr>
          <a:xfrm>
            <a:off x="0" y="5663953"/>
            <a:ext cx="1537491" cy="119404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34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320"/>
          <a:stretch/>
        </p:blipFill>
        <p:spPr>
          <a:xfrm>
            <a:off x="9786025" y="3623997"/>
            <a:ext cx="2405975" cy="32340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707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727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1233996" y="1852257"/>
            <a:ext cx="9738804" cy="458405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01803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5230" y="1709738"/>
            <a:ext cx="801653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15230" y="4589463"/>
            <a:ext cx="80165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740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183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6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4151" cy="685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849" y="0"/>
            <a:ext cx="4574151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54" y="598249"/>
            <a:ext cx="10784794" cy="56614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43581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45" y="6642207"/>
            <a:ext cx="904672" cy="2157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751" y="674702"/>
            <a:ext cx="9712171" cy="1113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33996" y="1852257"/>
            <a:ext cx="9721049" cy="4015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81C80-E7D7-4350-A8F5-ED951B1BE8E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72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63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GReveranc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GReveranc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GReveranc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GReveranc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GReveranc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0AACE4B-D27F-425D-A80B-8463467663BE}"/>
              </a:ext>
            </a:extLst>
          </p:cNvPr>
          <p:cNvSpPr txBox="1">
            <a:spLocks/>
          </p:cNvSpPr>
          <p:nvPr/>
        </p:nvSpPr>
        <p:spPr>
          <a:xfrm>
            <a:off x="1741327" y="3683000"/>
            <a:ext cx="8709346" cy="2637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AGReverance" pitchFamily="2" charset="0"/>
                <a:ea typeface="+mj-ea"/>
                <a:cs typeface="+mj-cs"/>
              </a:defRPr>
            </a:lvl1pPr>
          </a:lstStyle>
          <a:p>
            <a:r>
              <a:rPr lang="ru-RU" sz="6600" dirty="0">
                <a:latin typeface="NK181" panose="02000500020000020002" pitchFamily="2" charset="0"/>
                <a:cs typeface="Times New Roman" panose="02020603050405020304" pitchFamily="18" charset="0"/>
              </a:rPr>
              <a:t>Понедельник начинается с книг</a:t>
            </a:r>
          </a:p>
          <a:p>
            <a:r>
              <a:rPr lang="ru-RU" sz="6600" dirty="0">
                <a:latin typeface="NK181" panose="02000500020000020002" pitchFamily="2" charset="0"/>
                <a:cs typeface="Times New Roman" panose="02020603050405020304" pitchFamily="18" charset="0"/>
              </a:rPr>
              <a:t>Книги о школе на любой вкус</a:t>
            </a:r>
          </a:p>
          <a:p>
            <a:endParaRPr lang="ru-RU" sz="6600" dirty="0">
              <a:latin typeface="NK181" panose="02000500020000020002" pitchFamily="2" charset="0"/>
              <a:cs typeface="Times New Roman" panose="02020603050405020304" pitchFamily="18" charset="0"/>
            </a:endParaRPr>
          </a:p>
          <a:p>
            <a:endParaRPr lang="ru-RU" sz="6600" dirty="0">
              <a:latin typeface="NK181" panose="02000500020000020002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405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82343" y="1897958"/>
            <a:ext cx="5600990" cy="611543"/>
          </a:xfrm>
        </p:spPr>
        <p:txBody>
          <a:bodyPr>
            <a:normAutofit/>
          </a:bodyPr>
          <a:lstStyle/>
          <a:p>
            <a:pPr marL="0" indent="432000" algn="just">
              <a:lnSpc>
                <a:spcPct val="7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Издательство «Пять четвертей» - молодое  российское издательство, созданное в 2020 году.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752" y="835321"/>
            <a:ext cx="9712171" cy="1113511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NK181" panose="02000500020000020002" pitchFamily="2" charset="0"/>
              </a:rPr>
              <a:t>Издательство «Пять четвертей»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A781A2-DBA0-4760-82B8-8C346EAA1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04687">
            <a:off x="1417307" y="1911899"/>
            <a:ext cx="3435179" cy="3174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37D064-C861-4C87-A672-EDEB780A32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811">
            <a:off x="4681891" y="4614206"/>
            <a:ext cx="449164" cy="4915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9EFC30-DFD0-466C-BF50-B935CD2223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501">
            <a:off x="1168462" y="1892110"/>
            <a:ext cx="449164" cy="491585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7351FCD5-9F20-456A-9E5D-B74C1B82AC14}"/>
              </a:ext>
            </a:extLst>
          </p:cNvPr>
          <p:cNvSpPr txBox="1">
            <a:spLocks/>
          </p:cNvSpPr>
          <p:nvPr/>
        </p:nvSpPr>
        <p:spPr>
          <a:xfrm>
            <a:off x="5282519" y="2868906"/>
            <a:ext cx="5080001" cy="1953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GReverance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GReveranc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GReveranc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GReveranc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GReveranc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32000" algn="just">
              <a:lnSpc>
                <a:spcPct val="7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«Для меня пятая четверть - это и 101% во всём: в чувствах, эмоциях, событиях, решениях; и лето, которое я, как любой родитель, жду больше всего; и музыкальный размер - один из самых капризных. В общем, очень много всего. Но как показал первый месяц нашей активной работы, - для каждого пять четвертей это что-то своё».</a:t>
            </a:r>
          </a:p>
          <a:p>
            <a:pPr marL="0" indent="432000" algn="r">
              <a:lnSpc>
                <a:spcPct val="70000"/>
              </a:lnSpc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Эйхвальд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основатель и генеральный директор издательства</a:t>
            </a: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AD7A09D9-9079-4742-A565-C9C8C6771A22}"/>
              </a:ext>
            </a:extLst>
          </p:cNvPr>
          <p:cNvSpPr/>
          <p:nvPr/>
        </p:nvSpPr>
        <p:spPr>
          <a:xfrm>
            <a:off x="5096596" y="2736806"/>
            <a:ext cx="5451846" cy="2250061"/>
          </a:xfrm>
          <a:prstGeom prst="wedgeRoundRectCallout">
            <a:avLst>
              <a:gd name="adj1" fmla="val 50266"/>
              <a:gd name="adj2" fmla="val 71586"/>
              <a:gd name="adj3" fmla="val 16667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906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070E5DC-EDAB-4761-84BD-31A73B358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0116" y="765700"/>
            <a:ext cx="10728763" cy="1296060"/>
          </a:xfrm>
        </p:spPr>
        <p:txBody>
          <a:bodyPr>
            <a:normAutofit/>
          </a:bodyPr>
          <a:lstStyle/>
          <a:p>
            <a:r>
              <a:rPr lang="ru-RU" sz="5400" dirty="0">
                <a:latin typeface="NK181" panose="02000500020000020002" pitchFamily="2" charset="0"/>
                <a:cs typeface="Times New Roman" panose="02020603050405020304" pitchFamily="18" charset="0"/>
              </a:rPr>
              <a:t>Татьяна Д</a:t>
            </a:r>
            <a:r>
              <a:rPr lang="en-US" sz="5400" dirty="0">
                <a:latin typeface="NK181" panose="02000500020000020002" pitchFamily="2" charset="0"/>
                <a:cs typeface="Times New Roman" panose="02020603050405020304" pitchFamily="18" charset="0"/>
              </a:rPr>
              <a:t>ó</a:t>
            </a:r>
            <a:r>
              <a:rPr lang="ru-RU" sz="5400" dirty="0">
                <a:latin typeface="NK181" panose="02000500020000020002" pitchFamily="2" charset="0"/>
                <a:cs typeface="Times New Roman" panose="02020603050405020304" pitchFamily="18" charset="0"/>
              </a:rPr>
              <a:t>нценко «Проснись!»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0F344147-FD25-40D2-B110-F9296BF3B9F8}"/>
              </a:ext>
            </a:extLst>
          </p:cNvPr>
          <p:cNvSpPr txBox="1">
            <a:spLocks/>
          </p:cNvSpPr>
          <p:nvPr/>
        </p:nvSpPr>
        <p:spPr>
          <a:xfrm>
            <a:off x="3669603" y="1654331"/>
            <a:ext cx="4889369" cy="1134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Донценко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Татьяна Евгеньевна. </a:t>
            </a:r>
          </a:p>
          <a:p>
            <a:pPr marL="0" indent="432000" algn="just"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Проснись! : [повесть] / Татьяна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Донценко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Москва : Пять четвертей, 2021. - 216 с. - (Само собой). - ISBN 978-5-907362-28-4 : 588.80 р.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BA0531-BC18-4337-A140-71A1B13B4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9412">
            <a:off x="1330671" y="897703"/>
            <a:ext cx="2146185" cy="27858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7DF480-084A-4FA3-A11B-6F91F8142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9175">
            <a:off x="8797678" y="1737538"/>
            <a:ext cx="2813115" cy="3973352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B9AF262C-80DC-4096-B742-610B373A9EFA}"/>
              </a:ext>
            </a:extLst>
          </p:cNvPr>
          <p:cNvSpPr txBox="1">
            <a:spLocks/>
          </p:cNvSpPr>
          <p:nvPr/>
        </p:nvSpPr>
        <p:spPr>
          <a:xfrm>
            <a:off x="3536097" y="4397350"/>
            <a:ext cx="5119806" cy="1134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32000" algn="just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«Свои проблемы всегда реальными кажутся. Не понимаешь, как другие люди спокойно проходят мимо. Как не замечают твоих страданий, твоего рушащегося на глазах мира. В каком-то смысле мы все чужие. Каждый со своим «я» наедине. Кто-то пускает к себе в душу, кто-то – закрывается.» </a:t>
            </a:r>
          </a:p>
          <a:p>
            <a:pPr marL="0" indent="432000" algn="r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28645885-E465-43C0-A3B7-530F2F036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6746" y="2644471"/>
            <a:ext cx="4889368" cy="1611556"/>
          </a:xfrm>
        </p:spPr>
        <p:txBody>
          <a:bodyPr>
            <a:normAutofit/>
          </a:bodyPr>
          <a:lstStyle/>
          <a:p>
            <a:pPr marL="0" indent="432000" algn="just"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«Фраза эта, не моим отцом придуманная, но явно им приватизированная, звучит в нашем доме каждый раз, когда я возвращаюсь с соревнований. «Если ты первый, то ты первый. Если ты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никто». Благодаря этой фразе в собственной семье я никто с конца пятого класса.» </a:t>
            </a:r>
          </a:p>
          <a:p>
            <a:pPr marL="0" indent="432000" algn="r">
              <a:spcBef>
                <a:spcPts val="0"/>
              </a:spcBef>
              <a:buNone/>
            </a:pP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B57B87-A226-4EAD-85DD-219C94098E42}"/>
              </a:ext>
            </a:extLst>
          </p:cNvPr>
          <p:cNvSpPr txBox="1"/>
          <p:nvPr/>
        </p:nvSpPr>
        <p:spPr>
          <a:xfrm>
            <a:off x="1274278" y="3596741"/>
            <a:ext cx="2180122" cy="22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32000" algn="just">
              <a:lnSpc>
                <a:spcPct val="700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Донценко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уже знакома читателям "Пяти четвертей" по мастерски написанному триллеру "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Эрго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набирает сообщение". Её новая повесть "Проснись!" абсолютно другая - реалистическая, с классическим поиском себя и взрослением героев, с отношениями в семье и школе, с дружбой и первой любовью.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1E03A0-3CC6-412A-8E14-2143D60A6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8087">
            <a:off x="2139757" y="3122096"/>
            <a:ext cx="449164" cy="4915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FAF264-960D-4727-AF60-77179B95EF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4745">
            <a:off x="1998730" y="807361"/>
            <a:ext cx="449164" cy="4915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6431C4-5C04-46C3-A1F8-3E3ACC4041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6650">
            <a:off x="9860524" y="5179425"/>
            <a:ext cx="449164" cy="4915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E2C45D-8955-4141-807F-5CAD71A7BE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3547">
            <a:off x="10110966" y="1659622"/>
            <a:ext cx="449164" cy="491585"/>
          </a:xfrm>
          <a:prstGeom prst="rect">
            <a:avLst/>
          </a:prstGeom>
        </p:spPr>
      </p:pic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70961B4B-7AA6-4F93-A175-21AC88A18A79}"/>
              </a:ext>
            </a:extLst>
          </p:cNvPr>
          <p:cNvSpPr/>
          <p:nvPr/>
        </p:nvSpPr>
        <p:spPr>
          <a:xfrm>
            <a:off x="3574097" y="2605244"/>
            <a:ext cx="5068920" cy="1304522"/>
          </a:xfrm>
          <a:prstGeom prst="wedgeRoundRectCallout">
            <a:avLst>
              <a:gd name="adj1" fmla="val -41434"/>
              <a:gd name="adj2" fmla="val 67043"/>
              <a:gd name="adj3" fmla="val 16667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лачко с текстом: прямоугольное со скругленными углами 16">
            <a:extLst>
              <a:ext uri="{FF2B5EF4-FFF2-40B4-BE49-F238E27FC236}">
                <a16:creationId xmlns:a16="http://schemas.microsoft.com/office/drawing/2014/main" id="{2DFFBBAF-5E97-4666-8326-488CEAF258B5}"/>
              </a:ext>
            </a:extLst>
          </p:cNvPr>
          <p:cNvSpPr/>
          <p:nvPr/>
        </p:nvSpPr>
        <p:spPr>
          <a:xfrm>
            <a:off x="3585132" y="4227684"/>
            <a:ext cx="5068920" cy="1304522"/>
          </a:xfrm>
          <a:prstGeom prst="wedgeRoundRectCallout">
            <a:avLst>
              <a:gd name="adj1" fmla="val 50266"/>
              <a:gd name="adj2" fmla="val 71586"/>
              <a:gd name="adj3" fmla="val 16667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46AFA1B-E927-477C-850C-A838AF2C8D48}"/>
              </a:ext>
            </a:extLst>
          </p:cNvPr>
          <p:cNvGrpSpPr/>
          <p:nvPr/>
        </p:nvGrpSpPr>
        <p:grpSpPr>
          <a:xfrm>
            <a:off x="10380740" y="950269"/>
            <a:ext cx="545342" cy="462920"/>
            <a:chOff x="3111242" y="1138650"/>
            <a:chExt cx="545342" cy="462920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772DC48B-49B5-4406-8CC2-28A36289C964}"/>
                </a:ext>
              </a:extLst>
            </p:cNvPr>
            <p:cNvSpPr/>
            <p:nvPr/>
          </p:nvSpPr>
          <p:spPr>
            <a:xfrm>
              <a:off x="3142613" y="1138650"/>
              <a:ext cx="482600" cy="462920"/>
            </a:xfrm>
            <a:prstGeom prst="ellipse">
              <a:avLst/>
            </a:prstGeom>
            <a:solidFill>
              <a:srgbClr val="4C8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7BDAAE-C954-49D8-A27E-32D6BEDB2A26}"/>
                </a:ext>
              </a:extLst>
            </p:cNvPr>
            <p:cNvSpPr txBox="1"/>
            <p:nvPr/>
          </p:nvSpPr>
          <p:spPr>
            <a:xfrm>
              <a:off x="3111242" y="1177626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2322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070E5DC-EDAB-4761-84BD-31A73B358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89" y="843650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dirty="0">
                <a:latin typeface="NK181" panose="02000500020000020002" pitchFamily="2" charset="0"/>
                <a:cs typeface="Times New Roman" panose="02020603050405020304" pitchFamily="18" charset="0"/>
              </a:rPr>
              <a:t>Вера Ильина «Место у окна»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0F344147-FD25-40D2-B110-F9296BF3B9F8}"/>
              </a:ext>
            </a:extLst>
          </p:cNvPr>
          <p:cNvSpPr txBox="1">
            <a:spLocks/>
          </p:cNvSpPr>
          <p:nvPr/>
        </p:nvSpPr>
        <p:spPr>
          <a:xfrm>
            <a:off x="3448874" y="1903397"/>
            <a:ext cx="4822920" cy="891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Ильина, Вера Валерьевна (писатель, педагог и психолог). </a:t>
            </a:r>
          </a:p>
          <a:p>
            <a:pPr marL="0" indent="457200" algn="just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у окна : [повесть] / Вера Ильина ; художник Анна Панкратова. - Москва : Пять четвертей, 2022. - 224 с. : ил. - (Само собой). - ISBN 978-5-907362-51-2 : 635.90 р. 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28645885-E465-43C0-A3B7-530F2F036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3301" y="3093577"/>
            <a:ext cx="4265431" cy="1795780"/>
          </a:xfrm>
        </p:spPr>
        <p:txBody>
          <a:bodyPr>
            <a:normAutofit lnSpcReduction="10000"/>
          </a:bodyPr>
          <a:lstStyle/>
          <a:p>
            <a:pPr marL="0" indent="432000" algn="just"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«Моё «я» уже отделялось от мамы, а мамино «я» от меня – нет. И пока мы не научимся жить собственной жизнью, всё также будем страдать. Я – от жизни инвалида-отшельника, мама – от привязанности ко мне.» </a:t>
            </a:r>
          </a:p>
          <a:p>
            <a:pPr marL="0" indent="432000" algn="r">
              <a:spcBef>
                <a:spcPts val="0"/>
              </a:spcBef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Оля Капустина</a:t>
            </a:r>
          </a:p>
          <a:p>
            <a:pPr marL="0" indent="432000" algn="just">
              <a:spcBef>
                <a:spcPts val="0"/>
              </a:spcBef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B57B87-A226-4EAD-85DD-219C94098E42}"/>
              </a:ext>
            </a:extLst>
          </p:cNvPr>
          <p:cNvSpPr txBox="1"/>
          <p:nvPr/>
        </p:nvSpPr>
        <p:spPr>
          <a:xfrm>
            <a:off x="1330408" y="4111921"/>
            <a:ext cx="2324191" cy="1454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32000" algn="just">
              <a:lnSpc>
                <a:spcPct val="700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 Ильина - писатель, педагог и психолог. В ее повести "Место у окна" завораживает достоверное описание процесса сепарации, через который проходит каждый подросток.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8B6A6C3-55CE-492F-AF5A-EF64346A1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2628">
            <a:off x="8352457" y="1978308"/>
            <a:ext cx="2326184" cy="350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D0CC7D-D530-4249-B34C-AF9671DF35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56" r="6424"/>
          <a:stretch/>
        </p:blipFill>
        <p:spPr>
          <a:xfrm rot="21401083">
            <a:off x="1463873" y="1277883"/>
            <a:ext cx="1766170" cy="2476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18B120-F2D8-41D3-9BF6-CB691B18A4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79693">
            <a:off x="1380718" y="3483027"/>
            <a:ext cx="449164" cy="4915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7748DAE-6FE5-4D41-964E-27A66DD7D7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23605">
            <a:off x="2842841" y="1105276"/>
            <a:ext cx="449164" cy="4915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95BE47F-124D-4C42-B61B-FB096E3B47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8087">
            <a:off x="10281726" y="5218492"/>
            <a:ext cx="449164" cy="4915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C0CB819-EF10-4317-89E7-86C323F03F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8087">
            <a:off x="8343123" y="1723383"/>
            <a:ext cx="449164" cy="491585"/>
          </a:xfrm>
          <a:prstGeom prst="rect">
            <a:avLst/>
          </a:prstGeom>
        </p:spPr>
      </p:pic>
      <p:sp>
        <p:nvSpPr>
          <p:cNvPr id="17" name="Облачко с текстом: прямоугольное со скругленными углами 16">
            <a:extLst>
              <a:ext uri="{FF2B5EF4-FFF2-40B4-BE49-F238E27FC236}">
                <a16:creationId xmlns:a16="http://schemas.microsoft.com/office/drawing/2014/main" id="{44598232-EA61-4B67-8443-4777CE5F10BF}"/>
              </a:ext>
            </a:extLst>
          </p:cNvPr>
          <p:cNvSpPr/>
          <p:nvPr/>
        </p:nvSpPr>
        <p:spPr>
          <a:xfrm>
            <a:off x="3705869" y="2842637"/>
            <a:ext cx="4511565" cy="1999786"/>
          </a:xfrm>
          <a:prstGeom prst="wedgeRoundRectCallout">
            <a:avLst>
              <a:gd name="adj1" fmla="val -41434"/>
              <a:gd name="adj2" fmla="val 67043"/>
              <a:gd name="adj3" fmla="val 16667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AF09757-5507-4702-BA68-AF6193290080}"/>
              </a:ext>
            </a:extLst>
          </p:cNvPr>
          <p:cNvGrpSpPr/>
          <p:nvPr/>
        </p:nvGrpSpPr>
        <p:grpSpPr>
          <a:xfrm>
            <a:off x="10380740" y="950269"/>
            <a:ext cx="545342" cy="462920"/>
            <a:chOff x="3111242" y="1138650"/>
            <a:chExt cx="545342" cy="462920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707F7B4C-9665-4DD8-BC6B-BB902B149BBE}"/>
                </a:ext>
              </a:extLst>
            </p:cNvPr>
            <p:cNvSpPr/>
            <p:nvPr/>
          </p:nvSpPr>
          <p:spPr>
            <a:xfrm>
              <a:off x="3142613" y="1138650"/>
              <a:ext cx="482600" cy="462920"/>
            </a:xfrm>
            <a:prstGeom prst="ellipse">
              <a:avLst/>
            </a:prstGeom>
            <a:solidFill>
              <a:srgbClr val="4C8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746FEEB-3E85-4FB9-97F0-A48590A8FE42}"/>
                </a:ext>
              </a:extLst>
            </p:cNvPr>
            <p:cNvSpPr txBox="1"/>
            <p:nvPr/>
          </p:nvSpPr>
          <p:spPr>
            <a:xfrm>
              <a:off x="3111242" y="1177626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7224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070E5DC-EDAB-4761-84BD-31A73B358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38" y="1098470"/>
            <a:ext cx="10515600" cy="1325563"/>
          </a:xfrm>
        </p:spPr>
        <p:txBody>
          <a:bodyPr>
            <a:normAutofit/>
          </a:bodyPr>
          <a:lstStyle/>
          <a:p>
            <a:pPr algn="ctr">
              <a:lnSpc>
                <a:spcPct val="50000"/>
              </a:lnSpc>
            </a:pPr>
            <a:r>
              <a:rPr lang="ru-RU" sz="4800" dirty="0">
                <a:latin typeface="NK181" panose="02000500020000020002" pitchFamily="2" charset="0"/>
                <a:cs typeface="Times New Roman" panose="02020603050405020304" pitchFamily="18" charset="0"/>
              </a:rPr>
              <a:t>Ирина </a:t>
            </a:r>
            <a:r>
              <a:rPr lang="ru-RU" sz="4800" dirty="0" err="1">
                <a:latin typeface="NK181" panose="02000500020000020002" pitchFamily="2" charset="0"/>
                <a:cs typeface="Times New Roman" panose="02020603050405020304" pitchFamily="18" charset="0"/>
              </a:rPr>
              <a:t>Мышковая</a:t>
            </a:r>
            <a:r>
              <a:rPr lang="ru-RU" sz="4800" dirty="0">
                <a:latin typeface="NK181" panose="02000500020000020002" pitchFamily="2" charset="0"/>
                <a:cs typeface="Times New Roman" panose="02020603050405020304" pitchFamily="18" charset="0"/>
              </a:rPr>
              <a:t> </a:t>
            </a:r>
            <a:br>
              <a:rPr lang="ru-RU" sz="4800" dirty="0">
                <a:latin typeface="NK181" panose="02000500020000020002" pitchFamily="2" charset="0"/>
                <a:cs typeface="Times New Roman" panose="02020603050405020304" pitchFamily="18" charset="0"/>
              </a:rPr>
            </a:br>
            <a:r>
              <a:rPr lang="ru-RU" sz="4800" dirty="0">
                <a:latin typeface="NK181" panose="02000500020000020002" pitchFamily="2" charset="0"/>
                <a:cs typeface="Times New Roman" panose="02020603050405020304" pitchFamily="18" charset="0"/>
              </a:rPr>
              <a:t>«Мальчики не плачут»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0F344147-FD25-40D2-B110-F9296BF3B9F8}"/>
              </a:ext>
            </a:extLst>
          </p:cNvPr>
          <p:cNvSpPr txBox="1">
            <a:spLocks/>
          </p:cNvSpPr>
          <p:nvPr/>
        </p:nvSpPr>
        <p:spPr>
          <a:xfrm>
            <a:off x="3547850" y="2160197"/>
            <a:ext cx="4822920" cy="891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Мышковая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Ирина Борисовна (прозаик, преподаватель). </a:t>
            </a:r>
          </a:p>
          <a:p>
            <a:pPr marL="0" indent="432000" algn="just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Мальчики не плачут : [повесть] / Ирина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Мышковая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иллюстрации Алины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Критаровой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- 2-е издание, исправленное. - Москва : Пять четвертей, 2022. - 160 с. : ил. - (Само собой). - ISBN 978-5-907362-25-3 : 506.37 р.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B57B87-A226-4EAD-85DD-219C94098E42}"/>
              </a:ext>
            </a:extLst>
          </p:cNvPr>
          <p:cNvSpPr txBox="1"/>
          <p:nvPr/>
        </p:nvSpPr>
        <p:spPr>
          <a:xfrm>
            <a:off x="1273744" y="3597910"/>
            <a:ext cx="2494943" cy="2358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32000" algn="just">
              <a:lnSpc>
                <a:spcPct val="700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Дебютная повесть «Мальчики не плачут», вышедшая в издательстве «Пять четвертей», вошла в шорт-лист премии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Книгуру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под названием «Подмышка». Мастерски владеет словом, проза Мышковой психологически достоверна и увлекательна. На драматичные темы, волнующие детей и подростков, автор умеет писать с юмором, но без сарказма.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0ADBDC-EF2E-454C-A955-B5FD9A33E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5167">
            <a:off x="8473022" y="1708128"/>
            <a:ext cx="2555918" cy="37795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D36D93-96CD-48D2-8F13-556F8173C6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8" t="7086" r="17481"/>
          <a:stretch/>
        </p:blipFill>
        <p:spPr>
          <a:xfrm rot="21333930">
            <a:off x="1362058" y="1070449"/>
            <a:ext cx="1873808" cy="23569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818E2F-159F-43E3-BF26-F141562732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8087">
            <a:off x="1160973" y="983094"/>
            <a:ext cx="449164" cy="4915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9B828D-BF4E-412D-A434-4E24981935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8087">
            <a:off x="3016838" y="3062501"/>
            <a:ext cx="449164" cy="4915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E9DE87-4ECA-482E-986E-61AA1AE749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65066">
            <a:off x="10797967" y="1583076"/>
            <a:ext cx="449164" cy="4915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8AF915-8DF0-4778-A758-DD1108314C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75765">
            <a:off x="8204835" y="5066495"/>
            <a:ext cx="449164" cy="491585"/>
          </a:xfrm>
          <a:prstGeom prst="rect">
            <a:avLst/>
          </a:prstGeom>
        </p:spPr>
      </p:pic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32553920-6D83-4DBA-AD29-F581BB5D5288}"/>
              </a:ext>
            </a:extLst>
          </p:cNvPr>
          <p:cNvSpPr/>
          <p:nvPr/>
        </p:nvSpPr>
        <p:spPr>
          <a:xfrm>
            <a:off x="3992355" y="3224025"/>
            <a:ext cx="4115175" cy="2093997"/>
          </a:xfrm>
          <a:prstGeom prst="wedgeRoundRectCallout">
            <a:avLst>
              <a:gd name="adj1" fmla="val -41434"/>
              <a:gd name="adj2" fmla="val 67043"/>
              <a:gd name="adj3" fmla="val 16667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EC64DDD1-2C36-4101-9624-81909081F247}"/>
              </a:ext>
            </a:extLst>
          </p:cNvPr>
          <p:cNvSpPr txBox="1">
            <a:spLocks/>
          </p:cNvSpPr>
          <p:nvPr/>
        </p:nvSpPr>
        <p:spPr>
          <a:xfrm>
            <a:off x="4011897" y="3385845"/>
            <a:ext cx="4083727" cy="8851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GReverance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GReveranc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GReveranc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GReveranc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GReveranc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3200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 пошлялся бы, кстати, с друзьями, только нет у меня друзей. Ни идиотских, никаких. Кто будет дружить с отличником, который после школы бежит мамочке с бабушкой Баха играть?!» </a:t>
            </a:r>
          </a:p>
          <a:p>
            <a:pPr marL="0" indent="43200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Лёша Жидков</a:t>
            </a:r>
          </a:p>
          <a:p>
            <a:pPr marL="0" indent="43200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6A2DD21-AB69-40C3-ABF6-47E6B1B200F6}"/>
              </a:ext>
            </a:extLst>
          </p:cNvPr>
          <p:cNvGrpSpPr/>
          <p:nvPr/>
        </p:nvGrpSpPr>
        <p:grpSpPr>
          <a:xfrm>
            <a:off x="10380740" y="950269"/>
            <a:ext cx="545342" cy="462920"/>
            <a:chOff x="3111242" y="1138650"/>
            <a:chExt cx="545342" cy="462920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E7D530D4-1807-42C7-9189-A1D8BA7430CA}"/>
                </a:ext>
              </a:extLst>
            </p:cNvPr>
            <p:cNvSpPr/>
            <p:nvPr/>
          </p:nvSpPr>
          <p:spPr>
            <a:xfrm>
              <a:off x="3142613" y="1138650"/>
              <a:ext cx="482600" cy="462920"/>
            </a:xfrm>
            <a:prstGeom prst="ellipse">
              <a:avLst/>
            </a:prstGeom>
            <a:solidFill>
              <a:srgbClr val="4C8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B754BE-08BB-44E2-965D-0D8EEF17F051}"/>
                </a:ext>
              </a:extLst>
            </p:cNvPr>
            <p:cNvSpPr txBox="1"/>
            <p:nvPr/>
          </p:nvSpPr>
          <p:spPr>
            <a:xfrm>
              <a:off x="3111242" y="1177626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5906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CA1ABD-8E6C-443C-BD0F-626FBE03B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20430">
            <a:off x="831506" y="891886"/>
            <a:ext cx="1613522" cy="19330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DFD915-08E3-4D81-B685-917B082C5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6133">
            <a:off x="2336390" y="1830318"/>
            <a:ext cx="1353355" cy="209399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230318-8988-4AC5-8E30-9EB106BB46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48" t="-1135" r="32468"/>
          <a:stretch/>
        </p:blipFill>
        <p:spPr>
          <a:xfrm rot="347323">
            <a:off x="8835800" y="1865935"/>
            <a:ext cx="2466295" cy="370680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070E5DC-EDAB-4761-84BD-31A73B358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293" y="981177"/>
            <a:ext cx="10515600" cy="1325563"/>
          </a:xfrm>
        </p:spPr>
        <p:txBody>
          <a:bodyPr>
            <a:normAutofit/>
          </a:bodyPr>
          <a:lstStyle/>
          <a:p>
            <a:pPr algn="ctr">
              <a:lnSpc>
                <a:spcPct val="50000"/>
              </a:lnSpc>
            </a:pPr>
            <a:r>
              <a:rPr lang="ru-RU" dirty="0">
                <a:latin typeface="NK181" panose="02000500020000020002" pitchFamily="2" charset="0"/>
                <a:cs typeface="Times New Roman" panose="02020603050405020304" pitchFamily="18" charset="0"/>
              </a:rPr>
              <a:t>Виктория Лебедева, Александр </a:t>
            </a:r>
            <a:r>
              <a:rPr lang="ru-RU" dirty="0" err="1">
                <a:latin typeface="NK181" panose="02000500020000020002" pitchFamily="2" charset="0"/>
                <a:cs typeface="Times New Roman" panose="02020603050405020304" pitchFamily="18" charset="0"/>
              </a:rPr>
              <a:t>Турханов</a:t>
            </a:r>
            <a:r>
              <a:rPr lang="ru-RU" dirty="0">
                <a:latin typeface="NK181" panose="02000500020000020002" pitchFamily="2" charset="0"/>
                <a:cs typeface="Times New Roman" panose="02020603050405020304" pitchFamily="18" charset="0"/>
              </a:rPr>
              <a:t> </a:t>
            </a:r>
            <a:br>
              <a:rPr lang="ru-RU" dirty="0">
                <a:latin typeface="NK181" panose="02000500020000020002" pitchFamily="2" charset="0"/>
                <a:cs typeface="Times New Roman" panose="02020603050405020304" pitchFamily="18" charset="0"/>
              </a:rPr>
            </a:br>
            <a:r>
              <a:rPr lang="ru-RU" dirty="0">
                <a:latin typeface="NK181" panose="02000500020000020002" pitchFamily="2" charset="0"/>
                <a:cs typeface="Times New Roman" panose="02020603050405020304" pitchFamily="18" charset="0"/>
              </a:rPr>
              <a:t>«Абонент недоступен»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0F344147-FD25-40D2-B110-F9296BF3B9F8}"/>
              </a:ext>
            </a:extLst>
          </p:cNvPr>
          <p:cNvSpPr txBox="1">
            <a:spLocks/>
          </p:cNvSpPr>
          <p:nvPr/>
        </p:nvSpPr>
        <p:spPr>
          <a:xfrm>
            <a:off x="3837596" y="2051628"/>
            <a:ext cx="4822920" cy="891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Лебедева, Виктория Юрьевна (поэт, прозаик и литературный редактор ; род. 1973). </a:t>
            </a:r>
          </a:p>
          <a:p>
            <a:pPr marL="0" indent="432000" algn="just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Абонент недоступен : повесть / Виктория Лебедева, Александр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Турханов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Москва : Пять четвертей, 2022. - 222 с. - (Само собой). - ISBN 978-5-907362-46-8 : 541.70 р.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B57B87-A226-4EAD-85DD-219C94098E42}"/>
              </a:ext>
            </a:extLst>
          </p:cNvPr>
          <p:cNvSpPr txBox="1"/>
          <p:nvPr/>
        </p:nvSpPr>
        <p:spPr>
          <a:xfrm>
            <a:off x="1293780" y="4151165"/>
            <a:ext cx="2494943" cy="16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32000" algn="just">
              <a:lnSpc>
                <a:spcPct val="700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Виктория Лебедева - поэт, прозаик и литературный редактор. </a:t>
            </a:r>
          </a:p>
          <a:p>
            <a:pPr indent="432000" algn="just">
              <a:lnSpc>
                <a:spcPct val="700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Турханов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прозаик, музыкант и педагог. Они пишут как в соавторстве, так и самостоятельно. Оба стали лауреатами Международного конкурса имени С. В. Михалкова.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818E2F-159F-43E3-BF26-F14156273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8087">
            <a:off x="924799" y="711727"/>
            <a:ext cx="449164" cy="4915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9B828D-BF4E-412D-A434-4E24981935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8087">
            <a:off x="3283953" y="3625797"/>
            <a:ext cx="449164" cy="4915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E9DE87-4ECA-482E-986E-61AA1AE749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41542">
            <a:off x="8863906" y="1612623"/>
            <a:ext cx="449164" cy="4915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8AF915-8DF0-4778-A758-DD1108314C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7999">
            <a:off x="10856706" y="5354524"/>
            <a:ext cx="449164" cy="491585"/>
          </a:xfrm>
          <a:prstGeom prst="rect">
            <a:avLst/>
          </a:prstGeom>
        </p:spPr>
      </p:pic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32553920-6D83-4DBA-AD29-F581BB5D5288}"/>
              </a:ext>
            </a:extLst>
          </p:cNvPr>
          <p:cNvSpPr/>
          <p:nvPr/>
        </p:nvSpPr>
        <p:spPr>
          <a:xfrm>
            <a:off x="3984670" y="2942743"/>
            <a:ext cx="4418609" cy="2501324"/>
          </a:xfrm>
          <a:prstGeom prst="wedgeRoundRectCallout">
            <a:avLst>
              <a:gd name="adj1" fmla="val -41434"/>
              <a:gd name="adj2" fmla="val 67043"/>
              <a:gd name="adj3" fmla="val 16667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EC64DDD1-2C36-4101-9624-81909081F247}"/>
              </a:ext>
            </a:extLst>
          </p:cNvPr>
          <p:cNvSpPr txBox="1">
            <a:spLocks/>
          </p:cNvSpPr>
          <p:nvPr/>
        </p:nvSpPr>
        <p:spPr>
          <a:xfrm>
            <a:off x="4152110" y="3040474"/>
            <a:ext cx="4083727" cy="9482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GReverance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GReveranc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GReveranc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GReveranc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GReveranc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3200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«Мать всегда требовала обстоятельного и подробного отчёта. Он не понимал зачем. Вечные вопросы о том, что неважно и незначительно… И если во время подобных отчётов он начинал бунтовать, мол, какая разница, то мать холодно возражала, что из мелочей и состоит жизнь.»</a:t>
            </a:r>
          </a:p>
          <a:p>
            <a:pPr marL="0" indent="43200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 Глазов</a:t>
            </a:r>
          </a:p>
          <a:p>
            <a:pPr marL="0" indent="43200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D75CB7F0-B681-4AE4-9D43-C051ECDB023B}"/>
              </a:ext>
            </a:extLst>
          </p:cNvPr>
          <p:cNvGrpSpPr/>
          <p:nvPr/>
        </p:nvGrpSpPr>
        <p:grpSpPr>
          <a:xfrm>
            <a:off x="10380740" y="950269"/>
            <a:ext cx="545342" cy="462920"/>
            <a:chOff x="3111242" y="1138650"/>
            <a:chExt cx="545342" cy="462920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B0524003-AC74-48E9-9C30-A8199C488D7D}"/>
                </a:ext>
              </a:extLst>
            </p:cNvPr>
            <p:cNvSpPr/>
            <p:nvPr/>
          </p:nvSpPr>
          <p:spPr>
            <a:xfrm>
              <a:off x="3142613" y="1138650"/>
              <a:ext cx="482600" cy="462920"/>
            </a:xfrm>
            <a:prstGeom prst="ellipse">
              <a:avLst/>
            </a:prstGeom>
            <a:solidFill>
              <a:srgbClr val="4C8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F5B753-9B7C-4516-88E3-9C8FD7CEA3C4}"/>
                </a:ext>
              </a:extLst>
            </p:cNvPr>
            <p:cNvSpPr txBox="1"/>
            <p:nvPr/>
          </p:nvSpPr>
          <p:spPr>
            <a:xfrm>
              <a:off x="3111242" y="1177626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6926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012CB1-ABC2-48C7-8F64-C4EA199D7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70" t="12623" r="32204" b="45185"/>
          <a:stretch/>
        </p:blipFill>
        <p:spPr>
          <a:xfrm rot="21257162">
            <a:off x="1401518" y="882746"/>
            <a:ext cx="1329082" cy="174013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C66CCD-11E3-428B-9399-6AE1D2059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4473">
            <a:off x="8517931" y="1862147"/>
            <a:ext cx="2495814" cy="3718511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070E5DC-EDAB-4761-84BD-31A73B358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918" y="841436"/>
            <a:ext cx="10515600" cy="1325563"/>
          </a:xfrm>
        </p:spPr>
        <p:txBody>
          <a:bodyPr>
            <a:normAutofit/>
          </a:bodyPr>
          <a:lstStyle/>
          <a:p>
            <a:pPr algn="ctr">
              <a:lnSpc>
                <a:spcPct val="50000"/>
              </a:lnSpc>
            </a:pPr>
            <a:r>
              <a:rPr lang="ru-RU" sz="5400" dirty="0">
                <a:latin typeface="NK181" panose="02000500020000020002" pitchFamily="2" charset="0"/>
                <a:cs typeface="Times New Roman" panose="02020603050405020304" pitchFamily="18" charset="0"/>
              </a:rPr>
              <a:t>Юлия Мазурова «Особый случай»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0F344147-FD25-40D2-B110-F9296BF3B9F8}"/>
              </a:ext>
            </a:extLst>
          </p:cNvPr>
          <p:cNvSpPr txBox="1">
            <a:spLocks/>
          </p:cNvSpPr>
          <p:nvPr/>
        </p:nvSpPr>
        <p:spPr>
          <a:xfrm>
            <a:off x="3351548" y="1724486"/>
            <a:ext cx="4822920" cy="891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Мазурова, Юлия Валерьевна (писатель и сценарист). </a:t>
            </a:r>
          </a:p>
          <a:p>
            <a:pPr marL="0" indent="432000" algn="just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Особый случай : [повесть] / Юлия Мазурова ; иллюстрации Татьяны Перовой. - Москва : Пять четвертей, 2022. - 224 с. :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ил. - (Само собой). - ISBN 978-5-907362-15-4 : 635.90 р.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B57B87-A226-4EAD-85DD-219C94098E42}"/>
              </a:ext>
            </a:extLst>
          </p:cNvPr>
          <p:cNvSpPr txBox="1"/>
          <p:nvPr/>
        </p:nvSpPr>
        <p:spPr>
          <a:xfrm>
            <a:off x="1269047" y="2774083"/>
            <a:ext cx="2494943" cy="190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32000" algn="just">
              <a:lnSpc>
                <a:spcPct val="700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Юлия Мазурова - писатель и сценарист. Эта история во многом опирается на личный опыт автора и не оставит шанса отнестись к ней с равнодушием. Повесть "Особый случай" стала победителем в номинации "Выбор детского жюри" Международной детской литературной премии имени Владислава Крапивина.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818E2F-159F-43E3-BF26-F141562732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8087">
            <a:off x="1093612" y="779761"/>
            <a:ext cx="449164" cy="4915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9B828D-BF4E-412D-A434-4E24981935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8087">
            <a:off x="2518134" y="2258863"/>
            <a:ext cx="449164" cy="4915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E9DE87-4ECA-482E-986E-61AA1AE749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34303">
            <a:off x="9807306" y="1643320"/>
            <a:ext cx="449164" cy="4915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8AF915-8DF0-4778-A758-DD1108314C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0082">
            <a:off x="8218810" y="5137639"/>
            <a:ext cx="449164" cy="491585"/>
          </a:xfrm>
          <a:prstGeom prst="rect">
            <a:avLst/>
          </a:prstGeom>
        </p:spPr>
      </p:pic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32553920-6D83-4DBA-AD29-F581BB5D5288}"/>
              </a:ext>
            </a:extLst>
          </p:cNvPr>
          <p:cNvSpPr/>
          <p:nvPr/>
        </p:nvSpPr>
        <p:spPr>
          <a:xfrm>
            <a:off x="3955841" y="2599050"/>
            <a:ext cx="4418609" cy="1786822"/>
          </a:xfrm>
          <a:prstGeom prst="wedgeRoundRectCallout">
            <a:avLst>
              <a:gd name="adj1" fmla="val -41434"/>
              <a:gd name="adj2" fmla="val 67043"/>
              <a:gd name="adj3" fmla="val 16667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EC64DDD1-2C36-4101-9624-81909081F247}"/>
              </a:ext>
            </a:extLst>
          </p:cNvPr>
          <p:cNvSpPr txBox="1">
            <a:spLocks/>
          </p:cNvSpPr>
          <p:nvPr/>
        </p:nvSpPr>
        <p:spPr>
          <a:xfrm>
            <a:off x="4023745" y="2703720"/>
            <a:ext cx="4282800" cy="9482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GReverance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GReveranc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GReveranc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GReveranc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GReveranc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3200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поздно начал говорить… Оттого, что я не говорил и, кажется, не понимал ни слова, меня в четыре года отвели к дефектологу. Она-то и научила меня тому, что каждый предмет имеет название… Но сначала она заперла меня в ванной комнате и выключила свет…»</a:t>
            </a:r>
          </a:p>
          <a:p>
            <a:pPr marL="0" indent="43200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Игорь Дарьин</a:t>
            </a:r>
          </a:p>
          <a:p>
            <a:pPr marL="0" indent="43200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D75CB7F0-B681-4AE4-9D43-C051ECDB023B}"/>
              </a:ext>
            </a:extLst>
          </p:cNvPr>
          <p:cNvGrpSpPr/>
          <p:nvPr/>
        </p:nvGrpSpPr>
        <p:grpSpPr>
          <a:xfrm>
            <a:off x="10380740" y="950269"/>
            <a:ext cx="545342" cy="462920"/>
            <a:chOff x="3111242" y="1138650"/>
            <a:chExt cx="545342" cy="462920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B0524003-AC74-48E9-9C30-A8199C488D7D}"/>
                </a:ext>
              </a:extLst>
            </p:cNvPr>
            <p:cNvSpPr/>
            <p:nvPr/>
          </p:nvSpPr>
          <p:spPr>
            <a:xfrm>
              <a:off x="3142613" y="1138650"/>
              <a:ext cx="482600" cy="462920"/>
            </a:xfrm>
            <a:prstGeom prst="ellipse">
              <a:avLst/>
            </a:prstGeom>
            <a:solidFill>
              <a:srgbClr val="4C8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F5B753-9B7C-4516-88E3-9C8FD7CEA3C4}"/>
                </a:ext>
              </a:extLst>
            </p:cNvPr>
            <p:cNvSpPr txBox="1"/>
            <p:nvPr/>
          </p:nvSpPr>
          <p:spPr>
            <a:xfrm>
              <a:off x="3111242" y="1177626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12+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C142FD-E17C-4069-AC0F-FC9CFB54E1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000" r="-396"/>
          <a:stretch/>
        </p:blipFill>
        <p:spPr>
          <a:xfrm rot="21333994">
            <a:off x="1644586" y="4795279"/>
            <a:ext cx="1744752" cy="13016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4D0031-D676-4BE3-88B9-872F976CFD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6366">
            <a:off x="3864819" y="4798336"/>
            <a:ext cx="1840149" cy="13599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64D2A0-EE64-4612-835A-BCA3A24763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364" t="52152" r="4919" b="7590"/>
          <a:stretch/>
        </p:blipFill>
        <p:spPr>
          <a:xfrm rot="21180966">
            <a:off x="6215715" y="4788604"/>
            <a:ext cx="1867378" cy="131990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00CC54F-E3EE-4F91-947D-8402CAF38C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7716">
            <a:off x="6823490" y="4572130"/>
            <a:ext cx="449164" cy="49158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807BC71-70AF-4BC7-8AAF-571CCA7F37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8087">
            <a:off x="4629406" y="4542604"/>
            <a:ext cx="449164" cy="4915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48DCB6F-6865-489B-B852-784D301BD2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" b="99695" l="10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8087">
            <a:off x="2191895" y="4572128"/>
            <a:ext cx="449164" cy="49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38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Облачко с текстом: прямоугольное со скругленными углами 31">
            <a:extLst>
              <a:ext uri="{FF2B5EF4-FFF2-40B4-BE49-F238E27FC236}">
                <a16:creationId xmlns:a16="http://schemas.microsoft.com/office/drawing/2014/main" id="{E5229E7D-2F89-4277-8597-56841FF46240}"/>
              </a:ext>
            </a:extLst>
          </p:cNvPr>
          <p:cNvSpPr/>
          <p:nvPr/>
        </p:nvSpPr>
        <p:spPr>
          <a:xfrm>
            <a:off x="7292549" y="4262947"/>
            <a:ext cx="2225225" cy="1498067"/>
          </a:xfrm>
          <a:prstGeom prst="wedgeRoundRectCallout">
            <a:avLst>
              <a:gd name="adj1" fmla="val 49276"/>
              <a:gd name="adj2" fmla="val 60450"/>
              <a:gd name="adj3" fmla="val 16667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блачко с текстом: прямоугольное со скругленными углами 30">
            <a:extLst>
              <a:ext uri="{FF2B5EF4-FFF2-40B4-BE49-F238E27FC236}">
                <a16:creationId xmlns:a16="http://schemas.microsoft.com/office/drawing/2014/main" id="{746C468E-BE00-49D8-B333-6FED0130DEF1}"/>
              </a:ext>
            </a:extLst>
          </p:cNvPr>
          <p:cNvSpPr/>
          <p:nvPr/>
        </p:nvSpPr>
        <p:spPr>
          <a:xfrm>
            <a:off x="7385552" y="2901569"/>
            <a:ext cx="2115959" cy="1264159"/>
          </a:xfrm>
          <a:prstGeom prst="wedgeRoundRectCallout">
            <a:avLst>
              <a:gd name="adj1" fmla="val 59302"/>
              <a:gd name="adj2" fmla="val 51438"/>
              <a:gd name="adj3" fmla="val 16667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блачко с текстом: прямоугольное со скругленными углами 29">
            <a:extLst>
              <a:ext uri="{FF2B5EF4-FFF2-40B4-BE49-F238E27FC236}">
                <a16:creationId xmlns:a16="http://schemas.microsoft.com/office/drawing/2014/main" id="{A7B976E4-F174-48E7-A13A-F5781482194F}"/>
              </a:ext>
            </a:extLst>
          </p:cNvPr>
          <p:cNvSpPr/>
          <p:nvPr/>
        </p:nvSpPr>
        <p:spPr>
          <a:xfrm>
            <a:off x="7347718" y="1379344"/>
            <a:ext cx="2172455" cy="1454052"/>
          </a:xfrm>
          <a:prstGeom prst="wedgeRoundRectCallout">
            <a:avLst>
              <a:gd name="adj1" fmla="val 55147"/>
              <a:gd name="adj2" fmla="val -39077"/>
              <a:gd name="adj3" fmla="val 16667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блачко с текстом: прямоугольное со скругленными углами 28">
            <a:extLst>
              <a:ext uri="{FF2B5EF4-FFF2-40B4-BE49-F238E27FC236}">
                <a16:creationId xmlns:a16="http://schemas.microsoft.com/office/drawing/2014/main" id="{89AF901C-0DCE-4D87-BE80-848B329CADC0}"/>
              </a:ext>
            </a:extLst>
          </p:cNvPr>
          <p:cNvSpPr/>
          <p:nvPr/>
        </p:nvSpPr>
        <p:spPr>
          <a:xfrm>
            <a:off x="4987437" y="3904218"/>
            <a:ext cx="2133552" cy="1521801"/>
          </a:xfrm>
          <a:prstGeom prst="wedgeRoundRectCallout">
            <a:avLst>
              <a:gd name="adj1" fmla="val 26468"/>
              <a:gd name="adj2" fmla="val -66055"/>
              <a:gd name="adj3" fmla="val 16667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блачко с текстом: прямоугольное со скругленными углами 27">
            <a:extLst>
              <a:ext uri="{FF2B5EF4-FFF2-40B4-BE49-F238E27FC236}">
                <a16:creationId xmlns:a16="http://schemas.microsoft.com/office/drawing/2014/main" id="{8AF335FA-B7D9-46FF-B59E-20E63A6BDC88}"/>
              </a:ext>
            </a:extLst>
          </p:cNvPr>
          <p:cNvSpPr/>
          <p:nvPr/>
        </p:nvSpPr>
        <p:spPr>
          <a:xfrm>
            <a:off x="2610507" y="4495031"/>
            <a:ext cx="2356067" cy="1321068"/>
          </a:xfrm>
          <a:prstGeom prst="wedgeRoundRectCallout">
            <a:avLst>
              <a:gd name="adj1" fmla="val -43415"/>
              <a:gd name="adj2" fmla="val 58198"/>
              <a:gd name="adj3" fmla="val 16667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блачко с текстом: прямоугольное со скругленными углами 26">
            <a:extLst>
              <a:ext uri="{FF2B5EF4-FFF2-40B4-BE49-F238E27FC236}">
                <a16:creationId xmlns:a16="http://schemas.microsoft.com/office/drawing/2014/main" id="{2BB43B5B-A88D-4C72-8062-D15A4E7BA9C6}"/>
              </a:ext>
            </a:extLst>
          </p:cNvPr>
          <p:cNvSpPr/>
          <p:nvPr/>
        </p:nvSpPr>
        <p:spPr>
          <a:xfrm>
            <a:off x="2545086" y="3098730"/>
            <a:ext cx="2356067" cy="1208232"/>
          </a:xfrm>
          <a:prstGeom prst="wedgeRoundRectCallout">
            <a:avLst>
              <a:gd name="adj1" fmla="val -54107"/>
              <a:gd name="adj2" fmla="val 54758"/>
              <a:gd name="adj3" fmla="val 16667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лачко с текстом: прямоугольное со скругленными углами 25">
            <a:extLst>
              <a:ext uri="{FF2B5EF4-FFF2-40B4-BE49-F238E27FC236}">
                <a16:creationId xmlns:a16="http://schemas.microsoft.com/office/drawing/2014/main" id="{7A2D5E7D-9187-4B6B-AA3B-9513B6B5BE2A}"/>
              </a:ext>
            </a:extLst>
          </p:cNvPr>
          <p:cNvSpPr/>
          <p:nvPr/>
        </p:nvSpPr>
        <p:spPr>
          <a:xfrm>
            <a:off x="2389739" y="1743990"/>
            <a:ext cx="2356067" cy="1025489"/>
          </a:xfrm>
          <a:prstGeom prst="wedgeRoundRectCallout">
            <a:avLst>
              <a:gd name="adj1" fmla="val -50939"/>
              <a:gd name="adj2" fmla="val -70347"/>
              <a:gd name="adj3" fmla="val 16667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EC3AFD-69E8-4FE8-9BEF-0C0EAA197D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198">
            <a:off x="9579271" y="4587828"/>
            <a:ext cx="1238748" cy="15137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340B21-9AED-42B8-8B5A-D305AF5DF0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7650">
            <a:off x="9619327" y="1104469"/>
            <a:ext cx="1176959" cy="15186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684F75-3C18-4DB8-B6AA-01EA7AAEB7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r="8136"/>
          <a:stretch/>
        </p:blipFill>
        <p:spPr>
          <a:xfrm rot="21269693">
            <a:off x="1365909" y="4587827"/>
            <a:ext cx="1267448" cy="15137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183104-333A-4498-B1E8-328A24A408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1647">
            <a:off x="9663259" y="2857060"/>
            <a:ext cx="1094468" cy="15088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6EA4BC1-13B7-4C5C-87A2-1397B06B02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 t="2340" r="1982" b="2689"/>
          <a:stretch/>
        </p:blipFill>
        <p:spPr>
          <a:xfrm>
            <a:off x="5465733" y="2106370"/>
            <a:ext cx="1176959" cy="15218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0EC329E-5D42-424A-9B90-90DF8982F3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0" t="2302" r="21565" b="3838"/>
          <a:stretch/>
        </p:blipFill>
        <p:spPr>
          <a:xfrm rot="21182981">
            <a:off x="1384565" y="1125912"/>
            <a:ext cx="963929" cy="151865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2AE2F2D-8951-4D24-A8E1-488946E0D5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7867">
            <a:off x="1433380" y="2850575"/>
            <a:ext cx="1071691" cy="15218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073A55-372E-4136-8EF7-328F86BD47AD}"/>
              </a:ext>
            </a:extLst>
          </p:cNvPr>
          <p:cNvSpPr txBox="1"/>
          <p:nvPr/>
        </p:nvSpPr>
        <p:spPr>
          <a:xfrm>
            <a:off x="4952260" y="4038362"/>
            <a:ext cx="2225225" cy="1303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700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Колпакова, Ольга Валериевна. </a:t>
            </a:r>
          </a:p>
          <a:p>
            <a:pPr indent="360000" algn="just">
              <a:lnSpc>
                <a:spcPct val="700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учились на Руси. История образования в России [Текст] / О. В. Колпакова. - Москва : Белый город, 2009. - 48 с. :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цв.ил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(История России).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DCA5FC-825D-495E-8DBB-35B72AD544C3}"/>
              </a:ext>
            </a:extLst>
          </p:cNvPr>
          <p:cNvSpPr txBox="1"/>
          <p:nvPr/>
        </p:nvSpPr>
        <p:spPr>
          <a:xfrm>
            <a:off x="2455161" y="1770029"/>
            <a:ext cx="2225225" cy="10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700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Астахов, Павел Алексеевич. </a:t>
            </a:r>
          </a:p>
          <a:p>
            <a:pPr indent="360000" algn="just">
              <a:lnSpc>
                <a:spcPct val="700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и школа / Павел Астахов. - Москва :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Эксмо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2010. - 96 с. :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ил. - (Детям о праве).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F4A505-01D9-4EDF-94A8-07737E3F5C7C}"/>
              </a:ext>
            </a:extLst>
          </p:cNvPr>
          <p:cNvSpPr txBox="1"/>
          <p:nvPr/>
        </p:nvSpPr>
        <p:spPr>
          <a:xfrm>
            <a:off x="7329056" y="2906501"/>
            <a:ext cx="2225225" cy="1303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 algn="just">
              <a:lnSpc>
                <a:spcPct val="700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Наследник встал рано и за уроки сел... Как учили и учились в XVIII веке [Текст] / ил. А.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Ивойловой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Москва :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Ломоносовъ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2010. - 224 с. : ил. - (История воспитания).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02EECE-A936-4D6F-87C1-AC514278ED24}"/>
              </a:ext>
            </a:extLst>
          </p:cNvPr>
          <p:cNvSpPr txBox="1"/>
          <p:nvPr/>
        </p:nvSpPr>
        <p:spPr>
          <a:xfrm>
            <a:off x="7329056" y="1430398"/>
            <a:ext cx="2225225" cy="1454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700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Лукьянова, Ирина Владимировна (род. 1969). </a:t>
            </a:r>
          </a:p>
          <a:p>
            <a:pPr indent="360000" algn="just">
              <a:lnSpc>
                <a:spcPct val="700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Парта, фартук, два труда : история школы в России / написала Ирина Лукьянова ; нарисовала Нина Кузьмина. - Москва :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Росмэн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2020. - 96 с. :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ил.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C4BEC0-DD1D-471E-86AE-3D5781ED487E}"/>
              </a:ext>
            </a:extLst>
          </p:cNvPr>
          <p:cNvSpPr txBox="1"/>
          <p:nvPr/>
        </p:nvSpPr>
        <p:spPr>
          <a:xfrm>
            <a:off x="7290847" y="4306962"/>
            <a:ext cx="2225225" cy="1454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700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Степаненко, Екатерина Алексеевна. </a:t>
            </a:r>
          </a:p>
          <a:p>
            <a:pPr indent="360000" algn="just">
              <a:lnSpc>
                <a:spcPct val="700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хочу учиться! История школ в России [Текст] / Е. А. Степаненко, Е. В. Суслова ; худ. А. Рубан. - Москва : Пешком в историю, 2016. - 80 с. :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ил.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40CDEF-1016-46B8-8BA6-FE16596F733F}"/>
              </a:ext>
            </a:extLst>
          </p:cNvPr>
          <p:cNvSpPr txBox="1"/>
          <p:nvPr/>
        </p:nvSpPr>
        <p:spPr>
          <a:xfrm>
            <a:off x="2675928" y="4512857"/>
            <a:ext cx="2225225" cy="1303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70000"/>
              </a:lnSpc>
            </a:pP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Ершанская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Александра (род. 1948). </a:t>
            </a:r>
          </a:p>
          <a:p>
            <a:pPr indent="360000" algn="just">
              <a:lnSpc>
                <a:spcPct val="700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Вещи моего детства [Текст] / Александра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Ершанская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иллюстрации Варвары Поляковой. - Москва : Розовый жираф, 2019. - 80 с. : ил.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77A0B1-CAAC-4A50-A5E8-F3DA0A8797E6}"/>
              </a:ext>
            </a:extLst>
          </p:cNvPr>
          <p:cNvSpPr txBox="1"/>
          <p:nvPr/>
        </p:nvSpPr>
        <p:spPr>
          <a:xfrm>
            <a:off x="2572672" y="3154531"/>
            <a:ext cx="2225225" cy="1152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700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Богданов, В. В. </a:t>
            </a:r>
          </a:p>
          <a:p>
            <a:pPr indent="360000" algn="just">
              <a:lnSpc>
                <a:spcPct val="70000"/>
              </a:lnSpc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школьных вещей [Текст] / В. В. Богданов. - Санкт-Петербург : КАРО, 2003. - 735 с. - (Интересно обо всем). 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AB55544A-1194-4B27-AB3C-758345420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371" y="877104"/>
            <a:ext cx="8909434" cy="1046573"/>
          </a:xfrm>
        </p:spPr>
        <p:txBody>
          <a:bodyPr>
            <a:normAutofit/>
          </a:bodyPr>
          <a:lstStyle/>
          <a:p>
            <a:pPr algn="ctr">
              <a:lnSpc>
                <a:spcPct val="50000"/>
              </a:lnSpc>
            </a:pPr>
            <a:r>
              <a:rPr lang="ru-RU" dirty="0">
                <a:latin typeface="NK181" panose="02000500020000020002" pitchFamily="2" charset="0"/>
                <a:cs typeface="Times New Roman" panose="02020603050405020304" pitchFamily="18" charset="0"/>
              </a:rPr>
              <a:t>Страницы школьной истории</a:t>
            </a:r>
          </a:p>
        </p:txBody>
      </p:sp>
    </p:spTree>
    <p:extLst>
      <p:ext uri="{BB962C8B-B14F-4D97-AF65-F5344CB8AC3E}">
        <p14:creationId xmlns:p14="http://schemas.microsoft.com/office/powerpoint/2010/main" val="2644205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783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Дымчатое стекло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9621</TotalTime>
  <Words>1228</Words>
  <Application>Microsoft Office PowerPoint</Application>
  <PresentationFormat>Широкоэкранный</PresentationFormat>
  <Paragraphs>58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AGReverance</vt:lpstr>
      <vt:lpstr>Arial</vt:lpstr>
      <vt:lpstr>Calibri</vt:lpstr>
      <vt:lpstr>NK181</vt:lpstr>
      <vt:lpstr>Times New Roman</vt:lpstr>
      <vt:lpstr>Тема Office</vt:lpstr>
      <vt:lpstr>Презентация PowerPoint</vt:lpstr>
      <vt:lpstr>Издательство «Пять четвертей»</vt:lpstr>
      <vt:lpstr>Татьяна Дóнценко «Проснись!»</vt:lpstr>
      <vt:lpstr>Вера Ильина «Место у окна»</vt:lpstr>
      <vt:lpstr>Ирина Мышковая  «Мальчики не плачут»</vt:lpstr>
      <vt:lpstr>Виктория Лебедева, Александр Турханов  «Абонент недоступен»</vt:lpstr>
      <vt:lpstr>Юлия Мазурова «Особый случай»</vt:lpstr>
      <vt:lpstr>Страницы школьной истории</vt:lpstr>
      <vt:lpstr>Презентация PowerPoint</vt:lpstr>
    </vt:vector>
  </TitlesOfParts>
  <Manager>Полшкова Виктория Валерьяновна</Manager>
  <Company>МАОУ ДО ЦРТДиЮ Каменского района Пензенской области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Школа</dc:title>
  <dc:subject>школа</dc:subject>
  <dc:creator>Viktoriya Polshkova</dc:creator>
  <cp:keywords>школа;книги</cp:keywords>
  <cp:lastModifiedBy>Библиотекарь</cp:lastModifiedBy>
  <cp:revision>232</cp:revision>
  <dcterms:created xsi:type="dcterms:W3CDTF">2019-04-16T15:48:18Z</dcterms:created>
  <dcterms:modified xsi:type="dcterms:W3CDTF">2022-08-29T03:10:20Z</dcterms:modified>
</cp:coreProperties>
</file>