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65" r:id="rId2"/>
    <p:sldId id="283" r:id="rId3"/>
    <p:sldId id="278" r:id="rId4"/>
    <p:sldId id="280" r:id="rId5"/>
    <p:sldId id="281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40B4-A25F-486C-8341-C19B56864BF8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95415-AD3D-4A20-B737-7AAA6C60B4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95415-AD3D-4A20-B737-7AAA6C60B4A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mo_kkdb@mail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ля сотрудников\Desktop\косм\1613646062_98-p-fon-dlya-prezentatsii-kosmos-dlya-detei-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8797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3100" dirty="0" smtClean="0">
                <a:solidFill>
                  <a:schemeClr val="bg1"/>
                </a:solidFill>
              </a:rPr>
              <a:t>В</a:t>
            </a:r>
            <a:r>
              <a:rPr lang="ru-RU" sz="3100" b="1" dirty="0" smtClean="0">
                <a:solidFill>
                  <a:schemeClr val="bg1"/>
                </a:solidFill>
                <a:latin typeface="Candara" pitchFamily="34" charset="0"/>
              </a:rPr>
              <a:t>сероссийская </a:t>
            </a:r>
            <a:r>
              <a:rPr lang="ru-RU" sz="3100" b="1" dirty="0">
                <a:solidFill>
                  <a:schemeClr val="bg1"/>
                </a:solidFill>
                <a:latin typeface="Candara" pitchFamily="34" charset="0"/>
              </a:rPr>
              <a:t>Олимпиада </a:t>
            </a:r>
            <a:br>
              <a:rPr lang="ru-RU" sz="3100" b="1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Candara" pitchFamily="34" charset="0"/>
              </a:rPr>
              <a:t>«Символы России. Космические достижения»</a:t>
            </a:r>
            <a:r>
              <a:rPr lang="ru-RU" sz="3600" dirty="0" smtClean="0">
                <a:solidFill>
                  <a:schemeClr val="bg1"/>
                </a:solidFill>
                <a:latin typeface="Candara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ru-RU" sz="3100" dirty="0">
                <a:solidFill>
                  <a:schemeClr val="bg1"/>
                </a:solidFill>
              </a:rPr>
              <a:t/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/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/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Д</a:t>
            </a:r>
            <a:r>
              <a:rPr lang="ru-RU" sz="3100" i="1" dirty="0" smtClean="0">
                <a:solidFill>
                  <a:schemeClr val="bg1"/>
                </a:solidFill>
                <a:latin typeface="Candara" pitchFamily="34" charset="0"/>
              </a:rPr>
              <a:t>ата проведения: </a:t>
            </a:r>
            <a:r>
              <a:rPr lang="ru-RU" sz="3100" b="1" dirty="0" smtClean="0">
                <a:solidFill>
                  <a:schemeClr val="bg1"/>
                </a:solidFill>
                <a:latin typeface="Candara" pitchFamily="34" charset="0"/>
              </a:rPr>
              <a:t>18 ноября 2021 г.</a:t>
            </a:r>
            <a:r>
              <a:rPr lang="ru-RU" sz="3100" dirty="0" smtClean="0">
                <a:solidFill>
                  <a:schemeClr val="bg1"/>
                </a:solidFill>
                <a:latin typeface="Candara" pitchFamily="34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ru-RU" sz="3100" i="1" dirty="0" smtClean="0">
                <a:solidFill>
                  <a:schemeClr val="bg1"/>
                </a:solidFill>
                <a:latin typeface="Candara" pitchFamily="34" charset="0"/>
              </a:rPr>
              <a:t>Возраст участников: </a:t>
            </a:r>
            <a:r>
              <a:rPr lang="ru-RU" sz="3100" b="1" dirty="0" smtClean="0">
                <a:solidFill>
                  <a:schemeClr val="bg1"/>
                </a:solidFill>
                <a:latin typeface="Candara" pitchFamily="34" charset="0"/>
              </a:rPr>
              <a:t>10-12 лет; 13-16 лет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628801"/>
            <a:ext cx="6861448" cy="38164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sz="5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Для сотрудников\Desktop\косм\1613514772_38-p-fon-dlya-prezentatsii-kosmicheskaya-tema-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9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04664"/>
            <a:ext cx="4608512" cy="4752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>
                <a:latin typeface="Candara" pitchFamily="34" charset="0"/>
              </a:rPr>
              <a:t>Перельман Яков</a:t>
            </a:r>
            <a:br>
              <a:rPr lang="ru-RU" sz="2000" b="1" i="1" dirty="0" smtClean="0">
                <a:latin typeface="Candara" pitchFamily="34" charset="0"/>
              </a:rPr>
            </a:br>
            <a:r>
              <a:rPr lang="ru-RU" sz="2000" b="1" i="1" dirty="0" smtClean="0">
                <a:latin typeface="Candara" pitchFamily="34" charset="0"/>
              </a:rPr>
              <a:t>Занимательная астрономия </a:t>
            </a:r>
            <a:r>
              <a:rPr lang="ru-RU" sz="2200" b="1" i="1" dirty="0" smtClean="0">
                <a:latin typeface="Candara" pitchFamily="34" charset="0"/>
              </a:rPr>
              <a:t>12+</a:t>
            </a:r>
            <a:r>
              <a:rPr lang="ru-RU" sz="2000" i="1" dirty="0" smtClean="0">
                <a:latin typeface="Candara" pitchFamily="34" charset="0"/>
              </a:rPr>
              <a:t/>
            </a:r>
            <a:br>
              <a:rPr lang="ru-RU" sz="2000" i="1" dirty="0" smtClean="0">
                <a:latin typeface="Candara" pitchFamily="34" charset="0"/>
              </a:rPr>
            </a:br>
            <a:r>
              <a:rPr lang="ru-RU" sz="2000" i="1" dirty="0" smtClean="0">
                <a:latin typeface="Candara" pitchFamily="34" charset="0"/>
              </a:rPr>
              <a:t/>
            </a:r>
            <a:br>
              <a:rPr lang="ru-RU" sz="2000" i="1" dirty="0" smtClean="0">
                <a:latin typeface="Candara" pitchFamily="34" charset="0"/>
              </a:rPr>
            </a:br>
            <a:r>
              <a:rPr lang="ru-RU" sz="1800" dirty="0">
                <a:latin typeface="Candara" pitchFamily="34" charset="0"/>
              </a:rPr>
              <a:t>Книга в </a:t>
            </a:r>
            <a:r>
              <a:rPr lang="ru-RU" sz="1800" dirty="0" smtClean="0">
                <a:latin typeface="Candara" pitchFamily="34" charset="0"/>
              </a:rPr>
              <a:t>увлекательной </a:t>
            </a:r>
            <a:r>
              <a:rPr lang="ru-RU" sz="1800" dirty="0">
                <a:latin typeface="Candara" pitchFamily="34" charset="0"/>
              </a:rPr>
              <a:t>форме знакомит </a:t>
            </a:r>
            <a:r>
              <a:rPr lang="ru-RU" sz="1800" dirty="0" smtClean="0">
                <a:latin typeface="Candara" pitchFamily="34" charset="0"/>
              </a:rPr>
              <a:t>с </a:t>
            </a:r>
            <a:r>
              <a:rPr lang="ru-RU" sz="1800" dirty="0">
                <a:latin typeface="Candara" pitchFamily="34" charset="0"/>
              </a:rPr>
              <a:t>отдельными вопросами астрономии и </a:t>
            </a:r>
            <a:r>
              <a:rPr lang="ru-RU" sz="1800" dirty="0" smtClean="0">
                <a:latin typeface="Candara" pitchFamily="34" charset="0"/>
              </a:rPr>
              <a:t>её </a:t>
            </a:r>
            <a:r>
              <a:rPr lang="ru-RU" sz="1800" dirty="0">
                <a:latin typeface="Candara" pitchFamily="34" charset="0"/>
              </a:rPr>
              <a:t>научными достижениями, рассказывает о важнейших явлениях звездного неба. </a:t>
            </a:r>
            <a:r>
              <a:rPr lang="ru-RU" sz="1800" dirty="0" smtClean="0">
                <a:latin typeface="Candara" pitchFamily="34" charset="0"/>
              </a:rPr>
              <a:t/>
            </a:r>
            <a:br>
              <a:rPr lang="ru-RU" sz="1800" dirty="0" smtClean="0">
                <a:latin typeface="Candara" pitchFamily="34" charset="0"/>
              </a:rPr>
            </a:br>
            <a:r>
              <a:rPr lang="ru-RU" sz="1800" dirty="0">
                <a:latin typeface="Candara" pitchFamily="34" charset="0"/>
              </a:rPr>
              <a:t/>
            </a:r>
            <a:br>
              <a:rPr lang="ru-RU" sz="1800" dirty="0">
                <a:latin typeface="Candara" pitchFamily="34" charset="0"/>
              </a:rPr>
            </a:br>
            <a:r>
              <a:rPr lang="ru-RU" sz="1800" dirty="0">
                <a:latin typeface="Candara" pitchFamily="34" charset="0"/>
              </a:rPr>
              <a:t>Автор </a:t>
            </a:r>
            <a:r>
              <a:rPr lang="ru-RU" sz="1800" dirty="0" smtClean="0">
                <a:latin typeface="Candara" pitchFamily="34" charset="0"/>
              </a:rPr>
              <a:t>показал, как </a:t>
            </a:r>
            <a:r>
              <a:rPr lang="ru-RU" sz="1800" dirty="0">
                <a:latin typeface="Candara" pitchFamily="34" charset="0"/>
              </a:rPr>
              <a:t>видно небо на каждой из планет, </a:t>
            </a:r>
            <a:r>
              <a:rPr lang="ru-RU" sz="1800" dirty="0" smtClean="0">
                <a:latin typeface="Candara" pitchFamily="34" charset="0"/>
              </a:rPr>
              <a:t>рассказывает, </a:t>
            </a:r>
            <a:r>
              <a:rPr lang="ru-RU" sz="1800" dirty="0">
                <a:latin typeface="Candara" pitchFamily="34" charset="0"/>
              </a:rPr>
              <a:t>что будет, если исчезнет тяготение, </a:t>
            </a:r>
            <a:r>
              <a:rPr lang="ru-RU" sz="1800" dirty="0" smtClean="0">
                <a:latin typeface="Candara" pitchFamily="34" charset="0"/>
              </a:rPr>
              <a:t>почему </a:t>
            </a:r>
            <a:r>
              <a:rPr lang="ru-RU" sz="1800" dirty="0">
                <a:latin typeface="Candara" pitchFamily="34" charset="0"/>
              </a:rPr>
              <a:t>не стоит верить "лунному календарю", посчитал массу планет, и многое, многое другое. </a:t>
            </a:r>
            <a:r>
              <a:rPr lang="ru-RU" sz="1800" dirty="0" smtClean="0">
                <a:latin typeface="Candara" pitchFamily="34" charset="0"/>
              </a:rPr>
              <a:t/>
            </a:r>
            <a:br>
              <a:rPr lang="ru-RU" sz="1800" dirty="0" smtClean="0">
                <a:latin typeface="Candara" pitchFamily="34" charset="0"/>
              </a:rPr>
            </a:br>
            <a:r>
              <a:rPr lang="ru-RU" sz="1800" dirty="0">
                <a:latin typeface="Candara" pitchFamily="34" charset="0"/>
              </a:rPr>
              <a:t/>
            </a:r>
            <a:br>
              <a:rPr lang="ru-RU" sz="1800" dirty="0">
                <a:latin typeface="Candara" pitchFamily="34" charset="0"/>
              </a:rPr>
            </a:br>
            <a:r>
              <a:rPr lang="ru-RU" sz="1800" dirty="0" smtClean="0">
                <a:latin typeface="Candara" pitchFamily="34" charset="0"/>
              </a:rPr>
              <a:t>А </a:t>
            </a:r>
            <a:r>
              <a:rPr lang="ru-RU" sz="1800" dirty="0">
                <a:latin typeface="Candara" pitchFamily="34" charset="0"/>
              </a:rPr>
              <a:t>самое поразительное, это модель вселенной: каких она будет размеров, если изобразить Землю размером с булавочную головку. И </a:t>
            </a:r>
            <a:r>
              <a:rPr lang="ru-RU" sz="1800" dirty="0" smtClean="0">
                <a:latin typeface="Candara" pitchFamily="34" charset="0"/>
              </a:rPr>
              <a:t>всё </a:t>
            </a:r>
            <a:r>
              <a:rPr lang="ru-RU" sz="1800" dirty="0">
                <a:latin typeface="Candara" pitchFamily="34" charset="0"/>
              </a:rPr>
              <a:t>приведено с формулами и доказательствами.</a:t>
            </a:r>
            <a:br>
              <a:rPr lang="ru-RU" sz="1800" dirty="0">
                <a:latin typeface="Candara" pitchFamily="34" charset="0"/>
              </a:rPr>
            </a:br>
            <a:endParaRPr lang="ru-RU" sz="1800" i="1" dirty="0">
              <a:latin typeface="Candara" pitchFamily="34" charset="0"/>
            </a:endParaRPr>
          </a:p>
        </p:txBody>
      </p:sp>
      <p:pic>
        <p:nvPicPr>
          <p:cNvPr id="5122" name="Picture 2" descr="C:\Users\Для сотрудников\Desktop\косм\cover3d1__w6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02066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 descr="C:\Users\Для сотрудников\Desktop\косм\1622273211_34-phonoteka_org-p-nanotekhnologii-art-krasivo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43408"/>
            <a:ext cx="11283059" cy="77048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5616624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chemeClr val="bg1"/>
                </a:solidFill>
                <a:latin typeface="Candara" pitchFamily="34" charset="0"/>
              </a:rPr>
              <a:t>Светлана Дубкова</a:t>
            </a:r>
            <a:br>
              <a:rPr lang="ru-RU" sz="2000" b="1" i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Candara" pitchFamily="34" charset="0"/>
              </a:rPr>
              <a:t>Из </a:t>
            </a:r>
            <a:r>
              <a:rPr lang="ru-RU" sz="2000" b="1" i="1" dirty="0" err="1" smtClean="0">
                <a:solidFill>
                  <a:schemeClr val="bg1"/>
                </a:solidFill>
                <a:latin typeface="Candara" pitchFamily="34" charset="0"/>
              </a:rPr>
              <a:t>наномира</a:t>
            </a:r>
            <a:r>
              <a:rPr lang="ru-RU" sz="2000" b="1" i="1" dirty="0" smtClean="0">
                <a:solidFill>
                  <a:schemeClr val="bg1"/>
                </a:solidFill>
                <a:latin typeface="Candara" pitchFamily="34" charset="0"/>
              </a:rPr>
              <a:t> в Большой </a:t>
            </a:r>
            <a:r>
              <a:rPr lang="ru-RU" sz="2000" b="1" i="1" dirty="0" err="1" smtClean="0">
                <a:solidFill>
                  <a:schemeClr val="bg1"/>
                </a:solidFill>
                <a:latin typeface="Candara" pitchFamily="34" charset="0"/>
              </a:rPr>
              <a:t>адронный</a:t>
            </a:r>
            <a:r>
              <a:rPr lang="ru-RU" sz="20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Candara" pitchFamily="34" charset="0"/>
              </a:rPr>
              <a:t>коллайдер</a:t>
            </a:r>
            <a:r>
              <a:rPr lang="ru-RU" sz="2000" b="1" i="1" dirty="0" smtClean="0">
                <a:solidFill>
                  <a:schemeClr val="bg1"/>
                </a:solidFill>
                <a:latin typeface="Candara" pitchFamily="34" charset="0"/>
              </a:rPr>
              <a:t> 12+</a:t>
            </a:r>
            <a:endParaRPr lang="ru-RU" sz="20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268760"/>
            <a:ext cx="4330824" cy="3629000"/>
          </a:xfrm>
        </p:spPr>
        <p:txBody>
          <a:bodyPr>
            <a:noAutofit/>
          </a:bodyPr>
          <a:lstStyle/>
          <a:p>
            <a:pPr marL="0"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Книга о современных </a:t>
            </a:r>
            <a:r>
              <a:rPr lang="ru-RU" sz="1500" dirty="0" err="1" smtClean="0">
                <a:solidFill>
                  <a:schemeClr val="bg1"/>
                </a:solidFill>
              </a:rPr>
              <a:t>нанотехнологиях</a:t>
            </a:r>
            <a:r>
              <a:rPr lang="ru-RU" sz="1500" dirty="0" smtClean="0">
                <a:solidFill>
                  <a:schemeClr val="bg1"/>
                </a:solidFill>
              </a:rPr>
              <a:t> и работе Большого </a:t>
            </a:r>
            <a:r>
              <a:rPr lang="ru-RU" sz="1500" dirty="0" err="1" smtClean="0">
                <a:solidFill>
                  <a:schemeClr val="bg1"/>
                </a:solidFill>
              </a:rPr>
              <a:t>адронного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коллайдера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 </a:t>
            </a:r>
          </a:p>
          <a:p>
            <a:pPr marL="0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Автор книги, астрофизик Светлана Дубкова сделала доступными </a:t>
            </a:r>
            <a:r>
              <a:rPr lang="ru-RU" sz="1500" dirty="0">
                <a:solidFill>
                  <a:schemeClr val="bg1"/>
                </a:solidFill>
              </a:rPr>
              <a:t>для понимания </a:t>
            </a:r>
            <a:r>
              <a:rPr lang="ru-RU" sz="1500" dirty="0" smtClean="0">
                <a:solidFill>
                  <a:schemeClr val="bg1"/>
                </a:solidFill>
              </a:rPr>
              <a:t> такие направления </a:t>
            </a:r>
            <a:r>
              <a:rPr lang="ru-RU" sz="1500" dirty="0">
                <a:solidFill>
                  <a:schemeClr val="bg1"/>
                </a:solidFill>
              </a:rPr>
              <a:t>в науке, как </a:t>
            </a:r>
            <a:r>
              <a:rPr lang="ru-RU" sz="1500" dirty="0" err="1">
                <a:solidFill>
                  <a:schemeClr val="bg1"/>
                </a:solidFill>
              </a:rPr>
              <a:t>нанотехнологии</a:t>
            </a:r>
            <a:r>
              <a:rPr lang="ru-RU" sz="1500" dirty="0">
                <a:solidFill>
                  <a:schemeClr val="bg1"/>
                </a:solidFill>
              </a:rPr>
              <a:t>, устройство атома, ядерные процессы, элементарные частицы и их существование во Вселенной, изучению которых посвящен самый сложный в мире физический прибор - Большой </a:t>
            </a:r>
            <a:r>
              <a:rPr lang="ru-RU" sz="1500" dirty="0" err="1">
                <a:solidFill>
                  <a:schemeClr val="bg1"/>
                </a:solidFill>
              </a:rPr>
              <a:t>адронный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коллайдер</a:t>
            </a:r>
            <a:r>
              <a:rPr lang="ru-RU" sz="1500" dirty="0">
                <a:solidFill>
                  <a:schemeClr val="bg1"/>
                </a:solidFill>
              </a:rPr>
              <a:t>, в котором можно моделировать такие процессы, происходящие в космосе, как вспышки Сверхновых звезд, черные дыры, отдельные этапы Большого взрыва, породившего </a:t>
            </a:r>
            <a:r>
              <a:rPr lang="ru-RU" sz="1500" dirty="0" smtClean="0">
                <a:solidFill>
                  <a:schemeClr val="bg1"/>
                </a:solidFill>
              </a:rPr>
              <a:t>Вселенную.</a:t>
            </a:r>
          </a:p>
          <a:p>
            <a:pPr marL="0">
              <a:buNone/>
            </a:pPr>
            <a:endParaRPr lang="ru-RU" sz="1500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В книге множество иллюстраций — от репродукций картин старых мастеров до снимков, сделанных телескопом Хаббл. И множество цитат из научных трудов и художественных сочинений мудрецов, ученых и поэтов — от Конфуция и Лукреция Кара до Георгия </a:t>
            </a:r>
            <a:r>
              <a:rPr lang="ru-RU" sz="1500" dirty="0" err="1" smtClean="0">
                <a:solidFill>
                  <a:schemeClr val="bg1"/>
                </a:solidFill>
              </a:rPr>
              <a:t>Гамова</a:t>
            </a:r>
            <a:r>
              <a:rPr lang="ru-RU" sz="1500" dirty="0" smtClean="0">
                <a:solidFill>
                  <a:schemeClr val="bg1"/>
                </a:solidFill>
              </a:rPr>
              <a:t> и Карла Сагана.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146" name="Picture 2" descr="C:\Users\Для сотрудников\Desktop\косм\S._I._Dubkova__Iz_nanomira_v_Bolshoj_adronnyj_kollajd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140153" cy="4413870"/>
          </a:xfrm>
          <a:prstGeom prst="rect">
            <a:avLst/>
          </a:prstGeom>
          <a:noFill/>
        </p:spPr>
      </p:pic>
      <p:pic>
        <p:nvPicPr>
          <p:cNvPr id="7176" name="Picture 8" descr="C:\Users\Для сотрудников\Desktop\косм\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69408"/>
            <a:ext cx="3600400" cy="168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ля сотрудников\Desktop\косм\1613514772_38-p-fon-dlya-prezentatsii-kosmicheskaya-tema-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0" y="0"/>
            <a:ext cx="912499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08912" cy="424847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dirty="0" smtClean="0">
                <a:latin typeface="Candara" pitchFamily="34" charset="0"/>
              </a:rPr>
              <a:t>Заявка на участие </a:t>
            </a:r>
            <a:endParaRPr lang="ru-RU" sz="7200" dirty="0" smtClean="0">
              <a:latin typeface="Candara" pitchFamily="34" charset="0"/>
            </a:endParaRPr>
          </a:p>
          <a:p>
            <a:pPr algn="ctr">
              <a:buNone/>
            </a:pPr>
            <a:r>
              <a:rPr lang="ru-RU" sz="7200" b="1" dirty="0" smtClean="0">
                <a:latin typeface="Candara" pitchFamily="34" charset="0"/>
              </a:rPr>
              <a:t>во Всероссийской Олимпиаде</a:t>
            </a:r>
            <a:endParaRPr lang="ru-RU" sz="7200" dirty="0" smtClean="0">
              <a:latin typeface="Candara" pitchFamily="34" charset="0"/>
            </a:endParaRPr>
          </a:p>
          <a:p>
            <a:pPr algn="ctr">
              <a:buNone/>
            </a:pPr>
            <a:r>
              <a:rPr lang="ru-RU" sz="7200" b="1" dirty="0" smtClean="0">
                <a:latin typeface="Candara" pitchFamily="34" charset="0"/>
              </a:rPr>
              <a:t>«Символы России. Космические достижения</a:t>
            </a:r>
            <a:r>
              <a:rPr lang="ru-RU" sz="7200" b="1" dirty="0" smtClean="0">
                <a:latin typeface="Candara" pitchFamily="34" charset="0"/>
              </a:rPr>
              <a:t>» </a:t>
            </a:r>
          </a:p>
          <a:p>
            <a:pPr algn="ctr">
              <a:buNone/>
            </a:pPr>
            <a:r>
              <a:rPr lang="ru-RU" sz="7200" b="1" i="1" dirty="0" smtClean="0">
                <a:latin typeface="Candara" pitchFamily="34" charset="0"/>
              </a:rPr>
              <a:t>(отправить на </a:t>
            </a:r>
            <a:r>
              <a:rPr lang="ru-RU" sz="7200" i="1" dirty="0" err="1" smtClean="0">
                <a:hlinkClick r:id="rId4"/>
              </a:rPr>
              <a:t>nmo_kkdb@mail.ru</a:t>
            </a:r>
            <a:r>
              <a:rPr lang="ru-RU" sz="7200" i="1" u="sng" dirty="0" smtClean="0"/>
              <a:t>)</a:t>
            </a:r>
            <a:endParaRPr lang="ru-RU" sz="7200" i="1" dirty="0" smtClean="0">
              <a:latin typeface="Candara" pitchFamily="34" charset="0"/>
            </a:endParaRPr>
          </a:p>
          <a:p>
            <a:pPr algn="ctr">
              <a:buNone/>
            </a:pPr>
            <a:r>
              <a:rPr lang="ru-RU" sz="7200" b="1" dirty="0" smtClean="0">
                <a:latin typeface="Candara" pitchFamily="34" charset="0"/>
              </a:rPr>
              <a:t> </a:t>
            </a:r>
            <a:endParaRPr lang="ru-RU" sz="7200" dirty="0" smtClean="0">
              <a:latin typeface="Candara" pitchFamily="34" charset="0"/>
            </a:endParaRPr>
          </a:p>
          <a:p>
            <a:pPr marL="0">
              <a:buNone/>
            </a:pPr>
            <a:r>
              <a:rPr lang="ru-RU" sz="7200" dirty="0" smtClean="0">
                <a:latin typeface="Candara" pitchFamily="34" charset="0"/>
              </a:rPr>
              <a:t>Территория</a:t>
            </a:r>
            <a:endParaRPr lang="ru-RU" sz="7200" dirty="0" smtClean="0">
              <a:latin typeface="Candara" pitchFamily="34" charset="0"/>
            </a:endParaRPr>
          </a:p>
          <a:p>
            <a:pPr marL="0">
              <a:buNone/>
            </a:pPr>
            <a:r>
              <a:rPr lang="ru-RU" sz="7200" dirty="0" smtClean="0">
                <a:latin typeface="Candara" pitchFamily="34" charset="0"/>
              </a:rPr>
              <a:t>(район, город</a:t>
            </a:r>
            <a:r>
              <a:rPr lang="ru-RU" sz="7200" dirty="0" smtClean="0">
                <a:latin typeface="Candara" pitchFamily="34" charset="0"/>
              </a:rPr>
              <a:t>)</a:t>
            </a:r>
          </a:p>
          <a:p>
            <a:pPr marL="0">
              <a:buNone/>
            </a:pPr>
            <a:endParaRPr lang="ru-RU" sz="7200" dirty="0" smtClean="0">
              <a:latin typeface="Candara" pitchFamily="34" charset="0"/>
            </a:endParaRPr>
          </a:p>
          <a:p>
            <a:pPr marL="0">
              <a:buNone/>
            </a:pPr>
            <a:r>
              <a:rPr lang="ru-RU" sz="7200" dirty="0" smtClean="0">
                <a:latin typeface="Candara" pitchFamily="34" charset="0"/>
              </a:rPr>
              <a:t>Адрес </a:t>
            </a:r>
            <a:r>
              <a:rPr lang="ru-RU" sz="7200" dirty="0" smtClean="0">
                <a:latin typeface="Candara" pitchFamily="34" charset="0"/>
              </a:rPr>
              <a:t>электронной почты</a:t>
            </a:r>
            <a:r>
              <a:rPr lang="ru-RU" sz="7200" dirty="0" smtClean="0">
                <a:latin typeface="Candara" pitchFamily="34" charset="0"/>
              </a:rPr>
              <a:t>, контактный телефон Организатора в муниципальном </a:t>
            </a:r>
            <a:r>
              <a:rPr lang="ru-RU" sz="7200" dirty="0" smtClean="0">
                <a:latin typeface="Candara" pitchFamily="34" charset="0"/>
              </a:rPr>
              <a:t>образовании</a:t>
            </a:r>
          </a:p>
          <a:p>
            <a:pPr marL="0">
              <a:buNone/>
            </a:pPr>
            <a:endParaRPr lang="ru-RU" sz="7200" dirty="0" smtClean="0">
              <a:latin typeface="Candara" pitchFamily="34" charset="0"/>
            </a:endParaRPr>
          </a:p>
          <a:p>
            <a:pPr marL="0">
              <a:buNone/>
            </a:pPr>
            <a:r>
              <a:rPr lang="ru-RU" sz="7200" dirty="0" smtClean="0">
                <a:latin typeface="Candara" pitchFamily="34" charset="0"/>
              </a:rPr>
              <a:t>Предполагаемое количество </a:t>
            </a:r>
            <a:r>
              <a:rPr lang="ru-RU" sz="7200" dirty="0" smtClean="0">
                <a:latin typeface="Candara" pitchFamily="34" charset="0"/>
              </a:rPr>
              <a:t>участников-детей</a:t>
            </a:r>
          </a:p>
          <a:p>
            <a:pPr marL="0">
              <a:buNone/>
            </a:pPr>
            <a:endParaRPr lang="ru-RU" sz="7200" dirty="0" smtClean="0">
              <a:latin typeface="Candara" pitchFamily="34" charset="0"/>
            </a:endParaRPr>
          </a:p>
          <a:p>
            <a:pPr marL="0">
              <a:buNone/>
            </a:pPr>
            <a:r>
              <a:rPr lang="ru-RU" sz="7200" dirty="0" smtClean="0">
                <a:latin typeface="Candara" pitchFamily="34" charset="0"/>
              </a:rPr>
              <a:t>Предполагаемое количество площадок в Муниципальном </a:t>
            </a:r>
            <a:r>
              <a:rPr lang="ru-RU" sz="7200" dirty="0" smtClean="0">
                <a:latin typeface="Candara" pitchFamily="34" charset="0"/>
              </a:rPr>
              <a:t>образовании</a:t>
            </a:r>
          </a:p>
          <a:p>
            <a:pPr marL="0">
              <a:buNone/>
            </a:pPr>
            <a:endParaRPr lang="ru-RU" sz="7200" dirty="0" smtClean="0">
              <a:latin typeface="Candara" pitchFamily="34" charset="0"/>
            </a:endParaRPr>
          </a:p>
          <a:p>
            <a:pPr marL="0">
              <a:buNone/>
            </a:pPr>
            <a:r>
              <a:rPr lang="ru-RU" sz="7200" dirty="0" smtClean="0">
                <a:latin typeface="Candara" pitchFamily="34" charset="0"/>
              </a:rPr>
              <a:t>Ответственный</a:t>
            </a:r>
          </a:p>
          <a:p>
            <a:pPr marL="0">
              <a:buNone/>
            </a:pPr>
            <a:r>
              <a:rPr lang="ru-RU" sz="7200" dirty="0" smtClean="0">
                <a:latin typeface="Candara" pitchFamily="34" charset="0"/>
              </a:rPr>
              <a:t> </a:t>
            </a:r>
          </a:p>
          <a:p>
            <a:pPr marL="0">
              <a:buNone/>
            </a:pPr>
            <a:r>
              <a:rPr lang="ru-RU" sz="7200" dirty="0" smtClean="0">
                <a:latin typeface="Candara" pitchFamily="34" charset="0"/>
              </a:rPr>
              <a:t> </a:t>
            </a:r>
          </a:p>
          <a:p>
            <a:pPr marL="0" algn="ctr">
              <a:buNone/>
            </a:pPr>
            <a:r>
              <a:rPr lang="ru-RU" sz="7200" dirty="0" smtClean="0">
                <a:latin typeface="Candara" pitchFamily="34" charset="0"/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marL="0">
              <a:buNone/>
            </a:pPr>
            <a:r>
              <a:rPr lang="ru-RU" sz="7200" dirty="0" smtClean="0">
                <a:latin typeface="Candara" pitchFamily="34" charset="0"/>
              </a:rPr>
              <a:t> </a:t>
            </a:r>
            <a:r>
              <a:rPr lang="ru-RU" sz="7200" dirty="0" smtClean="0">
                <a:latin typeface="Candara" pitchFamily="34" charset="0"/>
              </a:rPr>
              <a:t>По всем вопросам: </a:t>
            </a:r>
            <a:r>
              <a:rPr lang="ru-RU" sz="7200" b="1" dirty="0" smtClean="0">
                <a:latin typeface="Candara" pitchFamily="34" charset="0"/>
              </a:rPr>
              <a:t>8 (391) </a:t>
            </a:r>
            <a:r>
              <a:rPr lang="ru-RU" sz="7200" b="1" dirty="0" smtClean="0">
                <a:latin typeface="Candara" pitchFamily="34" charset="0"/>
              </a:rPr>
              <a:t>268-60-62, </a:t>
            </a:r>
            <a:r>
              <a:rPr lang="ru-RU" sz="7200" i="1" dirty="0" err="1" smtClean="0">
                <a:hlinkClick r:id="rId4"/>
              </a:rPr>
              <a:t>nmo_kkdb@mail.ru</a:t>
            </a:r>
            <a:r>
              <a:rPr lang="ru-RU" sz="7200" b="1" dirty="0" smtClean="0">
                <a:latin typeface="Candara" pitchFamily="34" charset="0"/>
              </a:rPr>
              <a:t> </a:t>
            </a:r>
            <a:r>
              <a:rPr lang="ru-RU" sz="7200" dirty="0" smtClean="0">
                <a:latin typeface="Candara" pitchFamily="34" charset="0"/>
              </a:rPr>
              <a:t>(</a:t>
            </a:r>
            <a:r>
              <a:rPr lang="ru-RU" sz="7200" dirty="0" err="1" smtClean="0">
                <a:latin typeface="Candara" pitchFamily="34" charset="0"/>
              </a:rPr>
              <a:t>Чернякова</a:t>
            </a:r>
            <a:r>
              <a:rPr lang="ru-RU" sz="7200" dirty="0" smtClean="0">
                <a:latin typeface="Candara" pitchFamily="34" charset="0"/>
              </a:rPr>
              <a:t> Наталья Анатольевна, Карелина Анна </a:t>
            </a:r>
            <a:r>
              <a:rPr lang="ru-RU" sz="7200" dirty="0" smtClean="0">
                <a:latin typeface="Candara" pitchFamily="34" charset="0"/>
              </a:rPr>
              <a:t>Сергеевна, Морозова Елена Вячеславовна) </a:t>
            </a:r>
            <a:endParaRPr lang="ru-RU" sz="7200" dirty="0" smtClean="0">
              <a:latin typeface="Candara" pitchFamily="34" charset="0"/>
            </a:endParaRPr>
          </a:p>
          <a:p>
            <a:pPr marL="0">
              <a:buNone/>
            </a:pPr>
            <a:r>
              <a:rPr lang="ru-RU" sz="7200" dirty="0" smtClean="0">
                <a:latin typeface="Candara" pitchFamily="34" charset="0"/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marL="914400" indent="-914400">
              <a:buNone/>
            </a:pPr>
            <a:endParaRPr lang="ru-RU" dirty="0" smtClean="0"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92696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ля сотрудников\Desktop\косм\1613514772_38-p-fon-dlya-prezentatsii-kosmicheskaya-tema-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5" y="0"/>
            <a:ext cx="912499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7"/>
            <a:ext cx="8208912" cy="4248472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r>
              <a:rPr lang="ru-RU" sz="1800" b="1" dirty="0" smtClean="0">
                <a:latin typeface="Candara" pitchFamily="34" charset="0"/>
              </a:rPr>
              <a:t>Список рекомендуемой литературы для подготовки к Олимпиаде:</a:t>
            </a:r>
            <a:endParaRPr lang="ru-RU" dirty="0" smtClean="0"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92696"/>
            <a:ext cx="79208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r>
              <a:rPr lang="ru-RU" sz="1200" b="1" dirty="0" smtClean="0">
                <a:latin typeface="Candara" pitchFamily="34" charset="0"/>
              </a:rPr>
              <a:t>1. Баранова, М. П. </a:t>
            </a:r>
            <a:r>
              <a:rPr lang="ru-RU" sz="1200" b="1" dirty="0" err="1" smtClean="0">
                <a:latin typeface="Candara" pitchFamily="34" charset="0"/>
              </a:rPr>
              <a:t>Тяпа</a:t>
            </a:r>
            <a:r>
              <a:rPr lang="ru-RU" sz="1200" b="1" dirty="0" smtClean="0">
                <a:latin typeface="Candara" pitchFamily="34" charset="0"/>
              </a:rPr>
              <a:t>, Борька и ракета : повесть о бродячих собаках, которые стали знаменитыми / Марта Баранова, Евгений Велтистов ; [художники Е. Мигунов и К. </a:t>
            </a:r>
            <a:r>
              <a:rPr lang="ru-RU" sz="1200" b="1" dirty="0" err="1" smtClean="0">
                <a:latin typeface="Candara" pitchFamily="34" charset="0"/>
              </a:rPr>
              <a:t>Ротов</a:t>
            </a:r>
            <a:r>
              <a:rPr lang="ru-RU" sz="1200" b="1" dirty="0" smtClean="0">
                <a:latin typeface="Candara" pitchFamily="34" charset="0"/>
              </a:rPr>
              <a:t>]. — Санкт-Петербург ; Москва : Речь. — 175 с. : ил. — (Ребята с нашего двора). </a:t>
            </a:r>
          </a:p>
          <a:p>
            <a:endParaRPr lang="ru-RU" sz="1200" dirty="0" smtClean="0">
              <a:latin typeface="Candara" pitchFamily="34" charset="0"/>
            </a:endParaRPr>
          </a:p>
          <a:p>
            <a:r>
              <a:rPr lang="ru-RU" sz="1200" dirty="0" smtClean="0">
                <a:latin typeface="Candara" pitchFamily="34" charset="0"/>
              </a:rPr>
              <a:t>2. Талер, М. В. 3 000 картинок, которые можно рассматривать целый год. Космос и Земля / Талер М. В., </a:t>
            </a:r>
            <a:r>
              <a:rPr lang="ru-RU" sz="1200" dirty="0" err="1" smtClean="0">
                <a:latin typeface="Candara" pitchFamily="34" charset="0"/>
              </a:rPr>
              <a:t>Ликсо</a:t>
            </a:r>
            <a:r>
              <a:rPr lang="ru-RU" sz="1200" dirty="0" smtClean="0">
                <a:latin typeface="Candara" pitchFamily="34" charset="0"/>
              </a:rPr>
              <a:t> В. В. — Москва : АСТ, 2019. — 239 с. : ил. — (Полная энциклопедия в картинках для малышей). </a:t>
            </a:r>
          </a:p>
          <a:p>
            <a:endParaRPr lang="ru-RU" sz="1200" dirty="0" smtClean="0">
              <a:latin typeface="Candara" pitchFamily="34" charset="0"/>
            </a:endParaRPr>
          </a:p>
          <a:p>
            <a:r>
              <a:rPr lang="ru-RU" sz="1200" b="1" dirty="0" smtClean="0">
                <a:latin typeface="Candara" pitchFamily="34" charset="0"/>
              </a:rPr>
              <a:t>3. Набокова, Е. Давай поговорим о космосе / написала и нарисовала Лена Набокова. — Москва : Волчок, 2019. — [142] с. : </a:t>
            </a:r>
            <a:r>
              <a:rPr lang="ru-RU" sz="1200" b="1" dirty="0" err="1" smtClean="0">
                <a:latin typeface="Candara" pitchFamily="34" charset="0"/>
              </a:rPr>
              <a:t>цв</a:t>
            </a:r>
            <a:r>
              <a:rPr lang="ru-RU" sz="1200" b="1" dirty="0" smtClean="0">
                <a:latin typeface="Candara" pitchFamily="34" charset="0"/>
              </a:rPr>
              <a:t>. ил. — (Наука в картинках). </a:t>
            </a:r>
          </a:p>
          <a:p>
            <a:endParaRPr lang="ru-RU" sz="1200" dirty="0" smtClean="0">
              <a:latin typeface="Candara" pitchFamily="34" charset="0"/>
            </a:endParaRPr>
          </a:p>
          <a:p>
            <a:r>
              <a:rPr lang="ru-RU" sz="1200" dirty="0" smtClean="0">
                <a:latin typeface="Candara" pitchFamily="34" charset="0"/>
              </a:rPr>
              <a:t>4. </a:t>
            </a:r>
            <a:r>
              <a:rPr lang="ru-RU" sz="1200" dirty="0" err="1" smtClean="0">
                <a:latin typeface="Candara" pitchFamily="34" charset="0"/>
              </a:rPr>
              <a:t>Грэхэм</a:t>
            </a:r>
            <a:r>
              <a:rPr lang="ru-RU" sz="1200" dirty="0" smtClean="0">
                <a:latin typeface="Candara" pitchFamily="34" charset="0"/>
              </a:rPr>
              <a:t>, Й. Космос / </a:t>
            </a:r>
            <a:r>
              <a:rPr lang="ru-RU" sz="1200" dirty="0" err="1" smtClean="0">
                <a:latin typeface="Candara" pitchFamily="34" charset="0"/>
              </a:rPr>
              <a:t>Йен</a:t>
            </a:r>
            <a:r>
              <a:rPr lang="ru-RU" sz="1200" dirty="0" smtClean="0">
                <a:latin typeface="Candara" pitchFamily="34" charset="0"/>
              </a:rPr>
              <a:t> </a:t>
            </a:r>
            <a:r>
              <a:rPr lang="ru-RU" sz="1200" dirty="0" err="1" smtClean="0">
                <a:latin typeface="Candara" pitchFamily="34" charset="0"/>
              </a:rPr>
              <a:t>Грэхэм</a:t>
            </a:r>
            <a:r>
              <a:rPr lang="ru-RU" sz="1200" dirty="0" smtClean="0">
                <a:latin typeface="Candara" pitchFamily="34" charset="0"/>
              </a:rPr>
              <a:t> ; иллюстрации Барбары </a:t>
            </a:r>
            <a:r>
              <a:rPr lang="ru-RU" sz="1200" dirty="0" err="1" smtClean="0">
                <a:latin typeface="Candara" pitchFamily="34" charset="0"/>
              </a:rPr>
              <a:t>Бакош</a:t>
            </a:r>
            <a:r>
              <a:rPr lang="ru-RU" sz="1200" dirty="0" smtClean="0">
                <a:latin typeface="Candara" pitchFamily="34" charset="0"/>
              </a:rPr>
              <a:t> ; перевод с английского Ирины Усовой. — Москва : АСТ : </a:t>
            </a:r>
            <a:r>
              <a:rPr lang="ru-RU" sz="1200" dirty="0" err="1" smtClean="0">
                <a:latin typeface="Candara" pitchFamily="34" charset="0"/>
              </a:rPr>
              <a:t>Аванта</a:t>
            </a:r>
            <a:r>
              <a:rPr lang="ru-RU" sz="1200" dirty="0" smtClean="0">
                <a:latin typeface="Candara" pitchFamily="34" charset="0"/>
              </a:rPr>
              <a:t>, 2019. — 32 с. : </a:t>
            </a:r>
            <a:r>
              <a:rPr lang="ru-RU" sz="1200" dirty="0" err="1" smtClean="0">
                <a:latin typeface="Candara" pitchFamily="34" charset="0"/>
              </a:rPr>
              <a:t>цв</a:t>
            </a:r>
            <a:r>
              <a:rPr lang="ru-RU" sz="1200" dirty="0" smtClean="0">
                <a:latin typeface="Candara" pitchFamily="34" charset="0"/>
              </a:rPr>
              <a:t>. ил. — (Вопросы и ответы для любознательных. </a:t>
            </a:r>
            <a:r>
              <a:rPr lang="ru-RU" sz="1200" dirty="0" err="1" smtClean="0">
                <a:latin typeface="Candara" pitchFamily="34" charset="0"/>
              </a:rPr>
              <a:t>Аванта</a:t>
            </a:r>
            <a:r>
              <a:rPr lang="ru-RU" sz="1200" dirty="0" smtClean="0">
                <a:latin typeface="Candara" pitchFamily="34" charset="0"/>
              </a:rPr>
              <a:t>). </a:t>
            </a:r>
          </a:p>
          <a:p>
            <a:endParaRPr lang="ru-RU" sz="1200" dirty="0" smtClean="0">
              <a:latin typeface="Candara" pitchFamily="34" charset="0"/>
            </a:endParaRPr>
          </a:p>
          <a:p>
            <a:r>
              <a:rPr lang="ru-RU" sz="1200" dirty="0" smtClean="0">
                <a:latin typeface="Candara" pitchFamily="34" charset="0"/>
              </a:rPr>
              <a:t>5. </a:t>
            </a:r>
            <a:r>
              <a:rPr lang="ru-RU" sz="1200" dirty="0" err="1" smtClean="0">
                <a:latin typeface="Candara" pitchFamily="34" charset="0"/>
              </a:rPr>
              <a:t>Хокинг</a:t>
            </a:r>
            <a:r>
              <a:rPr lang="ru-RU" sz="1200" dirty="0" smtClean="0">
                <a:latin typeface="Candara" pitchFamily="34" charset="0"/>
              </a:rPr>
              <a:t>, Л. Джордж и код, который не взломать : [повесть] / Люси и Стивен </a:t>
            </a:r>
            <a:r>
              <a:rPr lang="ru-RU" sz="1200" dirty="0" err="1" smtClean="0">
                <a:latin typeface="Candara" pitchFamily="34" charset="0"/>
              </a:rPr>
              <a:t>Хокинг</a:t>
            </a:r>
            <a:r>
              <a:rPr lang="ru-RU" sz="1200" dirty="0" smtClean="0">
                <a:latin typeface="Candara" pitchFamily="34" charset="0"/>
              </a:rPr>
              <a:t> ; иллюстрации Гарри </a:t>
            </a:r>
            <a:r>
              <a:rPr lang="ru-RU" sz="1200" dirty="0" err="1" smtClean="0">
                <a:latin typeface="Candara" pitchFamily="34" charset="0"/>
              </a:rPr>
              <a:t>Парсонса</a:t>
            </a:r>
            <a:r>
              <a:rPr lang="ru-RU" sz="1200" dirty="0" smtClean="0">
                <a:latin typeface="Candara" pitchFamily="34" charset="0"/>
              </a:rPr>
              <a:t> [перевод с английского Е. Канищевой]. — Москва : Розовый жираф, 2016. — 351 с. : ил. </a:t>
            </a:r>
          </a:p>
          <a:p>
            <a:endParaRPr lang="ru-RU" sz="1200" dirty="0" smtClean="0">
              <a:latin typeface="Candara" pitchFamily="34" charset="0"/>
            </a:endParaRPr>
          </a:p>
          <a:p>
            <a:r>
              <a:rPr lang="ru-RU" sz="1200" dirty="0" smtClean="0">
                <a:latin typeface="Candara" pitchFamily="34" charset="0"/>
              </a:rPr>
              <a:t>6. </a:t>
            </a:r>
            <a:r>
              <a:rPr lang="ru-RU" sz="1200" dirty="0" err="1" smtClean="0">
                <a:latin typeface="Candara" pitchFamily="34" charset="0"/>
              </a:rPr>
              <a:t>Нелихов</a:t>
            </a:r>
            <a:r>
              <a:rPr lang="ru-RU" sz="1200" dirty="0" smtClean="0">
                <a:latin typeface="Candara" pitchFamily="34" charset="0"/>
              </a:rPr>
              <a:t>, А. История Земли. От звездной пыли к звездной пыли / Антон </a:t>
            </a:r>
            <a:r>
              <a:rPr lang="ru-RU" sz="1200" dirty="0" err="1" smtClean="0">
                <a:latin typeface="Candara" pitchFamily="34" charset="0"/>
              </a:rPr>
              <a:t>Нелихов</a:t>
            </a:r>
            <a:r>
              <a:rPr lang="ru-RU" sz="1200" dirty="0" smtClean="0">
                <a:latin typeface="Candara" pitchFamily="34" charset="0"/>
              </a:rPr>
              <a:t>, Алексей Иванов ; художник Андрей </a:t>
            </a:r>
            <a:r>
              <a:rPr lang="ru-RU" sz="1200" dirty="0" err="1" smtClean="0">
                <a:latin typeface="Candara" pitchFamily="34" charset="0"/>
              </a:rPr>
              <a:t>Атучин</a:t>
            </a:r>
            <a:r>
              <a:rPr lang="ru-RU" sz="1200" dirty="0" smtClean="0">
                <a:latin typeface="Candara" pitchFamily="34" charset="0"/>
              </a:rPr>
              <a:t>. — Москва : Манн, Иванов и Фербер, 2019. — 128 с. : </a:t>
            </a:r>
            <a:r>
              <a:rPr lang="ru-RU" sz="1200" dirty="0" err="1" smtClean="0">
                <a:latin typeface="Candara" pitchFamily="34" charset="0"/>
              </a:rPr>
              <a:t>цв</a:t>
            </a:r>
            <a:r>
              <a:rPr lang="ru-RU" sz="1200" dirty="0" smtClean="0">
                <a:latin typeface="Candara" pitchFamily="34" charset="0"/>
              </a:rPr>
              <a:t>. ил. — (МИФ-Детство). </a:t>
            </a:r>
          </a:p>
          <a:p>
            <a:endParaRPr lang="ru-RU" sz="1200" dirty="0" smtClean="0">
              <a:latin typeface="Candara" pitchFamily="34" charset="0"/>
            </a:endParaRPr>
          </a:p>
          <a:p>
            <a:r>
              <a:rPr lang="ru-RU" sz="1200" dirty="0" smtClean="0">
                <a:latin typeface="Candara" pitchFamily="34" charset="0"/>
              </a:rPr>
              <a:t>7. </a:t>
            </a:r>
            <a:r>
              <a:rPr lang="ru-RU" sz="1200" dirty="0" err="1" smtClean="0">
                <a:latin typeface="Candara" pitchFamily="34" charset="0"/>
              </a:rPr>
              <a:t>Костюков</a:t>
            </a:r>
            <a:r>
              <a:rPr lang="ru-RU" sz="1200" dirty="0" smtClean="0">
                <a:latin typeface="Candara" pitchFamily="34" charset="0"/>
              </a:rPr>
              <a:t>, Д. Космос : [невероятные истории о ракетах и космических станциях, о героях и изобретателях, о прыжках по Луне и инопланетянах, о запахе космоса и 16-ти рассветах в сутки, о невесомости и полетах со скоростью 28 тысяч км/ч!] / Дмитрий </a:t>
            </a:r>
            <a:r>
              <a:rPr lang="ru-RU" sz="1200" dirty="0" err="1" smtClean="0">
                <a:latin typeface="Candara" pitchFamily="34" charset="0"/>
              </a:rPr>
              <a:t>Костюков</a:t>
            </a:r>
            <a:r>
              <a:rPr lang="ru-RU" sz="1200" dirty="0" smtClean="0">
                <a:latin typeface="Candara" pitchFamily="34" charset="0"/>
              </a:rPr>
              <a:t>, [художник] Зина Сурова. — Москва : Манн, Иванов и Фербер, 2016. — 75 с. : ил. </a:t>
            </a:r>
          </a:p>
          <a:p>
            <a:endParaRPr lang="ru-RU" sz="1200" dirty="0" smtClean="0">
              <a:latin typeface="Candara" pitchFamily="34" charset="0"/>
            </a:endParaRPr>
          </a:p>
          <a:p>
            <a:r>
              <a:rPr lang="ru-RU" sz="1200" dirty="0" smtClean="0">
                <a:latin typeface="Candara" pitchFamily="34" charset="0"/>
              </a:rPr>
              <a:t>8. Космос и Земля : уникальная иллюстрированная энциклопедия для детей / [автор текста </a:t>
            </a:r>
            <a:r>
              <a:rPr lang="en-US" sz="1200" dirty="0" smtClean="0">
                <a:latin typeface="Candara" pitchFamily="34" charset="0"/>
              </a:rPr>
              <a:t>Eduardo </a:t>
            </a:r>
            <a:r>
              <a:rPr lang="en-US" sz="1200" dirty="0" err="1" smtClean="0">
                <a:latin typeface="Candara" pitchFamily="34" charset="0"/>
              </a:rPr>
              <a:t>Banqueri</a:t>
            </a:r>
            <a:r>
              <a:rPr lang="en-US" sz="1200" dirty="0" smtClean="0">
                <a:latin typeface="Candara" pitchFamily="34" charset="0"/>
              </a:rPr>
              <a:t>; </a:t>
            </a:r>
            <a:r>
              <a:rPr lang="ru-RU" sz="1200" dirty="0" smtClean="0">
                <a:latin typeface="Candara" pitchFamily="34" charset="0"/>
              </a:rPr>
              <a:t>перевод с испанского И. Паршина ; художники </a:t>
            </a:r>
            <a:r>
              <a:rPr lang="en-US" sz="1200" dirty="0" err="1" smtClean="0">
                <a:latin typeface="Candara" pitchFamily="34" charset="0"/>
              </a:rPr>
              <a:t>Estudio</a:t>
            </a:r>
            <a:r>
              <a:rPr lang="en-US" sz="1200" dirty="0" smtClean="0">
                <a:latin typeface="Candara" pitchFamily="34" charset="0"/>
              </a:rPr>
              <a:t> Marcel </a:t>
            </a:r>
            <a:r>
              <a:rPr lang="en-US" sz="1200" dirty="0" err="1" smtClean="0">
                <a:latin typeface="Candara" pitchFamily="34" charset="0"/>
              </a:rPr>
              <a:t>Socias</a:t>
            </a:r>
            <a:r>
              <a:rPr lang="en-US" sz="1200" dirty="0" smtClean="0">
                <a:latin typeface="Candara" pitchFamily="34" charset="0"/>
              </a:rPr>
              <a:t> , Gabi Martin]. — </a:t>
            </a:r>
            <a:r>
              <a:rPr lang="ru-RU" sz="1200" dirty="0" smtClean="0">
                <a:latin typeface="Candara" pitchFamily="34" charset="0"/>
              </a:rPr>
              <a:t>Москва : АСТ : </a:t>
            </a:r>
            <a:r>
              <a:rPr lang="ru-RU" sz="1200" dirty="0" err="1" smtClean="0">
                <a:latin typeface="Candara" pitchFamily="34" charset="0"/>
              </a:rPr>
              <a:t>Аванта</a:t>
            </a:r>
            <a:r>
              <a:rPr lang="ru-RU" sz="1200" dirty="0" smtClean="0">
                <a:latin typeface="Candara" pitchFamily="34" charset="0"/>
              </a:rPr>
              <a:t>, 2015. — 72 с. : ил. — (Наша планета). </a:t>
            </a:r>
          </a:p>
          <a:p>
            <a:endParaRPr lang="ru-RU" sz="1200" dirty="0" smtClean="0">
              <a:latin typeface="Candara" pitchFamily="34" charset="0"/>
            </a:endParaRPr>
          </a:p>
          <a:p>
            <a:r>
              <a:rPr lang="ru-RU" sz="1200" dirty="0" smtClean="0">
                <a:latin typeface="Candara" pitchFamily="34" charset="0"/>
              </a:rPr>
              <a:t>9. </a:t>
            </a:r>
            <a:r>
              <a:rPr lang="ru-RU" sz="1200" dirty="0" err="1" smtClean="0">
                <a:latin typeface="Candara" pitchFamily="34" charset="0"/>
              </a:rPr>
              <a:t>Монвиж-Монтвид</a:t>
            </a:r>
            <a:r>
              <a:rPr lang="ru-RU" sz="1200" dirty="0" smtClean="0">
                <a:latin typeface="Candara" pitchFamily="34" charset="0"/>
              </a:rPr>
              <a:t>, А. Первый полет в космос / Александр </a:t>
            </a:r>
            <a:r>
              <a:rPr lang="ru-RU" sz="1200" dirty="0" err="1" smtClean="0">
                <a:latin typeface="Candara" pitchFamily="34" charset="0"/>
              </a:rPr>
              <a:t>Монвиж-Монтвид</a:t>
            </a:r>
            <a:r>
              <a:rPr lang="ru-RU" sz="1200" dirty="0" smtClean="0">
                <a:latin typeface="Candara" pitchFamily="34" charset="0"/>
              </a:rPr>
              <a:t> ; иллюстрации Светланы Зориной. — Москва : АСТ, 2020. — 96 с. : </a:t>
            </a:r>
            <a:r>
              <a:rPr lang="ru-RU" sz="1200" dirty="0" err="1" smtClean="0">
                <a:latin typeface="Candara" pitchFamily="34" charset="0"/>
              </a:rPr>
              <a:t>цв</a:t>
            </a:r>
            <a:r>
              <a:rPr lang="ru-RU" sz="1200" dirty="0" smtClean="0">
                <a:latin typeface="Candara" pitchFamily="34" charset="0"/>
              </a:rPr>
              <a:t>. ил. — (История нашей родины в рассказах и картинках).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ля сотрудников\Desktop\косм\1613514772_38-p-fon-dlya-prezentatsii-kosmicheskaya-tema-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5" y="0"/>
            <a:ext cx="912499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7"/>
            <a:ext cx="8208912" cy="4248472"/>
          </a:xfrm>
        </p:spPr>
        <p:txBody>
          <a:bodyPr>
            <a:normAutofit fontScale="25000" lnSpcReduction="20000"/>
          </a:bodyPr>
          <a:lstStyle/>
          <a:p>
            <a:pPr marL="914400" indent="-914400">
              <a:buNone/>
            </a:pPr>
            <a:r>
              <a:rPr lang="ru-RU" sz="7200" b="1" dirty="0" smtClean="0">
                <a:latin typeface="Candara" pitchFamily="34" charset="0"/>
              </a:rPr>
              <a:t>Список рекомендуемой литературы для подготовки к Олимпиаде: </a:t>
            </a:r>
          </a:p>
          <a:p>
            <a:pPr marL="914400" indent="-914400">
              <a:buNone/>
            </a:pPr>
            <a:endParaRPr lang="ru-RU" sz="7200" b="1" dirty="0" smtClean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 smtClean="0">
                <a:latin typeface="Candara" pitchFamily="34" charset="0"/>
              </a:rPr>
              <a:t>10</a:t>
            </a:r>
            <a:r>
              <a:rPr lang="ru-RU" sz="5200" dirty="0">
                <a:latin typeface="Candara" pitchFamily="34" charset="0"/>
              </a:rPr>
              <a:t>. Рязанский, С. Сказки звёздного неба / рассказывает космонавт Сергей Рязанский ; художник Кристина Коновалова. — Москва : CLEVER / [</a:t>
            </a:r>
            <a:r>
              <a:rPr lang="ru-RU" sz="5200" dirty="0" err="1">
                <a:latin typeface="Candara" pitchFamily="34" charset="0"/>
              </a:rPr>
              <a:t>Клевер-Медиа-Групп</a:t>
            </a:r>
            <a:r>
              <a:rPr lang="ru-RU" sz="5200" dirty="0">
                <a:latin typeface="Candara" pitchFamily="34" charset="0"/>
              </a:rPr>
              <a:t>], 2021. — 75 с. : </a:t>
            </a:r>
            <a:r>
              <a:rPr lang="ru-RU" sz="5200" dirty="0" err="1">
                <a:latin typeface="Candara" pitchFamily="34" charset="0"/>
              </a:rPr>
              <a:t>цв</a:t>
            </a:r>
            <a:r>
              <a:rPr lang="ru-RU" sz="5200" dirty="0">
                <a:latin typeface="Candara" pitchFamily="34" charset="0"/>
              </a:rPr>
              <a:t>. ил. — (Космические истории. 5+).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>
                <a:latin typeface="Candara" pitchFamily="34" charset="0"/>
              </a:rPr>
              <a:t>11. Брейк, М. Самые-самые большие загадки времени и пространства / Марк Брейк ; [перевод с английского Дм. Сухих] ; иллюстрации </a:t>
            </a:r>
            <a:r>
              <a:rPr lang="ru-RU" sz="5200" dirty="0" err="1">
                <a:latin typeface="Candara" pitchFamily="34" charset="0"/>
              </a:rPr>
              <a:t>Нишант</a:t>
            </a:r>
            <a:r>
              <a:rPr lang="ru-RU" sz="5200" dirty="0">
                <a:latin typeface="Candara" pitchFamily="34" charset="0"/>
              </a:rPr>
              <a:t> </a:t>
            </a:r>
            <a:r>
              <a:rPr lang="ru-RU" sz="5200" dirty="0" err="1">
                <a:latin typeface="Candara" pitchFamily="34" charset="0"/>
              </a:rPr>
              <a:t>Чокси</a:t>
            </a:r>
            <a:r>
              <a:rPr lang="ru-RU" sz="5200" dirty="0">
                <a:latin typeface="Candara" pitchFamily="34" charset="0"/>
              </a:rPr>
              <a:t>. — Москва : </a:t>
            </a:r>
            <a:r>
              <a:rPr lang="ru-RU" sz="5200" dirty="0" err="1">
                <a:latin typeface="Candara" pitchFamily="34" charset="0"/>
              </a:rPr>
              <a:t>Клевер-Медиа-Групп</a:t>
            </a:r>
            <a:r>
              <a:rPr lang="ru-RU" sz="5200" dirty="0">
                <a:latin typeface="Candara" pitchFamily="34" charset="0"/>
              </a:rPr>
              <a:t>, 2012. — 64 с. : ил.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b="1" dirty="0">
                <a:latin typeface="Candara" pitchFamily="34" charset="0"/>
              </a:rPr>
              <a:t>12. Левитан, Е. П. Мир, в котором живут звёзды / Ефрем Левитан ; [художник Т. </a:t>
            </a:r>
            <a:r>
              <a:rPr lang="ru-RU" sz="5200" b="1" dirty="0" err="1">
                <a:latin typeface="Candara" pitchFamily="34" charset="0"/>
              </a:rPr>
              <a:t>Гамзина-Бахтий</a:t>
            </a:r>
            <a:r>
              <a:rPr lang="ru-RU" sz="5200" b="1" dirty="0">
                <a:latin typeface="Candara" pitchFamily="34" charset="0"/>
              </a:rPr>
              <a:t>]. — Москва : Издательский Дом Мещерякова, 2015. — 188 с. : ил. — (Пифагоровы штаны).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>
                <a:latin typeface="Candara" pitchFamily="34" charset="0"/>
              </a:rPr>
              <a:t>13. Левитан, Е. Чёрные дыры. Космические ужастики / Е. П. Левитан ; иллюстрации Ксении Ларичкиной. — Ростов-на-Дону : Феникс, 2019. — 64 с. : </a:t>
            </a:r>
            <a:r>
              <a:rPr lang="ru-RU" sz="5200" dirty="0" err="1">
                <a:latin typeface="Candara" pitchFamily="34" charset="0"/>
              </a:rPr>
              <a:t>цв</a:t>
            </a:r>
            <a:r>
              <a:rPr lang="ru-RU" sz="5200" dirty="0">
                <a:latin typeface="Candara" pitchFamily="34" charset="0"/>
              </a:rPr>
              <a:t>. ил. — (Моя первая книжка).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b="1" dirty="0">
                <a:latin typeface="Candara" pitchFamily="34" charset="0"/>
              </a:rPr>
              <a:t>14. Качур, Е. Увлекательная астрономия / Елена Качур ; иллюстрации Анастасии </a:t>
            </a:r>
            <a:r>
              <a:rPr lang="ru-RU" sz="5200" b="1" dirty="0" err="1">
                <a:latin typeface="Candara" pitchFamily="34" charset="0"/>
              </a:rPr>
              <a:t>Балатёнышевой</a:t>
            </a:r>
            <a:r>
              <a:rPr lang="ru-RU" sz="5200" b="1" dirty="0">
                <a:latin typeface="Candara" pitchFamily="34" charset="0"/>
              </a:rPr>
              <a:t> и Анастасии </a:t>
            </a:r>
            <a:r>
              <a:rPr lang="ru-RU" sz="5200" b="1" dirty="0" err="1">
                <a:latin typeface="Candara" pitchFamily="34" charset="0"/>
              </a:rPr>
              <a:t>Холодиловой</a:t>
            </a:r>
            <a:r>
              <a:rPr lang="ru-RU" sz="5200" b="1" dirty="0">
                <a:latin typeface="Candara" pitchFamily="34" charset="0"/>
              </a:rPr>
              <a:t>; [автор заданий А. Ванякина ; научный редактор П. Дядина]. — Москва : Манн, </a:t>
            </a:r>
            <a:r>
              <a:rPr lang="ru-RU" sz="5200" b="1" dirty="0" err="1">
                <a:latin typeface="Candara" pitchFamily="34" charset="0"/>
              </a:rPr>
              <a:t>Ивванов</a:t>
            </a:r>
            <a:r>
              <a:rPr lang="ru-RU" sz="5200" b="1" dirty="0">
                <a:latin typeface="Candara" pitchFamily="34" charset="0"/>
              </a:rPr>
              <a:t> и Фербер, 2015. — 74 с. : ил. — (Детские энциклопедии с </a:t>
            </a:r>
            <a:r>
              <a:rPr lang="ru-RU" sz="5200" b="1" dirty="0" err="1">
                <a:latin typeface="Candara" pitchFamily="34" charset="0"/>
              </a:rPr>
              <a:t>Чевостиком</a:t>
            </a:r>
            <a:r>
              <a:rPr lang="ru-RU" sz="5200" b="1" dirty="0">
                <a:latin typeface="Candara" pitchFamily="34" charset="0"/>
              </a:rPr>
              <a:t>).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>
                <a:latin typeface="Candara" pitchFamily="34" charset="0"/>
              </a:rPr>
              <a:t>15. </a:t>
            </a:r>
            <a:r>
              <a:rPr lang="ru-RU" sz="5200" dirty="0" err="1">
                <a:latin typeface="Candara" pitchFamily="34" charset="0"/>
              </a:rPr>
              <a:t>Аткинсон</a:t>
            </a:r>
            <a:r>
              <a:rPr lang="ru-RU" sz="5200" dirty="0">
                <a:latin typeface="Candara" pitchFamily="34" charset="0"/>
              </a:rPr>
              <a:t>, С. Путеводитель по звездному небу / Стюарт </a:t>
            </a:r>
            <a:r>
              <a:rPr lang="ru-RU" sz="5200" dirty="0" err="1">
                <a:latin typeface="Candara" pitchFamily="34" charset="0"/>
              </a:rPr>
              <a:t>Аткинсон</a:t>
            </a:r>
            <a:r>
              <a:rPr lang="ru-RU" sz="5200" dirty="0">
                <a:latin typeface="Candara" pitchFamily="34" charset="0"/>
              </a:rPr>
              <a:t> ; иллюстрации </a:t>
            </a:r>
            <a:r>
              <a:rPr lang="ru-RU" sz="5200" dirty="0" err="1">
                <a:latin typeface="Candara" pitchFamily="34" charset="0"/>
              </a:rPr>
              <a:t>Брэндана</a:t>
            </a:r>
            <a:r>
              <a:rPr lang="ru-RU" sz="5200" dirty="0">
                <a:latin typeface="Candara" pitchFamily="34" charset="0"/>
              </a:rPr>
              <a:t> </a:t>
            </a:r>
            <a:r>
              <a:rPr lang="ru-RU" sz="5200" dirty="0" err="1">
                <a:latin typeface="Candara" pitchFamily="34" charset="0"/>
              </a:rPr>
              <a:t>Кирни</a:t>
            </a:r>
            <a:r>
              <a:rPr lang="ru-RU" sz="5200" dirty="0">
                <a:latin typeface="Candara" pitchFamily="34" charset="0"/>
              </a:rPr>
              <a:t> ; [перевод с английского Артёма Андреева]. — Москва : АСТ : [</a:t>
            </a:r>
            <a:r>
              <a:rPr lang="ru-RU" sz="5200" dirty="0" err="1">
                <a:latin typeface="Candara" pitchFamily="34" charset="0"/>
              </a:rPr>
              <a:t>Аванта</a:t>
            </a:r>
            <a:r>
              <a:rPr lang="ru-RU" sz="5200" dirty="0">
                <a:latin typeface="Candara" pitchFamily="34" charset="0"/>
              </a:rPr>
              <a:t>], 2019. — 55 [8] с. : ил. — (Мировой </a:t>
            </a:r>
            <a:r>
              <a:rPr lang="ru-RU" sz="5200" dirty="0" err="1">
                <a:latin typeface="Candara" pitchFamily="34" charset="0"/>
              </a:rPr>
              <a:t>научпоп</a:t>
            </a:r>
            <a:r>
              <a:rPr lang="ru-RU" sz="5200" dirty="0">
                <a:latin typeface="Candara" pitchFamily="34" charset="0"/>
              </a:rPr>
              <a:t> для детей).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>
                <a:latin typeface="Candara" pitchFamily="34" charset="0"/>
              </a:rPr>
              <a:t>16. </a:t>
            </a:r>
            <a:r>
              <a:rPr lang="ru-RU" sz="5200" dirty="0" err="1">
                <a:latin typeface="Candara" pitchFamily="34" charset="0"/>
              </a:rPr>
              <a:t>Жвалевский</a:t>
            </a:r>
            <a:r>
              <a:rPr lang="ru-RU" sz="5200" dirty="0">
                <a:latin typeface="Candara" pitchFamily="34" charset="0"/>
              </a:rPr>
              <a:t>, А. Мы в космосе. Как человек шёл к звездам / Андрей </a:t>
            </a:r>
            <a:r>
              <a:rPr lang="ru-RU" sz="5200" dirty="0" err="1">
                <a:latin typeface="Candara" pitchFamily="34" charset="0"/>
              </a:rPr>
              <a:t>Жвалевский</a:t>
            </a:r>
            <a:r>
              <a:rPr lang="ru-RU" sz="5200" dirty="0">
                <a:latin typeface="Candara" pitchFamily="34" charset="0"/>
              </a:rPr>
              <a:t>. - М. : Пешком в историю, 2021. - 84 с. : ил. - (Мир вокруг нас).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>
                <a:latin typeface="Candara" pitchFamily="34" charset="0"/>
              </a:rPr>
              <a:t>17. Чудная, Д. Животные-космонавты. Первые покорители космоса / Дарья Чудная ; художник Ася Мицкевич. — Санкт-Петербург : Питер, 2019. — 63 с. : ил. — (PRO космос) (Вы и ваш ребенок).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b="1" dirty="0">
                <a:latin typeface="Candara" pitchFamily="34" charset="0"/>
              </a:rPr>
              <a:t>18. Дубкова, С. И. Из </a:t>
            </a:r>
            <a:r>
              <a:rPr lang="ru-RU" sz="5200" b="1" dirty="0" err="1">
                <a:latin typeface="Candara" pitchFamily="34" charset="0"/>
              </a:rPr>
              <a:t>наномира</a:t>
            </a:r>
            <a:r>
              <a:rPr lang="ru-RU" sz="5200" b="1" dirty="0">
                <a:latin typeface="Candara" pitchFamily="34" charset="0"/>
              </a:rPr>
              <a:t> в Большой </a:t>
            </a:r>
            <a:r>
              <a:rPr lang="ru-RU" sz="5200" b="1" dirty="0" err="1">
                <a:latin typeface="Candara" pitchFamily="34" charset="0"/>
              </a:rPr>
              <a:t>адронный</a:t>
            </a:r>
            <a:r>
              <a:rPr lang="ru-RU" sz="5200" b="1" dirty="0">
                <a:latin typeface="Candara" pitchFamily="34" charset="0"/>
              </a:rPr>
              <a:t> </a:t>
            </a:r>
            <a:r>
              <a:rPr lang="ru-RU" sz="5200" b="1" dirty="0" err="1">
                <a:latin typeface="Candara" pitchFamily="34" charset="0"/>
              </a:rPr>
              <a:t>коллайдер</a:t>
            </a:r>
            <a:r>
              <a:rPr lang="ru-RU" sz="5200" b="1" dirty="0">
                <a:latin typeface="Candara" pitchFamily="34" charset="0"/>
              </a:rPr>
              <a:t> / Светлана Дубкова. — Москва : Белый город, [2013]. — 255 с. : ил.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 indent="-914400">
              <a:buNone/>
            </a:pPr>
            <a:endParaRPr lang="ru-RU" sz="52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ля сотрудников\Desktop\косм\1613514772_38-p-fon-dlya-prezentatsii-kosmicheskaya-tema-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5" y="0"/>
            <a:ext cx="912499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7"/>
            <a:ext cx="8208912" cy="4248472"/>
          </a:xfrm>
        </p:spPr>
        <p:txBody>
          <a:bodyPr>
            <a:normAutofit fontScale="25000" lnSpcReduction="20000"/>
          </a:bodyPr>
          <a:lstStyle/>
          <a:p>
            <a:pPr marL="914400" indent="-914400">
              <a:buNone/>
            </a:pPr>
            <a:r>
              <a:rPr lang="ru-RU" sz="7200" b="1" dirty="0" smtClean="0">
                <a:latin typeface="Candara" pitchFamily="34" charset="0"/>
              </a:rPr>
              <a:t>Список рекомендуемой литературы для подготовки к Олимпиаде: </a:t>
            </a:r>
            <a:endParaRPr lang="ru-RU" sz="7200" dirty="0">
              <a:latin typeface="Candara" pitchFamily="34" charset="0"/>
            </a:endParaRPr>
          </a:p>
          <a:p>
            <a:endParaRPr lang="ru-RU" sz="4800" dirty="0"/>
          </a:p>
          <a:p>
            <a:pPr marL="0">
              <a:buNone/>
            </a:pPr>
            <a:r>
              <a:rPr lang="ru-RU" sz="5200" dirty="0" smtClean="0">
                <a:latin typeface="Candara" pitchFamily="34" charset="0"/>
              </a:rPr>
              <a:t>19. Климентов</a:t>
            </a:r>
            <a:r>
              <a:rPr lang="ru-RU" sz="5200" dirty="0">
                <a:latin typeface="Candara" pitchFamily="34" charset="0"/>
              </a:rPr>
              <a:t>, В. Вперёд, в космос! Открытия и достижения / Вячеслав Климентов, Юлия </a:t>
            </a:r>
            <a:r>
              <a:rPr lang="ru-RU" sz="5200" dirty="0" err="1">
                <a:latin typeface="Candara" pitchFamily="34" charset="0"/>
              </a:rPr>
              <a:t>Сигорская</a:t>
            </a:r>
            <a:r>
              <a:rPr lang="ru-RU" sz="5200" dirty="0">
                <a:latin typeface="Candara" pitchFamily="34" charset="0"/>
              </a:rPr>
              <a:t>. — Санкт-Петербург ; Москва : Речь, 2016. — 111 с. : ил. — (Речь о России).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>
                <a:latin typeface="Candara" pitchFamily="34" charset="0"/>
              </a:rPr>
              <a:t>20. Климентов, В. Космическая эра. Истории покорения космоса : космическая эпоха в лицах / Вячеслав Климентов, Ольга Низовцева. — Москва : АСТ : ОГИЗ, 2019. — 191 с. : </a:t>
            </a:r>
            <a:r>
              <a:rPr lang="ru-RU" sz="5200" dirty="0" err="1">
                <a:latin typeface="Candara" pitchFamily="34" charset="0"/>
              </a:rPr>
              <a:t>цв</a:t>
            </a:r>
            <a:r>
              <a:rPr lang="ru-RU" sz="5200" dirty="0">
                <a:latin typeface="Candara" pitchFamily="34" charset="0"/>
              </a:rPr>
              <a:t>. ил. — (Космос. История покорения).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>
                <a:latin typeface="Candara" pitchFamily="34" charset="0"/>
              </a:rPr>
              <a:t>21. Климентов, В. Гагарин. Удивительная история первого полёта / Вячеслав Климентов ; художник Валерий </a:t>
            </a:r>
            <a:r>
              <a:rPr lang="ru-RU" sz="5200" dirty="0" err="1">
                <a:latin typeface="Candara" pitchFamily="34" charset="0"/>
              </a:rPr>
              <a:t>Люлько</a:t>
            </a:r>
            <a:r>
              <a:rPr lang="ru-RU" sz="5200" dirty="0">
                <a:latin typeface="Candara" pitchFamily="34" charset="0"/>
              </a:rPr>
              <a:t>. — Санкт-Петербург : Питер, 2019. — 58 с. : ил. — (Вы и ваш ребёнок. </a:t>
            </a:r>
            <a:r>
              <a:rPr lang="ru-RU" sz="5200" dirty="0" err="1">
                <a:latin typeface="Candara" pitchFamily="34" charset="0"/>
              </a:rPr>
              <a:t>Pro</a:t>
            </a:r>
            <a:r>
              <a:rPr lang="ru-RU" sz="5200" dirty="0">
                <a:latin typeface="Candara" pitchFamily="34" charset="0"/>
              </a:rPr>
              <a:t> Космос). 12+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>
                <a:latin typeface="Candara" pitchFamily="34" charset="0"/>
              </a:rPr>
              <a:t>22. </a:t>
            </a:r>
            <a:r>
              <a:rPr lang="ru-RU" sz="5200" dirty="0" err="1">
                <a:latin typeface="Candara" pitchFamily="34" charset="0"/>
              </a:rPr>
              <a:t>Брашнов</a:t>
            </a:r>
            <a:r>
              <a:rPr lang="ru-RU" sz="5200" dirty="0">
                <a:latin typeface="Candara" pitchFamily="34" charset="0"/>
              </a:rPr>
              <a:t>, Д. Г. Удивительная астрономия / Д. Г. </a:t>
            </a:r>
            <a:r>
              <a:rPr lang="ru-RU" sz="5200" dirty="0" err="1">
                <a:latin typeface="Candara" pitchFamily="34" charset="0"/>
              </a:rPr>
              <a:t>Брашнов</a:t>
            </a:r>
            <a:r>
              <a:rPr lang="ru-RU" sz="5200" dirty="0">
                <a:latin typeface="Candara" pitchFamily="34" charset="0"/>
              </a:rPr>
              <a:t>. — Москва : ЭНАС-КНИГА, 2015. —207 с. : ил. — (О чём умолчали учебники).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>
                <a:latin typeface="Candara" pitchFamily="34" charset="0"/>
              </a:rPr>
              <a:t>23. Дженкинс, М. Открываем космос : от телескопа до </a:t>
            </a:r>
            <a:r>
              <a:rPr lang="ru-RU" sz="5200" dirty="0" err="1">
                <a:latin typeface="Candara" pitchFamily="34" charset="0"/>
              </a:rPr>
              <a:t>марсохода</a:t>
            </a:r>
            <a:r>
              <a:rPr lang="ru-RU" sz="5200" dirty="0">
                <a:latin typeface="Candara" pitchFamily="34" charset="0"/>
              </a:rPr>
              <a:t> / Мартин Дженкинс ; иллюстрации Стивена </a:t>
            </a:r>
            <a:r>
              <a:rPr lang="ru-RU" sz="5200" dirty="0" err="1">
                <a:latin typeface="Candara" pitchFamily="34" charset="0"/>
              </a:rPr>
              <a:t>Бисти</a:t>
            </a:r>
            <a:r>
              <a:rPr lang="ru-RU" sz="5200" dirty="0">
                <a:latin typeface="Candara" pitchFamily="34" charset="0"/>
              </a:rPr>
              <a:t> ; [перевод с английского В. Горохова]. — Москва : Манн, Иванов и Фербер, 2017. — 64 с. : ил.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>
                <a:latin typeface="Candara" pitchFamily="34" charset="0"/>
              </a:rPr>
              <a:t>24. </a:t>
            </a:r>
            <a:r>
              <a:rPr lang="ru-RU" sz="5200" dirty="0" err="1">
                <a:latin typeface="Candara" pitchFamily="34" charset="0"/>
              </a:rPr>
              <a:t>Принджа</a:t>
            </a:r>
            <a:r>
              <a:rPr lang="ru-RU" sz="5200" dirty="0">
                <a:latin typeface="Candara" pitchFamily="34" charset="0"/>
              </a:rPr>
              <a:t>, Р. </a:t>
            </a:r>
            <a:r>
              <a:rPr lang="ru-RU" sz="5200" dirty="0" err="1">
                <a:latin typeface="Candara" pitchFamily="34" charset="0"/>
              </a:rPr>
              <a:t>Планетариум</a:t>
            </a:r>
            <a:r>
              <a:rPr lang="ru-RU" sz="5200" dirty="0">
                <a:latin typeface="Candara" pitchFamily="34" charset="0"/>
              </a:rPr>
              <a:t> / текст: </a:t>
            </a:r>
            <a:r>
              <a:rPr lang="ru-RU" sz="5200" dirty="0" err="1">
                <a:latin typeface="Candara" pitchFamily="34" charset="0"/>
              </a:rPr>
              <a:t>Раман</a:t>
            </a:r>
            <a:r>
              <a:rPr lang="ru-RU" sz="5200" dirty="0">
                <a:latin typeface="Candara" pitchFamily="34" charset="0"/>
              </a:rPr>
              <a:t> </a:t>
            </a:r>
            <a:r>
              <a:rPr lang="ru-RU" sz="5200" dirty="0" err="1">
                <a:latin typeface="Candara" pitchFamily="34" charset="0"/>
              </a:rPr>
              <a:t>Принджа</a:t>
            </a:r>
            <a:r>
              <a:rPr lang="ru-RU" sz="5200" dirty="0">
                <a:latin typeface="Candara" pitchFamily="34" charset="0"/>
              </a:rPr>
              <a:t> ; [перевод с английского Андрея </a:t>
            </a:r>
            <a:r>
              <a:rPr lang="ru-RU" sz="5200" dirty="0" err="1">
                <a:latin typeface="Candara" pitchFamily="34" charset="0"/>
              </a:rPr>
              <a:t>Дамбиса</a:t>
            </a:r>
            <a:r>
              <a:rPr lang="ru-RU" sz="5200" dirty="0">
                <a:latin typeface="Candara" pitchFamily="34" charset="0"/>
              </a:rPr>
              <a:t>] ; иллюстрации: </a:t>
            </a:r>
            <a:r>
              <a:rPr lang="ru-RU" sz="5200" dirty="0" err="1">
                <a:latin typeface="Candara" pitchFamily="34" charset="0"/>
              </a:rPr>
              <a:t>Крис</a:t>
            </a:r>
            <a:r>
              <a:rPr lang="ru-RU" sz="5200" dirty="0">
                <a:latin typeface="Candara" pitchFamily="34" charset="0"/>
              </a:rPr>
              <a:t> </a:t>
            </a:r>
            <a:r>
              <a:rPr lang="ru-RU" sz="5200" dirty="0" err="1">
                <a:latin typeface="Candara" pitchFamily="34" charset="0"/>
              </a:rPr>
              <a:t>Уормелл</a:t>
            </a:r>
            <a:r>
              <a:rPr lang="ru-RU" sz="5200" dirty="0">
                <a:latin typeface="Candara" pitchFamily="34" charset="0"/>
              </a:rPr>
              <a:t>. — Москва : Махаон, 2018. —112 с. : </a:t>
            </a:r>
            <a:r>
              <a:rPr lang="ru-RU" sz="5200" dirty="0" err="1">
                <a:latin typeface="Candara" pitchFamily="34" charset="0"/>
              </a:rPr>
              <a:t>цв</a:t>
            </a:r>
            <a:r>
              <a:rPr lang="ru-RU" sz="5200" dirty="0">
                <a:latin typeface="Candara" pitchFamily="34" charset="0"/>
              </a:rPr>
              <a:t>. ил.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>
                <a:latin typeface="Candara" pitchFamily="34" charset="0"/>
              </a:rPr>
              <a:t>25. </a:t>
            </a:r>
            <a:r>
              <a:rPr lang="ru-RU" sz="5200" dirty="0" err="1">
                <a:latin typeface="Candara" pitchFamily="34" charset="0"/>
              </a:rPr>
              <a:t>Литвинцева</a:t>
            </a:r>
            <a:r>
              <a:rPr lang="ru-RU" sz="5200" dirty="0">
                <a:latin typeface="Candara" pitchFamily="34" charset="0"/>
              </a:rPr>
              <a:t>, Л. Искусственный интеллект : беседы со школьниками / Людмила </a:t>
            </a:r>
            <a:r>
              <a:rPr lang="ru-RU" sz="5200" dirty="0" err="1">
                <a:latin typeface="Candara" pitchFamily="34" charset="0"/>
              </a:rPr>
              <a:t>Литвинцева</a:t>
            </a:r>
            <a:r>
              <a:rPr lang="ru-RU" sz="5200" dirty="0">
                <a:latin typeface="Candara" pitchFamily="34" charset="0"/>
              </a:rPr>
              <a:t> ; иллюстрации Марии </a:t>
            </a:r>
            <a:r>
              <a:rPr lang="ru-RU" sz="5200" dirty="0" err="1">
                <a:latin typeface="Candara" pitchFamily="34" charset="0"/>
              </a:rPr>
              <a:t>Дамбиевой</a:t>
            </a:r>
            <a:r>
              <a:rPr lang="ru-RU" sz="5200" dirty="0">
                <a:latin typeface="Candara" pitchFamily="34" charset="0"/>
              </a:rPr>
              <a:t>. — Санкт-Петербург : </a:t>
            </a:r>
            <a:r>
              <a:rPr lang="ru-RU" sz="5200" dirty="0" err="1">
                <a:latin typeface="Candara" pitchFamily="34" charset="0"/>
              </a:rPr>
              <a:t>БХВ-Петербург</a:t>
            </a:r>
            <a:r>
              <a:rPr lang="ru-RU" sz="5200" dirty="0">
                <a:latin typeface="Candara" pitchFamily="34" charset="0"/>
              </a:rPr>
              <a:t>, 2019. — 312 </a:t>
            </a:r>
            <a:r>
              <a:rPr lang="ru-RU" sz="5200" dirty="0" err="1">
                <a:latin typeface="Candara" pitchFamily="34" charset="0"/>
              </a:rPr>
              <a:t>c</a:t>
            </a:r>
            <a:r>
              <a:rPr lang="ru-RU" sz="5200" dirty="0">
                <a:latin typeface="Candara" pitchFamily="34" charset="0"/>
              </a:rPr>
              <a:t>. : </a:t>
            </a:r>
            <a:r>
              <a:rPr lang="ru-RU" sz="5200" dirty="0" err="1">
                <a:latin typeface="Candara" pitchFamily="34" charset="0"/>
              </a:rPr>
              <a:t>цв</a:t>
            </a:r>
            <a:r>
              <a:rPr lang="ru-RU" sz="5200" dirty="0">
                <a:latin typeface="Candara" pitchFamily="34" charset="0"/>
              </a:rPr>
              <a:t>. ил.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>
                <a:latin typeface="Candara" pitchFamily="34" charset="0"/>
              </a:rPr>
              <a:t>26. Коски, О. Путеводитель космического туриста по Солнечной системе : научный подход к выбору оптимального маршрута / </a:t>
            </a:r>
            <a:r>
              <a:rPr lang="ru-RU" sz="5200" dirty="0" err="1">
                <a:latin typeface="Candara" pitchFamily="34" charset="0"/>
              </a:rPr>
              <a:t>Оливия</a:t>
            </a:r>
            <a:r>
              <a:rPr lang="ru-RU" sz="5200" dirty="0">
                <a:latin typeface="Candara" pitchFamily="34" charset="0"/>
              </a:rPr>
              <a:t> Коски и Яна </a:t>
            </a:r>
            <a:r>
              <a:rPr lang="ru-RU" sz="5200" dirty="0" err="1">
                <a:latin typeface="Candara" pitchFamily="34" charset="0"/>
              </a:rPr>
              <a:t>Грсевич</a:t>
            </a:r>
            <a:r>
              <a:rPr lang="ru-RU" sz="5200" dirty="0">
                <a:latin typeface="Candara" pitchFamily="34" charset="0"/>
              </a:rPr>
              <a:t> ; перевод с английского В. И. Фролова. — Москва : </a:t>
            </a:r>
            <a:r>
              <a:rPr lang="ru-RU" sz="5200" dirty="0" err="1">
                <a:latin typeface="Candara" pitchFamily="34" charset="0"/>
              </a:rPr>
              <a:t>КоЛибри</a:t>
            </a:r>
            <a:r>
              <a:rPr lang="ru-RU" sz="5200" dirty="0">
                <a:latin typeface="Candara" pitchFamily="34" charset="0"/>
              </a:rPr>
              <a:t>, 2019. — 223 с. : </a:t>
            </a:r>
            <a:r>
              <a:rPr lang="ru-RU" sz="5200" dirty="0" err="1">
                <a:latin typeface="Candara" pitchFamily="34" charset="0"/>
              </a:rPr>
              <a:t>цв</a:t>
            </a:r>
            <a:r>
              <a:rPr lang="ru-RU" sz="5200" dirty="0">
                <a:latin typeface="Candara" pitchFamily="34" charset="0"/>
              </a:rPr>
              <a:t>. ил.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>
                <a:latin typeface="Candara" pitchFamily="34" charset="0"/>
              </a:rPr>
              <a:t>27. Вселенная : большой иллюстрированный гид / автор-составитель Оксана Абрамова. — Москва : АСТ : ОГИЗ, 2019. — 160 с. : </a:t>
            </a:r>
            <a:r>
              <a:rPr lang="ru-RU" sz="5200" dirty="0" err="1">
                <a:latin typeface="Candara" pitchFamily="34" charset="0"/>
              </a:rPr>
              <a:t>цв</a:t>
            </a:r>
            <a:r>
              <a:rPr lang="ru-RU" sz="5200" dirty="0">
                <a:latin typeface="Candara" pitchFamily="34" charset="0"/>
              </a:rPr>
              <a:t>. ил. — (Большой иллюстрированный гид).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dirty="0">
                <a:latin typeface="Candara" pitchFamily="34" charset="0"/>
              </a:rPr>
              <a:t>28. </a:t>
            </a:r>
            <a:r>
              <a:rPr lang="ru-RU" sz="5200" dirty="0" smtClean="0">
                <a:latin typeface="Candara" pitchFamily="34" charset="0"/>
              </a:rPr>
              <a:t>Ткаченко , А. Циолковский</a:t>
            </a:r>
            <a:r>
              <a:rPr lang="ru-RU" sz="5200" dirty="0">
                <a:latin typeface="Candara" pitchFamily="34" charset="0"/>
              </a:rPr>
              <a:t>. Путь к </a:t>
            </a:r>
            <a:r>
              <a:rPr lang="ru-RU" sz="5200" dirty="0" smtClean="0">
                <a:latin typeface="Candara" pitchFamily="34" charset="0"/>
              </a:rPr>
              <a:t>звездам. – Москва: </a:t>
            </a:r>
            <a:r>
              <a:rPr lang="ru-RU" sz="5200" dirty="0">
                <a:latin typeface="Candara" pitchFamily="34" charset="0"/>
              </a:rPr>
              <a:t>Настя и Никита, 2019. </a:t>
            </a:r>
          </a:p>
          <a:p>
            <a:pPr marL="0">
              <a:buNone/>
            </a:pPr>
            <a:endParaRPr lang="ru-RU" sz="5200" dirty="0">
              <a:latin typeface="Candara" pitchFamily="34" charset="0"/>
            </a:endParaRPr>
          </a:p>
          <a:p>
            <a:pPr marL="0">
              <a:buNone/>
            </a:pPr>
            <a:r>
              <a:rPr lang="ru-RU" sz="5200" b="1" dirty="0">
                <a:latin typeface="Candara" pitchFamily="34" charset="0"/>
              </a:rPr>
              <a:t>29. </a:t>
            </a:r>
            <a:r>
              <a:rPr lang="ru-RU" sz="5200" b="1" dirty="0" smtClean="0">
                <a:latin typeface="Candara" pitchFamily="34" charset="0"/>
              </a:rPr>
              <a:t>Перельман, Я. </a:t>
            </a:r>
            <a:r>
              <a:rPr lang="ru-RU" sz="5200" b="1" dirty="0">
                <a:latin typeface="Candara" pitchFamily="34" charset="0"/>
              </a:rPr>
              <a:t>«Занимательная </a:t>
            </a:r>
            <a:r>
              <a:rPr lang="ru-RU" sz="5200" b="1" dirty="0" smtClean="0">
                <a:latin typeface="Candara" pitchFamily="34" charset="0"/>
              </a:rPr>
              <a:t>астрономия» - Москва: </a:t>
            </a:r>
            <a:r>
              <a:rPr lang="ru-RU" sz="5200" b="1" dirty="0" err="1" smtClean="0">
                <a:latin typeface="Candara" pitchFamily="34" charset="0"/>
              </a:rPr>
              <a:t>Эксмо</a:t>
            </a:r>
            <a:r>
              <a:rPr lang="ru-RU" sz="5200" b="1" dirty="0" smtClean="0">
                <a:latin typeface="Candara" pitchFamily="34" charset="0"/>
              </a:rPr>
              <a:t>, 2019. – 320 с.: ил. – (Захватывающая наука Якова Перельмана).</a:t>
            </a:r>
            <a:endParaRPr lang="ru-RU" sz="5200" b="1" dirty="0">
              <a:latin typeface="Candara" pitchFamily="34" charset="0"/>
            </a:endParaRPr>
          </a:p>
          <a:p>
            <a:pPr marL="0">
              <a:buNone/>
            </a:pPr>
            <a:endParaRPr lang="ru-RU" sz="52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ля сотрудников\Desktop\косм\1619395825_20-phonoteka_org-p-foni-dlya-prezentatsii-kosmos-detskie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77112" cy="7029400"/>
          </a:xfrm>
          <a:prstGeom prst="rect">
            <a:avLst/>
          </a:prstGeom>
          <a:noFill/>
        </p:spPr>
      </p:pic>
      <p:pic>
        <p:nvPicPr>
          <p:cNvPr id="1026" name="Picture 2" descr="C:\Users\Для сотрудников\Desktop\lqtcai0xxlq169e8vvo9m32edomhq3w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516" t="3182" r="2910" b="2949"/>
          <a:stretch>
            <a:fillRect/>
          </a:stretch>
        </p:blipFill>
        <p:spPr bwMode="auto">
          <a:xfrm>
            <a:off x="467544" y="476672"/>
            <a:ext cx="2952328" cy="4248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404664"/>
            <a:ext cx="53640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Баранова Марта, Евгений Велтистов </a:t>
            </a:r>
          </a:p>
          <a:p>
            <a:r>
              <a:rPr lang="ru-RU" sz="1600" b="1" i="1" dirty="0" err="1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Тяпа</a:t>
            </a:r>
            <a:r>
              <a:rPr lang="ru-RU" sz="1600" b="1" i="1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, Борька и ракета : повесть о бродячих собаках, которые стали знаменитыми  6+</a:t>
            </a:r>
            <a:endParaRPr lang="ru-RU" sz="2000" b="1" dirty="0" smtClean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41277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ndara" pitchFamily="34" charset="0"/>
              </a:rPr>
              <a:t>Прототипом главной героини – маленькой дворняжки </a:t>
            </a:r>
            <a:r>
              <a:rPr lang="ru-RU" sz="1600" dirty="0" err="1" smtClean="0">
                <a:solidFill>
                  <a:schemeClr val="bg1"/>
                </a:solidFill>
                <a:latin typeface="Candara" pitchFamily="34" charset="0"/>
              </a:rPr>
              <a:t>Тяпы</a:t>
            </a:r>
            <a:r>
              <a:rPr lang="ru-RU" sz="1600" dirty="0" smtClean="0">
                <a:solidFill>
                  <a:schemeClr val="bg1"/>
                </a:solidFill>
                <a:latin typeface="Candara" pitchFamily="34" charset="0"/>
              </a:rPr>
              <a:t>, стала реальная собака, известная в истории космонавтики, как Отважная.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Candara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Candara" pitchFamily="34" charset="0"/>
              </a:rPr>
              <a:t>Основанная на документальных фактах повесть, расскажет о серии биологических экспериментов на первых этапах освоения космоса человеком.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Candara" pitchFamily="34" charset="0"/>
              </a:rPr>
              <a:t>Рискуя жизнью, наши первые космонавты – храбрые маленькие проверяли прочность кабин и скафандров, принимали на себя удары перегрузок , учились доверять невесомости.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ля сотрудников\Desktop\косм\1619395825_20-phonoteka_org-p-foni-dlya-prezentatsii-kosmos-detskie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623675" cy="72454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404664"/>
            <a:ext cx="4125144" cy="41764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/>
                </a:solidFill>
                <a:latin typeface="Candara" pitchFamily="34" charset="0"/>
              </a:rPr>
              <a:t>Набокова Елена</a:t>
            </a:r>
          </a:p>
          <a:p>
            <a:pPr>
              <a:buNone/>
            </a:pPr>
            <a:r>
              <a:rPr lang="ru-RU" sz="7200" b="1" i="1" dirty="0" smtClean="0">
                <a:solidFill>
                  <a:schemeClr val="bg1"/>
                </a:solidFill>
                <a:latin typeface="Candara" pitchFamily="34" charset="0"/>
              </a:rPr>
              <a:t> Давай поговорим о космосе 6+</a:t>
            </a:r>
          </a:p>
          <a:p>
            <a:pPr>
              <a:buNone/>
            </a:pPr>
            <a:endParaRPr lang="ru-RU" sz="6400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ru-RU" sz="6400" dirty="0" smtClean="0">
                <a:solidFill>
                  <a:schemeClr val="bg1"/>
                </a:solidFill>
                <a:latin typeface="Candara" pitchFamily="34" charset="0"/>
              </a:rPr>
              <a:t>Книжка-картинка оформлена в стиле комикса. </a:t>
            </a:r>
          </a:p>
          <a:p>
            <a:pPr marL="0">
              <a:buNone/>
            </a:pPr>
            <a:endParaRPr lang="ru-RU" sz="6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>
              <a:buNone/>
            </a:pPr>
            <a:r>
              <a:rPr lang="ru-RU" sz="6400" dirty="0" smtClean="0">
                <a:solidFill>
                  <a:schemeClr val="bg1"/>
                </a:solidFill>
                <a:latin typeface="Candara" pitchFamily="34" charset="0"/>
              </a:rPr>
              <a:t>Учёная и художница отправляются в путешествие по нашей Вселенной.</a:t>
            </a:r>
          </a:p>
          <a:p>
            <a:pPr marL="0">
              <a:buNone/>
            </a:pPr>
            <a:endParaRPr lang="ru-RU" sz="6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>
              <a:buNone/>
            </a:pPr>
            <a:r>
              <a:rPr lang="ru-RU" sz="6400" dirty="0" smtClean="0">
                <a:solidFill>
                  <a:schemeClr val="bg1"/>
                </a:solidFill>
                <a:latin typeface="Candara" pitchFamily="34" charset="0"/>
              </a:rPr>
              <a:t>Вместе с любознательными героинями побываем на МКС, прогуляемся по Луне и планетам Солнечной системы, отправимся за пределы нашей галактики,  узнаем множество интересных сведений о планетах и космосе в </a:t>
            </a:r>
            <a:r>
              <a:rPr lang="ru-RU" sz="6400" dirty="0" err="1" smtClean="0">
                <a:solidFill>
                  <a:schemeClr val="bg1"/>
                </a:solidFill>
                <a:latin typeface="Candara" pitchFamily="34" charset="0"/>
              </a:rPr>
              <a:t>целомВместе</a:t>
            </a:r>
            <a:r>
              <a:rPr lang="ru-RU" sz="6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pPr marL="0">
              <a:buNone/>
            </a:pPr>
            <a:endParaRPr lang="ru-RU" sz="6400" dirty="0">
              <a:solidFill>
                <a:schemeClr val="bg1"/>
              </a:solidFill>
              <a:latin typeface="Candara" pitchFamily="34" charset="0"/>
            </a:endParaRPr>
          </a:p>
          <a:p>
            <a:pPr marL="0">
              <a:buNone/>
            </a:pPr>
            <a:r>
              <a:rPr lang="ru-RU" sz="6400" dirty="0" smtClean="0">
                <a:solidFill>
                  <a:schemeClr val="bg1"/>
                </a:solidFill>
                <a:latin typeface="Candara" pitchFamily="34" charset="0"/>
              </a:rPr>
              <a:t>Книга поделена на шесть глав: «На земле», «На орбите», «В Солнечной системе», «Млечный путь», «За пределами», «Бесконечность».</a:t>
            </a:r>
            <a:endParaRPr lang="ru-RU" sz="64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051" name="Picture 3" descr="C:\Users\Для сотрудников\Desktop\косм\кос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4704523" cy="3528392"/>
          </a:xfrm>
          <a:prstGeom prst="rect">
            <a:avLst/>
          </a:prstGeom>
          <a:noFill/>
        </p:spPr>
      </p:pic>
      <p:pic>
        <p:nvPicPr>
          <p:cNvPr id="2052" name="Picture 4" descr="C:\Users\Для сотрудников\Desktop\косм\Screen_Shot_2020-08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470272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ля сотрудников\Desktop\косм\field_image_istock-51618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1088491" cy="7389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88640"/>
            <a:ext cx="4701208" cy="1143000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solidFill>
                  <a:schemeClr val="bg1"/>
                </a:solidFill>
                <a:latin typeface="Candara" pitchFamily="34" charset="0"/>
              </a:rPr>
              <a:t>Ефрем Левитан </a:t>
            </a:r>
            <a:br>
              <a:rPr lang="ru-RU" sz="1800" b="1" i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Candara" pitchFamily="34" charset="0"/>
              </a:rPr>
              <a:t>Мир, в котором живут звёзды 6+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1392" y="1124744"/>
            <a:ext cx="5472608" cy="2548880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ru-RU" sz="6400" dirty="0">
                <a:solidFill>
                  <a:schemeClr val="bg1"/>
                </a:solidFill>
                <a:latin typeface="Candara" pitchFamily="34" charset="0"/>
              </a:rPr>
              <a:t>В этой сказке можно полететь к любой планете в компании весьма </a:t>
            </a:r>
            <a:r>
              <a:rPr lang="ru-RU" sz="6400" dirty="0" smtClean="0">
                <a:solidFill>
                  <a:schemeClr val="bg1"/>
                </a:solidFill>
                <a:latin typeface="Candara" pitchFamily="34" charset="0"/>
              </a:rPr>
              <a:t>необычного учителя </a:t>
            </a:r>
            <a:r>
              <a:rPr lang="ru-RU" sz="6400" dirty="0">
                <a:solidFill>
                  <a:schemeClr val="bg1"/>
                </a:solidFill>
                <a:latin typeface="Candara" pitchFamily="34" charset="0"/>
              </a:rPr>
              <a:t>- гнома </a:t>
            </a:r>
            <a:r>
              <a:rPr lang="ru-RU" sz="6400" dirty="0" err="1">
                <a:solidFill>
                  <a:schemeClr val="bg1"/>
                </a:solidFill>
                <a:latin typeface="Candara" pitchFamily="34" charset="0"/>
              </a:rPr>
              <a:t>Кнопкина</a:t>
            </a:r>
            <a:r>
              <a:rPr lang="ru-RU" sz="6400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pPr marL="0">
              <a:buNone/>
            </a:pPr>
            <a:endParaRPr lang="ru-RU" sz="48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>
              <a:buNone/>
            </a:pPr>
            <a:r>
              <a:rPr lang="ru-RU" sz="6400" dirty="0" smtClean="0">
                <a:solidFill>
                  <a:schemeClr val="bg1"/>
                </a:solidFill>
                <a:latin typeface="Candara" pitchFamily="34" charset="0"/>
              </a:rPr>
              <a:t>Сёстры Света и </a:t>
            </a:r>
            <a:r>
              <a:rPr lang="ru-RU" sz="6400" dirty="0" err="1" smtClean="0">
                <a:solidFill>
                  <a:schemeClr val="bg1"/>
                </a:solidFill>
                <a:latin typeface="Candara" pitchFamily="34" charset="0"/>
              </a:rPr>
              <a:t>Алька</a:t>
            </a:r>
            <a:r>
              <a:rPr lang="ru-RU" sz="6400" dirty="0" smtClean="0">
                <a:solidFill>
                  <a:schemeClr val="bg1"/>
                </a:solidFill>
                <a:latin typeface="Candara" pitchFamily="34" charset="0"/>
              </a:rPr>
              <a:t> отправляются в настоящее большое приключение — вырываются за пределы Солнечной системы и знакомится со всеми звёздными обитателями космоса.</a:t>
            </a:r>
            <a:endParaRPr lang="ru-RU" sz="6400" dirty="0">
              <a:solidFill>
                <a:schemeClr val="bg1"/>
              </a:solidFill>
              <a:latin typeface="Candara" pitchFamily="34" charset="0"/>
            </a:endParaRPr>
          </a:p>
          <a:p>
            <a:pPr marL="0">
              <a:buNone/>
            </a:pPr>
            <a:endParaRPr lang="ru-RU" sz="48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>
              <a:buNone/>
            </a:pPr>
            <a:r>
              <a:rPr lang="ru-RU" sz="6400" dirty="0">
                <a:solidFill>
                  <a:schemeClr val="bg1"/>
                </a:solidFill>
                <a:latin typeface="Candara" pitchFamily="34" charset="0"/>
              </a:rPr>
              <a:t>В</a:t>
            </a:r>
            <a:r>
              <a:rPr lang="ru-RU" sz="6400" dirty="0" smtClean="0">
                <a:solidFill>
                  <a:schemeClr val="bg1"/>
                </a:solidFill>
                <a:latin typeface="Candara" pitchFamily="34" charset="0"/>
              </a:rPr>
              <a:t> последней главе, которая называется «Какое нам дело до звёзд, галактик и вообще до Вселенной» папа даст развёрнутый ответ на вопрос, который часто задавали автору: «Зачем изучать астрономию?».</a:t>
            </a:r>
            <a:endParaRPr lang="ru-RU" sz="64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3074" name="Picture 2" descr="C:\Users\Для сотрудников\Desktop\косм\co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623791" cy="3816424"/>
          </a:xfrm>
          <a:prstGeom prst="rect">
            <a:avLst/>
          </a:prstGeom>
          <a:noFill/>
        </p:spPr>
      </p:pic>
      <p:pic>
        <p:nvPicPr>
          <p:cNvPr id="3075" name="Picture 3" descr="C:\Users\Для сотрудников\Desktop\косм\5_3a43c42ffe8efde582d7c1b109741379_1436798138.jpg"/>
          <p:cNvPicPr>
            <a:picLocks noChangeAspect="1" noChangeArrowheads="1"/>
          </p:cNvPicPr>
          <p:nvPr/>
        </p:nvPicPr>
        <p:blipFill>
          <a:blip r:embed="rId4" cstate="print"/>
          <a:srcRect t="2121" r="49055"/>
          <a:stretch>
            <a:fillRect/>
          </a:stretch>
        </p:blipFill>
        <p:spPr bwMode="auto">
          <a:xfrm>
            <a:off x="3851920" y="3861048"/>
            <a:ext cx="1998895" cy="2880321"/>
          </a:xfrm>
          <a:prstGeom prst="rect">
            <a:avLst/>
          </a:prstGeom>
          <a:noFill/>
        </p:spPr>
      </p:pic>
      <p:pic>
        <p:nvPicPr>
          <p:cNvPr id="3076" name="Picture 4" descr="C:\Users\Для сотрудников\Desktop\косм\1_dc137014e2a476bc9be46084980b4922_1435687308.jpg"/>
          <p:cNvPicPr>
            <a:picLocks noChangeAspect="1" noChangeArrowheads="1"/>
          </p:cNvPicPr>
          <p:nvPr/>
        </p:nvPicPr>
        <p:blipFill>
          <a:blip r:embed="rId5" cstate="print"/>
          <a:srcRect t="861" r="50945"/>
          <a:stretch>
            <a:fillRect/>
          </a:stretch>
        </p:blipFill>
        <p:spPr bwMode="auto">
          <a:xfrm>
            <a:off x="7112996" y="3933056"/>
            <a:ext cx="2031004" cy="3078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Для сотрудников\Desktop\косм\39d30673f1ebc531dd1cd78b2aac97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09725" cy="7317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88640"/>
            <a:ext cx="4762872" cy="1143000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solidFill>
                  <a:schemeClr val="bg1"/>
                </a:solidFill>
                <a:latin typeface="Candara" pitchFamily="34" charset="0"/>
              </a:rPr>
              <a:t>Качур Елена</a:t>
            </a:r>
            <a:br>
              <a:rPr lang="ru-RU" sz="1800" b="1" i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Candara" pitchFamily="34" charset="0"/>
              </a:rPr>
              <a:t> Увлекательная астрономия </a:t>
            </a:r>
            <a:r>
              <a:rPr lang="ru-RU" sz="2000" b="1" i="1" dirty="0" smtClean="0">
                <a:solidFill>
                  <a:schemeClr val="bg1"/>
                </a:solidFill>
                <a:latin typeface="Candara" pitchFamily="34" charset="0"/>
              </a:rPr>
              <a:t>6+</a:t>
            </a:r>
            <a:endParaRPr lang="ru-RU" sz="2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4098" name="Picture 2" descr="C:\Users\Для сотрудников\Desktop\косм\60131008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664296" cy="33303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7944" y="1196752"/>
            <a:ext cx="4572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Candara" pitchFamily="34" charset="0"/>
              </a:rPr>
              <a:t>Чевостик</a:t>
            </a:r>
            <a:r>
              <a:rPr lang="ru-RU" sz="1600" dirty="0" smtClean="0">
                <a:solidFill>
                  <a:schemeClr val="bg1"/>
                </a:solidFill>
                <a:latin typeface="Candara" pitchFamily="34" charset="0"/>
              </a:rPr>
              <a:t> и его лучший друг дядя Кузя отправляются в обсерваторию. </a:t>
            </a:r>
          </a:p>
          <a:p>
            <a:endParaRPr lang="ru-RU" sz="16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Candara" pitchFamily="34" charset="0"/>
              </a:rPr>
              <a:t>В этой книге они станут астрономами, будут смотреть в телескоп, находить и грамотно называть все небесные светила. </a:t>
            </a:r>
          </a:p>
          <a:p>
            <a:endParaRPr lang="ru-RU" sz="16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Candara" pitchFamily="34" charset="0"/>
              </a:rPr>
              <a:t>Обсудят множество интереснейших вопросов: почему круглая Луна становится тоненьким месяцем, откуда у кометы хвост, что общего у телескопа и машины времени; узнают что такое звёзды и зачем они собираются в созвездия; нужно ли прятаться от звездопада и как выглядит Млечный Путь, если смотреть на него со стороны. </a:t>
            </a:r>
          </a:p>
          <a:p>
            <a:endParaRPr lang="ru-RU" sz="16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Candara" pitchFamily="34" charset="0"/>
              </a:rPr>
              <a:t>Каждую главу завершает задание, тесно связанное с рассмотренной темой.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Users\Для сотрудников\Desktop\косм\1_e49b3207b2e423f8b03a155b178d6c6f_1452097905.jpg"/>
          <p:cNvPicPr>
            <a:picLocks noChangeAspect="1" noChangeArrowheads="1"/>
          </p:cNvPicPr>
          <p:nvPr/>
        </p:nvPicPr>
        <p:blipFill>
          <a:blip r:embed="rId4" cstate="print"/>
          <a:srcRect t="4222" r="-1029" b="8146"/>
          <a:stretch>
            <a:fillRect/>
          </a:stretch>
        </p:blipFill>
        <p:spPr bwMode="auto">
          <a:xfrm>
            <a:off x="107504" y="4221088"/>
            <a:ext cx="3906667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1802</Words>
  <Application>Microsoft Office PowerPoint</Application>
  <PresentationFormat>Экран (4:3)</PresentationFormat>
  <Paragraphs>131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Всероссийская Олимпиада  «Символы России. Космические достижения»       Дата проведения: 18 ноября 2021 г. Возраст участников: 10-12 лет; 13-16 лет   </vt:lpstr>
      <vt:lpstr>Слайд 2</vt:lpstr>
      <vt:lpstr>Слайд 3</vt:lpstr>
      <vt:lpstr>Слайд 4</vt:lpstr>
      <vt:lpstr>Слайд 5</vt:lpstr>
      <vt:lpstr>Слайд 6</vt:lpstr>
      <vt:lpstr>Слайд 7</vt:lpstr>
      <vt:lpstr>Ефрем Левитан  Мир, в котором живут звёзды 6+</vt:lpstr>
      <vt:lpstr>Качур Елена  Увлекательная астрономия 6+</vt:lpstr>
      <vt:lpstr>Перельман Яков Занимательная астрономия 12+  Книга в увлекательной форме знакомит с отдельными вопросами астрономии и её научными достижениями, рассказывает о важнейших явлениях звездного неба.   Автор показал, как видно небо на каждой из планет, рассказывает, что будет, если исчезнет тяготение, почему не стоит верить "лунному календарю", посчитал массу планет, и многое, многое другое.   А самое поразительное, это модель вселенной: каких она будет размеров, если изобразить Землю размером с булавочную головку. И всё приведено с формулами и доказательствами. </vt:lpstr>
      <vt:lpstr>Светлана Дубкова Из наномира в Большой адронный коллайдер 12+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Вдохновляющие истории о жизни известных мужчин и женщин: полководцы, ученые, писатели и поэты, художники, дизайнеры и космические первопроходцы. Каждый из них был самым первым в том или ином деле, каждый из них совершил прорыв и остался в памяти потомков. Как им это удалось? Как складывались судьбы людей, имена которых мы знаем с самого детства? Как они пришли к славе? Какие трудности и неудачи подстерегали их на пути?</dc:title>
  <dc:creator>Для сотрудников</dc:creator>
  <cp:lastModifiedBy>Для сотрудников</cp:lastModifiedBy>
  <cp:revision>106</cp:revision>
  <dcterms:created xsi:type="dcterms:W3CDTF">2021-08-28T03:56:12Z</dcterms:created>
  <dcterms:modified xsi:type="dcterms:W3CDTF">2021-10-25T02:04:26Z</dcterms:modified>
</cp:coreProperties>
</file>