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61" r:id="rId5"/>
    <p:sldId id="262" r:id="rId6"/>
    <p:sldId id="260" r:id="rId7"/>
    <p:sldId id="273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4D%20&#1101;&#1085;&#1094;&#1080;&#1082;&#1083;&#1086;&#1087;&#1077;&#1076;&#1080;&#1080;%20&#1089;%20&#1076;&#1086;&#1087;&#1086;&#1083;&#1085;&#1077;&#1085;&#1085;&#1086;&#1081;%20&#1088;&#1077;&#1072;&#1083;&#1100;&#1085;&#1086;&#1089;&#1090;&#1100;&#1102;_%20&#1063;&#1077;&#1083;&#1086;&#1074;&#1077;&#108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&#1074;&#1086;&#1087;&#1088;&#1086;&#1089;%20&#1086;%20&#1089;&#1083;&#1091;&#1093;&#1077;.mp4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&#1101;&#1085;&#1094;&#1080;&#1082;&#1083;&#1086;&#1087;&#1077;&#1076;&#1080;&#1080;%20&#1089;%20&#1076;&#1086;&#1087;&#1086;&#1083;&#1085;&#1077;&#1085;&#1085;&#1086;&#1081;%20&#1088;&#1077;&#1072;&#1083;&#1100;&#1085;&#1086;&#1089;&#1090;&#1100;&#1102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astar.integer.by/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hyperlink" Target="http://wonder-book.ru/img/cms/%D1%82%D0%B5%D1%81%D1%82%D0%BE%D0%B2%D0%B0%D1%8F%20%D1%81%D1%82%D1%80%D0%B0%D0%BD%D0%B8%D1%86%D0%B0%20%D0%BD%D0%B0%20%D1%81%D0%B0%D0%B9%D1%82_____2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rigamibooks-AR kniga-1"/>
          <p:cNvPicPr>
            <a:picLocks noChangeAspect="1" noChangeArrowheads="1"/>
          </p:cNvPicPr>
          <p:nvPr/>
        </p:nvPicPr>
        <p:blipFill>
          <a:blip r:embed="rId2" cstate="print"/>
          <a:srcRect t="4285" b="11444"/>
          <a:stretch>
            <a:fillRect/>
          </a:stretch>
        </p:blipFill>
        <p:spPr bwMode="auto">
          <a:xfrm>
            <a:off x="2771800" y="404664"/>
            <a:ext cx="5880632" cy="5475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517232"/>
            <a:ext cx="484106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mtClean="0"/>
              <a:t>Антонова </a:t>
            </a:r>
          </a:p>
          <a:p>
            <a:r>
              <a:rPr lang="ru-RU" sz="2000" smtClean="0"/>
              <a:t>Наталия Александровна</a:t>
            </a:r>
          </a:p>
          <a:p>
            <a:endParaRPr lang="ru-RU" sz="900" smtClean="0"/>
          </a:p>
          <a:p>
            <a:r>
              <a:rPr lang="ru-RU" sz="2000" smtClean="0"/>
              <a:t>Красноярская краевая детская библиотека</a:t>
            </a:r>
            <a:endParaRPr 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mtClean="0"/>
              <a:t>3</a:t>
            </a:r>
            <a:r>
              <a:rPr lang="en-US" sz="4000" b="1" smtClean="0"/>
              <a:t>D </a:t>
            </a:r>
            <a:r>
              <a:rPr lang="ru-RU" sz="4000" b="1" smtClean="0"/>
              <a:t>книги.</a:t>
            </a:r>
          </a:p>
          <a:p>
            <a:r>
              <a:rPr lang="ru-RU" sz="4000" b="1" smtClean="0"/>
              <a:t>Что даёт нам дополненная реальность?</a:t>
            </a:r>
            <a:endParaRPr lang="ru-RU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Библиотека\Desktop\Наталия Александровна\ккдб\семинар 3д и 4д книги\IMG_20210916_13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7"/>
            <a:ext cx="4464496" cy="595266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404664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mtClean="0"/>
              <a:t>«Что является центром туманности Бабочка?»</a:t>
            </a:r>
            <a:endParaRPr lang="ru-RU" sz="3200" b="1"/>
          </a:p>
        </p:txBody>
      </p:sp>
      <p:pic>
        <p:nvPicPr>
          <p:cNvPr id="1028" name="Picture 4" descr="C:\Users\Библиотека\Desktop\Наталия Александровна\ккдб\семинар 3д и 4д книги\IMG_20210916_130736.jpg"/>
          <p:cNvPicPr>
            <a:picLocks noChangeAspect="1" noChangeArrowheads="1"/>
          </p:cNvPicPr>
          <p:nvPr/>
        </p:nvPicPr>
        <p:blipFill>
          <a:blip r:embed="rId3" cstate="print"/>
          <a:srcRect l="6571"/>
          <a:stretch>
            <a:fillRect/>
          </a:stretch>
        </p:blipFill>
        <p:spPr bwMode="auto">
          <a:xfrm rot="5400000">
            <a:off x="4552859" y="2440029"/>
            <a:ext cx="4574786" cy="3672409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6444208" y="1700808"/>
            <a:ext cx="1872208" cy="2448272"/>
          </a:xfrm>
          <a:prstGeom prst="straightConnector1">
            <a:avLst/>
          </a:prstGeom>
          <a:ln w="7620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hristianplass.com/wp-content/uploads/2017/12/teleskop_02.jpg"/>
          <p:cNvPicPr>
            <a:picLocks noChangeAspect="1" noChangeArrowheads="1"/>
          </p:cNvPicPr>
          <p:nvPr/>
        </p:nvPicPr>
        <p:blipFill>
          <a:blip r:embed="rId2" cstate="print"/>
          <a:srcRect l="12001" r="15991"/>
          <a:stretch>
            <a:fillRect/>
          </a:stretch>
        </p:blipFill>
        <p:spPr bwMode="auto">
          <a:xfrm>
            <a:off x="424310" y="2004864"/>
            <a:ext cx="3211586" cy="446004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95936" y="332656"/>
          <a:ext cx="4680520" cy="4754880"/>
        </p:xfrm>
        <a:graphic>
          <a:graphicData uri="http://schemas.openxmlformats.org/drawingml/2006/table">
            <a:tbl>
              <a:tblPr/>
              <a:tblGrid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</a:tblGrid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2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5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3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1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4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baseline="30000">
                          <a:latin typeface="Cambria"/>
                          <a:ea typeface="Cambria"/>
                          <a:cs typeface="Times New Roman"/>
                        </a:rPr>
                        <a:t>6</a:t>
                      </a:r>
                      <a:endParaRPr lang="ru-RU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  <a:tr h="33788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11960" y="5373216"/>
          <a:ext cx="4752528" cy="1295400"/>
        </p:xfrm>
        <a:graphic>
          <a:graphicData uri="http://schemas.openxmlformats.org/drawingml/2006/table">
            <a:tbl>
              <a:tblPr/>
              <a:tblGrid>
                <a:gridCol w="1684154"/>
                <a:gridCol w="306837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По горизонтали</a:t>
                      </a:r>
                      <a:r>
                        <a:rPr lang="en-US" sz="1200" smtClean="0">
                          <a:latin typeface="Cambria"/>
                          <a:ea typeface="Cambria"/>
                          <a:cs typeface="Times New Roman"/>
                        </a:rPr>
                        <a:t>:</a:t>
                      </a:r>
                      <a:endParaRPr lang="ru-RU" sz="1200" smtClean="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ru-RU" sz="5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По вертикали: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1. противовесы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4. тренога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6. окуляр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2. зеркало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3. монтировка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4. труба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latin typeface="Cambria"/>
                          <a:ea typeface="Cambria"/>
                          <a:cs typeface="Times New Roman"/>
                        </a:rPr>
                        <a:t>5. искатель</a:t>
                      </a:r>
                      <a:endParaRPr lang="ru-RU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332656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/>
              <a:t>Кроссворд </a:t>
            </a:r>
          </a:p>
          <a:p>
            <a:r>
              <a:rPr lang="ru-RU" sz="2800" b="1" smtClean="0"/>
              <a:t>«Телескопы – </a:t>
            </a:r>
          </a:p>
          <a:p>
            <a:r>
              <a:rPr lang="ru-RU" sz="2800" b="1" smtClean="0"/>
              <a:t>«смотрящие далеко»»</a:t>
            </a:r>
            <a:endParaRPr lang="ru-RU" sz="2800" b="1"/>
          </a:p>
        </p:txBody>
      </p:sp>
      <p:sp>
        <p:nvSpPr>
          <p:cNvPr id="6" name="TextBox 5"/>
          <p:cNvSpPr txBox="1"/>
          <p:nvPr/>
        </p:nvSpPr>
        <p:spPr>
          <a:xfrm>
            <a:off x="1763688" y="28529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3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4383"/>
          <a:stretch>
            <a:fillRect/>
          </a:stretch>
        </p:blipFill>
        <p:spPr bwMode="auto">
          <a:xfrm>
            <a:off x="827584" y="1772816"/>
            <a:ext cx="2304256" cy="48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99592" y="33569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1560" y="27089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5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27784" y="24928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4</a:t>
            </a: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55776" y="55892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4</a:t>
            </a: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39752" y="3212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32849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6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836712"/>
            <a:ext cx="5096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mtClean="0"/>
              <a:t>«Прогулки с динозаврами»</a:t>
            </a:r>
            <a:endParaRPr lang="ru-RU" sz="3200" b="1"/>
          </a:p>
        </p:txBody>
      </p:sp>
      <p:pic>
        <p:nvPicPr>
          <p:cNvPr id="3075" name="Picture 3" descr="C:\Users\Библиотека\Desktop\Наталия Александровна\ккдб\семинар 3д и 4д книги\Screenshot_20210916_134701_com.integer.astar.jpg"/>
          <p:cNvPicPr>
            <a:picLocks noChangeAspect="1" noChangeArrowheads="1"/>
          </p:cNvPicPr>
          <p:nvPr/>
        </p:nvPicPr>
        <p:blipFill>
          <a:blip r:embed="rId2" cstate="print"/>
          <a:srcRect l="6301" r="10890"/>
          <a:stretch>
            <a:fillRect/>
          </a:stretch>
        </p:blipFill>
        <p:spPr bwMode="auto">
          <a:xfrm>
            <a:off x="2195736" y="2924944"/>
            <a:ext cx="6624736" cy="3600000"/>
          </a:xfrm>
          <a:prstGeom prst="rect">
            <a:avLst/>
          </a:prstGeom>
          <a:noFill/>
        </p:spPr>
      </p:pic>
      <p:pic>
        <p:nvPicPr>
          <p:cNvPr id="3074" name="Picture 2" descr="C:\Users\Библиотека\Desktop\Наталия Александровна\ккдб\семинар 3д и 4д книги\IMG_20210916_134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78342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6377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mtClean="0"/>
              <a:t>«Сокровища подводного царства»</a:t>
            </a:r>
            <a:endParaRPr lang="ru-RU" sz="3200" b="1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836712"/>
            <a:ext cx="2628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/>
              <a:t>«В поисках Немо»</a:t>
            </a:r>
            <a:endParaRPr lang="ru-RU" sz="2400" b="1"/>
          </a:p>
        </p:txBody>
      </p:sp>
      <p:pic>
        <p:nvPicPr>
          <p:cNvPr id="4098" name="Picture 2" descr="C:\Users\Библиотека\Desktop\Наталия Александровна\ккдб\семинар 3д и 4д книги\Копия IMG_20210916_13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510390" cy="4680520"/>
          </a:xfrm>
          <a:prstGeom prst="rect">
            <a:avLst/>
          </a:prstGeom>
          <a:noFill/>
        </p:spPr>
      </p:pic>
      <p:pic>
        <p:nvPicPr>
          <p:cNvPr id="4099" name="Picture 3" descr="C:\Users\Библиотека\Desktop\Наталия Александровна\ккдб\семинар 3д и 4д книги\Screenshot_20210916_135659_com.integer.a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12776"/>
            <a:ext cx="4860032" cy="2187014"/>
          </a:xfrm>
          <a:prstGeom prst="rect">
            <a:avLst/>
          </a:prstGeom>
          <a:noFill/>
        </p:spPr>
      </p:pic>
      <p:pic>
        <p:nvPicPr>
          <p:cNvPr id="4100" name="Picture 4" descr="C:\Users\Библиотека\Desktop\Наталия Александровна\ккдб\семинар 3д и 4д книги\Screenshot_20210916_135532_com.integer.ast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448" y="4365104"/>
            <a:ext cx="4860032" cy="218701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52120" y="3717032"/>
            <a:ext cx="3213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/>
              <a:t>«Монстры под водой»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r="7501"/>
          <a:stretch>
            <a:fillRect/>
          </a:stretch>
        </p:blipFill>
        <p:spPr bwMode="auto">
          <a:xfrm rot="16200000">
            <a:off x="-59300" y="715484"/>
            <a:ext cx="328593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63888" y="1052736"/>
            <a:ext cx="4867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mtClean="0"/>
              <a:t>«Курение с научной точки зрения»</a:t>
            </a:r>
          </a:p>
          <a:p>
            <a:pPr algn="ctr"/>
            <a:r>
              <a:rPr lang="ru-RU" sz="2400" b="1" smtClean="0"/>
              <a:t>Научная лаборатория</a:t>
            </a:r>
            <a:endParaRPr lang="ru-RU" sz="2400" b="1"/>
          </a:p>
        </p:txBody>
      </p:sp>
      <p:pic>
        <p:nvPicPr>
          <p:cNvPr id="5123" name="Picture 3" descr="C:\Users\Библиотека\Desktop\Наталия Александровна\ккдб\семинар 3д и 4д книги\Screenshot_20210916_141215_team.ar.integerbooks.jpg"/>
          <p:cNvPicPr>
            <a:picLocks noChangeAspect="1" noChangeArrowheads="1"/>
          </p:cNvPicPr>
          <p:nvPr/>
        </p:nvPicPr>
        <p:blipFill>
          <a:blip r:embed="rId4" cstate="print"/>
          <a:srcRect t="4500"/>
          <a:stretch>
            <a:fillRect/>
          </a:stretch>
        </p:blipFill>
        <p:spPr bwMode="auto">
          <a:xfrm>
            <a:off x="3203848" y="2564904"/>
            <a:ext cx="1656184" cy="3514791"/>
          </a:xfrm>
          <a:prstGeom prst="rect">
            <a:avLst/>
          </a:prstGeom>
          <a:noFill/>
        </p:spPr>
      </p:pic>
      <p:pic>
        <p:nvPicPr>
          <p:cNvPr id="5124" name="Picture 4" descr="C:\Users\Библиотека\Desktop\Наталия Александровна\ккдб\семинар 3д и 4д книги\Screenshot_20210916_141323_team.ar.integerbooks.jpg"/>
          <p:cNvPicPr>
            <a:picLocks noChangeAspect="1" noChangeArrowheads="1"/>
          </p:cNvPicPr>
          <p:nvPr/>
        </p:nvPicPr>
        <p:blipFill>
          <a:blip r:embed="rId5" cstate="print"/>
          <a:srcRect t="4000"/>
          <a:stretch>
            <a:fillRect/>
          </a:stretch>
        </p:blipFill>
        <p:spPr bwMode="auto">
          <a:xfrm>
            <a:off x="5186131" y="2564904"/>
            <a:ext cx="1653941" cy="3528392"/>
          </a:xfrm>
          <a:prstGeom prst="rect">
            <a:avLst/>
          </a:prstGeom>
          <a:noFill/>
        </p:spPr>
      </p:pic>
      <p:pic>
        <p:nvPicPr>
          <p:cNvPr id="5125" name="Picture 5" descr="C:\Users\Библиотека\Desktop\Наталия Александровна\ккдб\семинар 3д и 4д книги\Screenshot_20210916_141034_team.ar.integerbooks.jpg"/>
          <p:cNvPicPr>
            <a:picLocks noChangeAspect="1" noChangeArrowheads="1"/>
          </p:cNvPicPr>
          <p:nvPr/>
        </p:nvPicPr>
        <p:blipFill>
          <a:blip r:embed="rId6" cstate="print"/>
          <a:srcRect t="4000"/>
          <a:stretch>
            <a:fillRect/>
          </a:stretch>
        </p:blipFill>
        <p:spPr bwMode="auto">
          <a:xfrm>
            <a:off x="7130347" y="2564904"/>
            <a:ext cx="1653941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400600" cy="303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22521"/>
            <a:ext cx="5400600" cy="303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9" name="Object 5">
            <a:hlinkClick r:id="rId5" action="ppaction://hlinkfile"/>
          </p:cNvPr>
          <p:cNvGraphicFramePr>
            <a:graphicFrameLocks noChangeAspect="1"/>
          </p:cNvGraphicFramePr>
          <p:nvPr/>
        </p:nvGraphicFramePr>
        <p:xfrm>
          <a:off x="5940152" y="5301208"/>
          <a:ext cx="2991389" cy="1152128"/>
        </p:xfrm>
        <a:graphic>
          <a:graphicData uri="http://schemas.openxmlformats.org/presentationml/2006/ole">
            <p:oleObj spid="_x0000_s6149" name="Объект упаковщика для оболочки" showAsIcon="1" r:id="rId6" imgW="1603440" imgH="617760" progId="Package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868144" y="260648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mtClean="0"/>
              <a:t>«С какой частотой нужно поставить сигнал оповещения на мобильный телефон, чтобы учитель не услышал, что ученику пришло сообщение во время урока?»</a:t>
            </a:r>
            <a:endParaRPr lang="ru-RU" sz="2000" b="1"/>
          </a:p>
        </p:txBody>
      </p:sp>
      <p:pic>
        <p:nvPicPr>
          <p:cNvPr id="6150" name="Picture 6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14880" t="38320" r="70000" b="40680"/>
          <a:stretch>
            <a:fillRect/>
          </a:stretch>
        </p:blipFill>
        <p:spPr bwMode="auto">
          <a:xfrm>
            <a:off x="6300192" y="3068960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rigamibooks-AR kniga-1"/>
          <p:cNvPicPr>
            <a:picLocks noChangeAspect="1" noChangeArrowheads="1"/>
          </p:cNvPicPr>
          <p:nvPr/>
        </p:nvPicPr>
        <p:blipFill>
          <a:blip r:embed="rId2" cstate="print"/>
          <a:srcRect t="4285" b="11444"/>
          <a:stretch>
            <a:fillRect/>
          </a:stretch>
        </p:blipFill>
        <p:spPr bwMode="auto">
          <a:xfrm>
            <a:off x="2483768" y="260648"/>
            <a:ext cx="5880632" cy="5475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517232"/>
            <a:ext cx="484106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mtClean="0"/>
              <a:t>Антонова </a:t>
            </a:r>
          </a:p>
          <a:p>
            <a:r>
              <a:rPr lang="ru-RU" sz="2000" smtClean="0"/>
              <a:t>Наталия Александровна</a:t>
            </a:r>
          </a:p>
          <a:p>
            <a:endParaRPr lang="ru-RU" sz="900" smtClean="0"/>
          </a:p>
          <a:p>
            <a:r>
              <a:rPr lang="ru-RU" sz="2000" smtClean="0"/>
              <a:t>Красноярская краевая детская библиотека</a:t>
            </a:r>
            <a:endParaRPr 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mtClean="0"/>
              <a:t>3</a:t>
            </a:r>
            <a:r>
              <a:rPr lang="en-US" sz="4000" b="1" smtClean="0"/>
              <a:t>D </a:t>
            </a:r>
            <a:r>
              <a:rPr lang="ru-RU" sz="4000" b="1" smtClean="0"/>
              <a:t>книги.</a:t>
            </a:r>
          </a:p>
          <a:p>
            <a:r>
              <a:rPr lang="ru-RU" sz="4000" b="1" smtClean="0"/>
              <a:t>Что даёт нам дополненная реальность?</a:t>
            </a:r>
            <a:endParaRPr lang="ru-RU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zen_doc/52326/pub_5b49f5b6a701a500aa2a6344_5b49f69f27e4d000a8fce0dc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776864" cy="51845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5445224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/>
              <a:t>Дополненная реальность (англ. AR-Augmented Reality ) - в дословном переводе «дополненная реальность»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8015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mtClean="0"/>
              <a:t>«Всё уже было придумано до нас»: начало.</a:t>
            </a:r>
            <a:endParaRPr lang="ru-RU" sz="3200" b="1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2045" t="11440" r="23696" b="17161"/>
          <a:stretch>
            <a:fillRect/>
          </a:stretch>
        </p:blipFill>
        <p:spPr bwMode="auto">
          <a:xfrm>
            <a:off x="971600" y="1628800"/>
            <a:ext cx="7344816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ниги с дополненной реальностью для обуч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780420" cy="2520280"/>
          </a:xfrm>
          <a:prstGeom prst="rect">
            <a:avLst/>
          </a:prstGeom>
          <a:noFill/>
        </p:spPr>
      </p:pic>
      <p:pic>
        <p:nvPicPr>
          <p:cNvPr id="18436" name="Picture 4" descr="Книги с дополненной реальностью для обучения де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962264" cy="2641509"/>
          </a:xfrm>
          <a:prstGeom prst="rect">
            <a:avLst/>
          </a:prstGeom>
          <a:noFill/>
        </p:spPr>
      </p:pic>
      <p:pic>
        <p:nvPicPr>
          <p:cNvPr id="18438" name="Picture 6" descr="Пример дополнения физической карты AR-технология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3772875" cy="2520280"/>
          </a:xfrm>
          <a:prstGeom prst="rect">
            <a:avLst/>
          </a:prstGeom>
          <a:noFill/>
        </p:spPr>
      </p:pic>
      <p:pic>
        <p:nvPicPr>
          <p:cNvPr id="18440" name="Picture 8" descr="AR-технологии в приложении Lamoda"/>
          <p:cNvPicPr>
            <a:picLocks noChangeAspect="1" noChangeArrowheads="1"/>
          </p:cNvPicPr>
          <p:nvPr/>
        </p:nvPicPr>
        <p:blipFill>
          <a:blip r:embed="rId5" cstate="print"/>
          <a:srcRect l="4912" r="3394"/>
          <a:stretch>
            <a:fillRect/>
          </a:stretch>
        </p:blipFill>
        <p:spPr bwMode="auto">
          <a:xfrm>
            <a:off x="4572000" y="4293096"/>
            <a:ext cx="4032448" cy="240853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91680" y="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mtClean="0"/>
              <a:t>В каких сферах используется дополненная реальность?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Пример дополнения книги с помощь AR-технологий"/>
          <p:cNvPicPr>
            <a:picLocks noChangeAspect="1" noChangeArrowheads="1"/>
          </p:cNvPicPr>
          <p:nvPr/>
        </p:nvPicPr>
        <p:blipFill>
          <a:blip r:embed="rId2" cstate="print"/>
          <a:srcRect t="8001"/>
          <a:stretch>
            <a:fillRect/>
          </a:stretch>
        </p:blipFill>
        <p:spPr bwMode="auto">
          <a:xfrm>
            <a:off x="179513" y="476672"/>
            <a:ext cx="4536504" cy="346029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410" name="Picture 2" descr="Энциклопедии с дополненной реальностью iDinosa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01008"/>
            <a:ext cx="4634880" cy="3089920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788024" y="260648"/>
            <a:ext cx="36724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smtClean="0"/>
              <a:t>Оптимальный образовательный ресурс — </a:t>
            </a:r>
          </a:p>
          <a:p>
            <a:pPr marL="0" marR="0" lvl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smtClean="0"/>
              <a:t>книги с дополненной реальностью.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хема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835696" y="1628800"/>
            <a:ext cx="5616624" cy="47158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mtClean="0"/>
              <a:t>AR-технология позволяет совместить обычную книгу с гаджетом. 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176464" cy="234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86072"/>
            <a:ext cx="4176464" cy="23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476672"/>
            <a:ext cx="220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Издательство </a:t>
            </a:r>
            <a:r>
              <a:rPr lang="en-US" b="1" smtClean="0"/>
              <a:t>Devar </a:t>
            </a:r>
            <a:endParaRPr lang="ru-RU" b="1"/>
          </a:p>
        </p:txBody>
      </p:sp>
      <p:sp>
        <p:nvSpPr>
          <p:cNvPr id="5" name="TextBox 4"/>
          <p:cNvSpPr txBox="1"/>
          <p:nvPr/>
        </p:nvSpPr>
        <p:spPr>
          <a:xfrm>
            <a:off x="1115616" y="3573016"/>
            <a:ext cx="201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Издательство АСТ</a:t>
            </a:r>
            <a:r>
              <a:rPr lang="en-US" b="1" smtClean="0"/>
              <a:t> </a:t>
            </a:r>
            <a:endParaRPr lang="ru-RU" b="1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0964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24128" y="404664"/>
            <a:ext cx="246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Издательство Капитал</a:t>
            </a:r>
            <a:r>
              <a:rPr lang="en-US" b="1" smtClean="0"/>
              <a:t> </a:t>
            </a:r>
            <a:endParaRPr lang="ru-RU" b="1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2"/>
            <a:ext cx="422447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24128" y="3573016"/>
            <a:ext cx="246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Издательство РООССА</a:t>
            </a:r>
            <a:r>
              <a:rPr lang="en-US" b="1" smtClean="0"/>
              <a:t> 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11621" t="30163" r="23872" b="35166"/>
          <a:stretch>
            <a:fillRect/>
          </a:stretch>
        </p:blipFill>
        <p:spPr bwMode="auto">
          <a:xfrm>
            <a:off x="683568" y="620688"/>
            <a:ext cx="78599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ttps://pbs.twimg.com/media/EU_rIqmWAAEViiq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t="44923" b="10959"/>
          <a:stretch>
            <a:fillRect/>
          </a:stretch>
        </p:blipFill>
        <p:spPr bwMode="auto">
          <a:xfrm>
            <a:off x="1331640" y="3573016"/>
            <a:ext cx="669194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04" y="188640"/>
            <a:ext cx="888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Формы работы с книгами с дополненной реальностью: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mtClean="0"/>
              <a:t>Книжные выставки </a:t>
            </a:r>
          </a:p>
        </p:txBody>
      </p:sp>
      <p:pic>
        <p:nvPicPr>
          <p:cNvPr id="21506" name="Picture 2" descr="Планета Зем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980729"/>
            <a:ext cx="1438300" cy="1924784"/>
          </a:xfrm>
          <a:prstGeom prst="rect">
            <a:avLst/>
          </a:prstGeom>
          <a:noFill/>
        </p:spPr>
      </p:pic>
      <p:pic>
        <p:nvPicPr>
          <p:cNvPr id="21508" name="Picture 4" descr="https://cdn.ast.ru/v2/ASE000000000829150/COVER/cover1__h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96752"/>
            <a:ext cx="1440160" cy="1909778"/>
          </a:xfrm>
          <a:prstGeom prst="rect">
            <a:avLst/>
          </a:prstGeom>
          <a:noFill/>
        </p:spPr>
      </p:pic>
      <p:pic>
        <p:nvPicPr>
          <p:cNvPr id="21510" name="Picture 6" descr="https://cdn.ast.ru/v2/ASE000000000828219/COVER/cover1__h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84784"/>
            <a:ext cx="1520430" cy="2016224"/>
          </a:xfrm>
          <a:prstGeom prst="rect">
            <a:avLst/>
          </a:prstGeom>
          <a:noFill/>
        </p:spPr>
      </p:pic>
      <p:pic>
        <p:nvPicPr>
          <p:cNvPr id="21512" name="Picture 8" descr="https://cdn.ast.ru/v2/ASE000000000829334/COVER/cover1__h1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140968"/>
            <a:ext cx="1440160" cy="1909778"/>
          </a:xfrm>
          <a:prstGeom prst="rect">
            <a:avLst/>
          </a:prstGeom>
          <a:noFill/>
        </p:spPr>
      </p:pic>
      <p:pic>
        <p:nvPicPr>
          <p:cNvPr id="21514" name="Picture 10" descr="https://cdn.ast.ru/v2/ASE000000000828188/COVER/cover1__h1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356992"/>
            <a:ext cx="1440160" cy="1934229"/>
          </a:xfrm>
          <a:prstGeom prst="rect">
            <a:avLst/>
          </a:prstGeom>
          <a:noFill/>
        </p:spPr>
      </p:pic>
      <p:pic>
        <p:nvPicPr>
          <p:cNvPr id="21516" name="Picture 12" descr="https://cdn.ast.ru/v2/ASE000000000827935/COVER/cover1__h1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717032"/>
            <a:ext cx="1520430" cy="2016224"/>
          </a:xfrm>
          <a:prstGeom prst="rect">
            <a:avLst/>
          </a:prstGeom>
          <a:noFill/>
        </p:spPr>
      </p:pic>
      <p:sp>
        <p:nvSpPr>
          <p:cNvPr id="10" name="Параллелограмм 9"/>
          <p:cNvSpPr/>
          <p:nvPr/>
        </p:nvSpPr>
        <p:spPr>
          <a:xfrm>
            <a:off x="683568" y="2636912"/>
            <a:ext cx="3024336" cy="3960440"/>
          </a:xfrm>
          <a:prstGeom prst="parallelogram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80963" fontAlgn="base"/>
            <a:r>
              <a:rPr lang="ru-RU" sz="800" b="1" smtClean="0"/>
              <a:t>   </a:t>
            </a:r>
          </a:p>
          <a:p>
            <a:pPr marL="92075" indent="80963" fontAlgn="base"/>
            <a:r>
              <a:rPr lang="ru-RU" sz="800" b="1" smtClean="0"/>
              <a:t>                       </a:t>
            </a:r>
          </a:p>
          <a:p>
            <a:pPr marL="92075" indent="80963" fontAlgn="base"/>
            <a:endParaRPr lang="ru-RU" sz="800" b="1" smtClean="0"/>
          </a:p>
          <a:p>
            <a:pPr marL="92075" indent="80963" fontAlgn="base"/>
            <a:endParaRPr lang="ru-RU" sz="800" b="1" smtClean="0"/>
          </a:p>
          <a:p>
            <a:pPr marL="92075" indent="80963" fontAlgn="base"/>
            <a:r>
              <a:rPr lang="ru-RU" sz="800" b="1" smtClean="0"/>
              <a:t>          ПОШАГОВАЯ ИНСТРУКЦИЯ</a:t>
            </a:r>
            <a:endParaRPr lang="ru-RU" sz="800" smtClean="0"/>
          </a:p>
          <a:p>
            <a:pPr marL="92075" indent="80963" fontAlgn="base"/>
            <a:r>
              <a:rPr lang="ru-RU" sz="800" b="1" smtClean="0"/>
              <a:t>ШАГ 1:</a:t>
            </a:r>
            <a:r>
              <a:rPr lang="ru-RU" sz="800" smtClean="0"/>
              <a:t> Распечатайте пробные странички в чёрно-белом либо цветном варианте на принтере. Если нет принтера – воспользуйтесь пробными страничками в электронном варианте.</a:t>
            </a:r>
          </a:p>
          <a:p>
            <a:pPr marL="92075" indent="80963" fontAlgn="base"/>
            <a:r>
              <a:rPr lang="ru-RU" sz="800" b="1" smtClean="0"/>
              <a:t>ШАГ 2:</a:t>
            </a:r>
            <a:r>
              <a:rPr lang="ru-RU" sz="800" smtClean="0"/>
              <a:t> Установите приложение ASTAR на своём мобильном устройстве.</a:t>
            </a:r>
          </a:p>
          <a:p>
            <a:pPr marL="92075" indent="80963" fontAlgn="base"/>
            <a:r>
              <a:rPr lang="ru-RU" sz="800" b="1" smtClean="0"/>
              <a:t>ДОСТУПНО ПО ССЫЛКЕ : </a:t>
            </a:r>
            <a:r>
              <a:rPr lang="ru-RU" sz="800" b="1" smtClean="0">
                <a:hlinkClick r:id="rId8"/>
              </a:rPr>
              <a:t>http://astar.integer.by</a:t>
            </a:r>
            <a:endParaRPr lang="ru-RU" sz="800" smtClean="0"/>
          </a:p>
          <a:p>
            <a:pPr marL="92075" indent="80963" fontAlgn="base"/>
            <a:r>
              <a:rPr lang="ru-RU" sz="800" smtClean="0"/>
              <a:t>                                                          </a:t>
            </a:r>
          </a:p>
          <a:p>
            <a:pPr marL="92075" indent="80963" fontAlgn="base"/>
            <a:r>
              <a:rPr lang="ru-RU" sz="800" b="1" smtClean="0"/>
              <a:t>ШАГ 3: </a:t>
            </a:r>
            <a:r>
              <a:rPr lang="ru-RU" sz="800" smtClean="0"/>
              <a:t>Откройте приложение ASTAR и наведите камеру на пробную пробную страничку с 3D-значком в распечатанном либо </a:t>
            </a:r>
            <a:r>
              <a:rPr lang="ru-RU" sz="800" smtClean="0">
                <a:hlinkClick r:id="rId9"/>
              </a:rPr>
              <a:t>в электронном варианте </a:t>
            </a:r>
            <a:r>
              <a:rPr lang="ru-RU" sz="800" smtClean="0"/>
              <a:t>на своём компьютере.</a:t>
            </a:r>
          </a:p>
          <a:p>
            <a:pPr marL="92075" indent="80963" fontAlgn="base"/>
            <a:r>
              <a:rPr lang="ru-RU" sz="800" smtClean="0"/>
              <a:t>ШАГ 4: Следуйте всплывающим подсказкам.</a:t>
            </a:r>
          </a:p>
          <a:p>
            <a:pPr marL="92075" indent="80963" fontAlgn="base"/>
            <a:r>
              <a:rPr lang="ru-RU" sz="800" smtClean="0"/>
              <a:t>ШАГ 5: Приложение автоматически распознает картинку и оживит ее. Персонаж появится прямо перед вами!</a:t>
            </a:r>
          </a:p>
          <a:p>
            <a:pPr algn="ctr"/>
            <a:endParaRPr lang="ru-RU" sz="800"/>
          </a:p>
        </p:txBody>
      </p:sp>
      <p:sp>
        <p:nvSpPr>
          <p:cNvPr id="11" name="Пятно 1 10"/>
          <p:cNvSpPr/>
          <p:nvPr/>
        </p:nvSpPr>
        <p:spPr>
          <a:xfrm rot="242099">
            <a:off x="323528" y="1268760"/>
            <a:ext cx="2736304" cy="2232248"/>
          </a:xfrm>
          <a:prstGeom prst="irregularSeal1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«Живые» иллюстрации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1628800"/>
            <a:ext cx="1469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mtClean="0"/>
              <a:t>Айстоперы </a:t>
            </a:r>
          </a:p>
        </p:txBody>
      </p:sp>
      <p:pic>
        <p:nvPicPr>
          <p:cNvPr id="21520" name="Picture 16" descr="http://wonder-book.ru/img/cms/Q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67944" y="2780928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610</TotalTime>
  <Words>224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Объект упаковщика для оболочки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Библиотека</cp:lastModifiedBy>
  <cp:revision>5</cp:revision>
  <dcterms:created xsi:type="dcterms:W3CDTF">2021-09-15T07:31:42Z</dcterms:created>
  <dcterms:modified xsi:type="dcterms:W3CDTF">2021-09-17T06:22:33Z</dcterms:modified>
</cp:coreProperties>
</file>