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5" r:id="rId4"/>
    <p:sldId id="280" r:id="rId5"/>
    <p:sldId id="287" r:id="rId6"/>
    <p:sldId id="288" r:id="rId7"/>
    <p:sldId id="289" r:id="rId8"/>
    <p:sldId id="290" r:id="rId9"/>
    <p:sldId id="284" r:id="rId10"/>
    <p:sldId id="286" r:id="rId11"/>
    <p:sldId id="274" r:id="rId12"/>
    <p:sldId id="279" r:id="rId13"/>
    <p:sldId id="257" r:id="rId14"/>
    <p:sldId id="267" r:id="rId15"/>
    <p:sldId id="268" r:id="rId16"/>
    <p:sldId id="269" r:id="rId17"/>
    <p:sldId id="27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7E086F-2124-468E-BB30-966A934F7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D155BC2-E7A4-4CB9-A690-E0C6F2EE0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99ED12-C813-4CFA-9937-CFE1BEE3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98D9-67B2-4B69-9191-238157C4E102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4EF01A-4112-42CD-B66A-FFCEB241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204D6C9-AF7D-41EC-960D-D2260C52E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229D-6FE4-4E0D-87C8-473CFB89E34C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F8F4419-1D97-478E-97D9-42113B9DD1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89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CFEFA5-EAD8-4F24-B3A5-FBE47EFCF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E1BAAF9-5CD4-41FA-B06E-A0A454C81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EEEAD42-F4F4-4001-BF3D-50A94B0D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98D9-67B2-4B69-9191-238157C4E102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872394-83C9-43FF-8B34-02962465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04F307-2ECA-4FB3-8393-6C299097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229D-6FE4-4E0D-87C8-473CFB89E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16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FB97578-0938-4603-B6A9-019FA592F1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4A63760-5337-4D89-B9E9-03FD8499C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513CA0-6C44-4F52-AF72-9EF5357A4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98D9-67B2-4B69-9191-238157C4E102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62D57E1-37BC-485D-BAAC-30CF78A04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E34A66-DEDE-4BCF-8A01-10BE8DB0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229D-6FE4-4E0D-87C8-473CFB89E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3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B31B4D-6CAC-485B-93EF-B34350E2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4F9DB6-FC55-4AE0-A1DA-E505F1B08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681F39-36CD-446D-900B-8B80BFC4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98D9-67B2-4B69-9191-238157C4E102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40C367-9E42-493F-B9A9-AB0768815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E60267-CB88-49BB-A5CE-BFAE5063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229D-6FE4-4E0D-87C8-473CFB89E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70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D79D71-D879-4996-BEC3-D244105A1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FA7BC3A-A184-4385-8710-5E1DE2A33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B86FEC-9246-476F-8967-4E3DB347B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98D9-67B2-4B69-9191-238157C4E102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620215-C5BB-43A0-8E38-6D5F7AB7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107F35-CE98-453F-B7D7-B37D883D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229D-6FE4-4E0D-87C8-473CFB89E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49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AE9ECE-DEBB-4159-BDE7-CFF8046D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DF5689-D278-4E4C-AE1D-0D26198DE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EFFC366-4DC5-4D5A-8AFD-682E06345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5FA82CC-DBDD-4CE7-ACDF-4759F1BE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98D9-67B2-4B69-9191-238157C4E102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4BBCC22-C4A2-4317-8D11-C4FFBD54E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D03979D-4AAD-4E2D-BD25-7EC0AAC0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229D-6FE4-4E0D-87C8-473CFB89E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564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AF548F-75E8-467C-8882-9472CF086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54C6EE-24A1-4FF0-889D-1CD28B173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DD18055-4204-49E3-9253-8A167A5DE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E4881B7-166D-4AD5-BCF6-EC19F2AFC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2D72D89-9238-4079-A307-9036B1694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E38577F-6718-4BE6-857E-341E160F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98D9-67B2-4B69-9191-238157C4E102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33A2A56-2E82-46BE-B64D-1A434929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E4B667B-9BDD-443D-99A9-DABF246F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229D-6FE4-4E0D-87C8-473CFB89E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31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45F9A9-0266-43E7-8500-5B112439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73F0035-F221-4A22-B4B1-A0D86385D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98D9-67B2-4B69-9191-238157C4E102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7452EEC-D3C1-48E2-A007-2ABF68D4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7E37DCF-F0AE-4B5F-B942-5617BFC3D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229D-6FE4-4E0D-87C8-473CFB89E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82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BFC197A-AAFE-40A4-B9AA-B3E72058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98D9-67B2-4B69-9191-238157C4E102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DD9A539-E30D-4043-AEF9-65F927E4F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50020C0-6054-4D82-8CC9-C0EB4505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229D-6FE4-4E0D-87C8-473CFB89E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97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CC084D-B0C6-44BB-9E04-E5783440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45CD94-C215-4DDB-AE3D-9547B2121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1C523FF-5688-4DA7-84CC-910E8DE50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5A2C111-DA39-4728-A67F-67BC62DB3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98D9-67B2-4B69-9191-238157C4E102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50590F8-2F4F-4A81-876D-96925E24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8EDB8A-36F5-4C4A-BA6F-A34293B93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229D-6FE4-4E0D-87C8-473CFB89E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47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0230B6-B978-448C-A7CE-5F84D121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AC0E4E4-9573-4BDB-95C9-D69623C06D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13C4FD6-FF71-4AFA-8B30-5BF72BF15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9F72F5-9C78-4250-80D4-116FC69F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98D9-67B2-4B69-9191-238157C4E102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824FA7C-0A9A-4395-A888-45E8DAF5F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533497E-26D0-4AC5-BED7-874DDE7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229D-6FE4-4E0D-87C8-473CFB89E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4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E3B186-3003-4B28-8161-EEF11010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74ADBC5-BBD5-499E-B834-E9AEEC467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C1E826-38B4-473D-9B7E-C6278986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898D9-67B2-4B69-9191-238157C4E102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69070BD-DBB3-43A7-AE6C-C5071B42D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E2849D-D0A1-4727-B8DC-E73181563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D229D-6FE4-4E0D-87C8-473CFB89E34C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A55671F-33A6-45F4-BE37-9B880017AE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8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y-shop.ru/shop/article/13128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28E6DC-58CF-410F-BA4B-DDF282801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8623" y="2235200"/>
            <a:ext cx="9144000" cy="23876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Про мальчишек </a:t>
            </a:r>
            <a:b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и девчонок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1845D5-5AE6-4D39-8743-BEBA008EC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8" b="89563" l="1994" r="98143">
                        <a14:foregroundMark x1="46355" y1="39774" x2="46355" y2="39774"/>
                        <a14:foregroundMark x1="51376" y1="30889" x2="51376" y2="30889"/>
                        <a14:foregroundMark x1="54127" y1="35543" x2="54127" y2="35543"/>
                        <a14:foregroundMark x1="58941" y1="39351" x2="58941" y2="39351"/>
                        <a14:foregroundMark x1="67400" y1="40762" x2="67400" y2="40762"/>
                        <a14:foregroundMark x1="77992" y1="37377" x2="77992" y2="37377"/>
                        <a14:foregroundMark x1="84869" y1="35120" x2="84869" y2="35120"/>
                        <a14:foregroundMark x1="84869" y1="35120" x2="84869" y2="35120"/>
                        <a14:foregroundMark x1="85557" y1="42172" x2="85557" y2="42172"/>
                        <a14:foregroundMark x1="21527" y1="63752" x2="21527" y2="63752"/>
                        <a14:foregroundMark x1="12861" y1="62341" x2="12861" y2="62341"/>
                        <a14:foregroundMark x1="51169" y1="74612" x2="51169" y2="74612"/>
                        <a14:foregroundMark x1="47043" y1="76869" x2="47043" y2="76869"/>
                        <a14:foregroundMark x1="43329" y1="74612" x2="43329" y2="74612"/>
                        <a14:foregroundMark x1="59147" y1="70804" x2="59147" y2="70804"/>
                        <a14:foregroundMark x1="66300" y1="74612" x2="66300" y2="74612"/>
                        <a14:foregroundMark x1="71320" y1="73625" x2="71320" y2="73625"/>
                        <a14:foregroundMark x1="77304" y1="72638" x2="77304" y2="72638"/>
                        <a14:foregroundMark x1="85351" y1="72638" x2="85351" y2="72638"/>
                        <a14:foregroundMark x1="88996" y1="79690" x2="88996" y2="79690"/>
                        <a14:foregroundMark x1="89684" y1="63329" x2="89684" y2="63329"/>
                        <a14:foregroundMark x1="95667" y1="68406" x2="95667" y2="68406"/>
                        <a14:foregroundMark x1="96768" y1="63752" x2="96768" y2="63752"/>
                        <a14:foregroundMark x1="93122" y1="63329" x2="93122" y2="63329"/>
                        <a14:foregroundMark x1="92916" y1="79267" x2="92916" y2="79267"/>
                        <a14:foregroundMark x1="84663" y1="65585" x2="84663" y2="65585"/>
                        <a14:foregroundMark x1="81431" y1="65162" x2="81431" y2="65162"/>
                        <a14:foregroundMark x1="80949" y1="76869" x2="80949" y2="76869"/>
                        <a14:foregroundMark x1="70839" y1="79267" x2="70839" y2="79267"/>
                        <a14:foregroundMark x1="69257" y1="61354" x2="69257" y2="61354"/>
                        <a14:foregroundMark x1="61692" y1="73625" x2="61692" y2="73625"/>
                        <a14:foregroundMark x1="61898" y1="66573" x2="61898" y2="66573"/>
                        <a14:foregroundMark x1="58941" y1="64175" x2="58941" y2="64175"/>
                        <a14:foregroundMark x1="54333" y1="65162" x2="54333" y2="65162"/>
                        <a14:foregroundMark x1="54333" y1="75035" x2="54333" y2="75035"/>
                        <a14:foregroundMark x1="47937" y1="64739" x2="47937" y2="64739"/>
                        <a14:foregroundMark x1="43604" y1="66150" x2="43604" y2="66150"/>
                        <a14:foregroundMark x1="48418" y1="28068" x2="48418" y2="28068"/>
                        <a14:foregroundMark x1="47249" y1="19464" x2="47249" y2="19464"/>
                        <a14:foregroundMark x1="46355" y1="35120" x2="46355" y2="35120"/>
                        <a14:foregroundMark x1="50688" y1="23695" x2="50688" y2="23695"/>
                        <a14:foregroundMark x1="51376" y1="18054" x2="51376" y2="18054"/>
                        <a14:foregroundMark x1="52063" y1="16643" x2="52063" y2="16643"/>
                        <a14:foregroundMark x1="49794" y1="43018" x2="49794" y2="43018"/>
                        <a14:foregroundMark x1="55021" y1="25106" x2="55021" y2="25106"/>
                        <a14:foregroundMark x1="57359" y1="20874" x2="57359" y2="20874"/>
                        <a14:foregroundMark x1="53645" y1="42595" x2="53645" y2="42595"/>
                        <a14:foregroundMark x1="55502" y1="42595" x2="55502" y2="42595"/>
                        <a14:foregroundMark x1="58459" y1="35543" x2="58459" y2="35543"/>
                        <a14:foregroundMark x1="62586" y1="37941" x2="62586" y2="37941"/>
                        <a14:foregroundMark x1="63755" y1="33709" x2="63755" y2="33709"/>
                        <a14:foregroundMark x1="67400" y1="35966" x2="67400" y2="35966"/>
                        <a14:foregroundMark x1="70633" y1="26093" x2="70633" y2="26093"/>
                        <a14:foregroundMark x1="70426" y1="34556" x2="70426" y2="34556"/>
                        <a14:foregroundMark x1="75034" y1="35966" x2="75034" y2="35966"/>
                        <a14:foregroundMark x1="73177" y1="44006" x2="73177" y2="44006"/>
                        <a14:foregroundMark x1="77785" y1="35543" x2="77785" y2="35543"/>
                        <a14:foregroundMark x1="74759" y1="30324" x2="74759" y2="30324"/>
                        <a14:foregroundMark x1="81431" y1="42172" x2="81431" y2="42172"/>
                        <a14:foregroundMark x1="81637" y1="26657" x2="81637" y2="26657"/>
                        <a14:foregroundMark x1="86039" y1="32299" x2="86039" y2="32299"/>
                        <a14:foregroundMark x1="17675" y1="66150" x2="17675" y2="66150"/>
                        <a14:foregroundMark x1="14649" y1="65585" x2="14649" y2="65585"/>
                        <a14:foregroundMark x1="27510" y1="61918" x2="27510" y2="61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217" y="578683"/>
            <a:ext cx="4250274" cy="207252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D5A27EE9-6085-4618-B972-ADE08DA91FFC}"/>
              </a:ext>
            </a:extLst>
          </p:cNvPr>
          <p:cNvSpPr txBox="1">
            <a:spLocks/>
          </p:cNvSpPr>
          <p:nvPr/>
        </p:nvSpPr>
        <p:spPr>
          <a:xfrm>
            <a:off x="6096000" y="4788757"/>
            <a:ext cx="3487638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из цикла обзоров </a:t>
            </a:r>
          </a:p>
          <a:p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«Понедельник начинается с книг»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D26AF8-B260-4DED-9441-B90E77244914}"/>
              </a:ext>
            </a:extLst>
          </p:cNvPr>
          <p:cNvSpPr txBox="1"/>
          <p:nvPr/>
        </p:nvSpPr>
        <p:spPr>
          <a:xfrm>
            <a:off x="6340623" y="627931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anose="02040602050305030304" pitchFamily="18" charset="0"/>
              </a:rPr>
              <a:t>г. Красноярск, 2021, 29 ноября</a:t>
            </a:r>
          </a:p>
        </p:txBody>
      </p:sp>
    </p:spTree>
    <p:extLst>
      <p:ext uri="{BB962C8B-B14F-4D97-AF65-F5344CB8AC3E}">
        <p14:creationId xmlns:p14="http://schemas.microsoft.com/office/powerpoint/2010/main" val="3225653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672" y="414111"/>
            <a:ext cx="7956655" cy="79375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Кристине </a:t>
            </a:r>
            <a:r>
              <a:rPr lang="ru-RU" sz="3600" dirty="0" err="1">
                <a:latin typeface="Bookman Old Style" panose="02050604050505020204" pitchFamily="18" charset="0"/>
              </a:rPr>
              <a:t>Нёстлингер</a:t>
            </a:r>
            <a:r>
              <a:rPr lang="ru-RU" sz="3600" dirty="0">
                <a:latin typeface="Bookman Old Style" panose="02050604050505020204" pitchFamily="18" charset="0"/>
              </a:rPr>
              <a:t> «Гретхен»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B1D3A9-2BB7-42E1-8A28-42FF8596B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02" y="1747631"/>
            <a:ext cx="3105506" cy="441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5D496F-D70A-4E23-B45B-9097758A0CBD}"/>
              </a:ext>
            </a:extLst>
          </p:cNvPr>
          <p:cNvSpPr txBox="1"/>
          <p:nvPr/>
        </p:nvSpPr>
        <p:spPr>
          <a:xfrm>
            <a:off x="4927107" y="1450242"/>
            <a:ext cx="6285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latin typeface="Book Antiqua" panose="02040602050305030304" pitchFamily="18" charset="0"/>
              </a:rPr>
              <a:t>Взросление, лишний вес, принятие себя, развод родителей, влюблённость, самоопределение, отношения с одноклассниками.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BDBF1F-B79A-4EF2-A9ED-882B7947A20B}"/>
              </a:ext>
            </a:extLst>
          </p:cNvPr>
          <p:cNvSpPr txBox="1"/>
          <p:nvPr/>
        </p:nvSpPr>
        <p:spPr>
          <a:xfrm>
            <a:off x="4781833" y="2565655"/>
            <a:ext cx="66503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Book Antiqua" panose="02040602050305030304" pitchFamily="18" charset="0"/>
              </a:rPr>
              <a:t>	"Что у меня за семейка?" - поражается Гретхен </a:t>
            </a:r>
            <a:r>
              <a:rPr lang="ru-RU" sz="1600" dirty="0" err="1">
                <a:latin typeface="Book Antiqua" panose="02040602050305030304" pitchFamily="18" charset="0"/>
              </a:rPr>
              <a:t>Закмайер</a:t>
            </a:r>
            <a:r>
              <a:rPr lang="ru-RU" sz="1600" dirty="0">
                <a:latin typeface="Book Antiqua" panose="02040602050305030304" pitchFamily="18" charset="0"/>
              </a:rPr>
              <a:t>. Пять ходячих Тумбочек - так её саму, брата, сестру и родителей называют за глаза (и не только). Не самые спортивные, стройные и подтянутые. "Но по крайней мере, мы любим друг друга", - успокаивает себя Гретхен.</a:t>
            </a:r>
          </a:p>
          <a:p>
            <a:pPr algn="just"/>
            <a:r>
              <a:rPr lang="ru-RU" sz="1600" dirty="0">
                <a:latin typeface="Book Antiqua" panose="02040602050305030304" pitchFamily="18" charset="0"/>
              </a:rPr>
              <a:t>	Однажды жизнь </a:t>
            </a:r>
            <a:r>
              <a:rPr lang="ru-RU" sz="1600" dirty="0" err="1">
                <a:latin typeface="Book Antiqua" panose="02040602050305030304" pitchFamily="18" charset="0"/>
              </a:rPr>
              <a:t>Закмайеров</a:t>
            </a:r>
            <a:r>
              <a:rPr lang="ru-RU" sz="1600" dirty="0">
                <a:latin typeface="Book Antiqua" panose="02040602050305030304" pitchFamily="18" charset="0"/>
              </a:rPr>
              <a:t> начинает трещать по швам, как джинсы, купленные прошлым летом. Сначала мама садится на диету - к ужасу папы. Затем она устраивается на работу - к его неудовольствию. А вскоре и вовсе съезжает с их старой доброй квартиры - и недовольство превращается в открытую злобу: кто теперь будет следить за домом?! Гретхен не знает, что делать: ведь её собственный мир тоже меняется - кажется, она влюбилась. Или в неё влюбились?..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93485B-B92F-4E34-9D6C-000509F2FB26}"/>
              </a:ext>
            </a:extLst>
          </p:cNvPr>
          <p:cNvSpPr txBox="1"/>
          <p:nvPr/>
        </p:nvSpPr>
        <p:spPr>
          <a:xfrm>
            <a:off x="10450751" y="830981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Book Antiqua" panose="02040602050305030304" pitchFamily="18" charset="0"/>
              </a:rPr>
              <a:t>12+</a:t>
            </a:r>
          </a:p>
        </p:txBody>
      </p:sp>
    </p:spTree>
    <p:extLst>
      <p:ext uri="{BB962C8B-B14F-4D97-AF65-F5344CB8AC3E}">
        <p14:creationId xmlns:p14="http://schemas.microsoft.com/office/powerpoint/2010/main" val="3157230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027" y="400118"/>
            <a:ext cx="8257945" cy="1009081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Педро </a:t>
            </a:r>
            <a:r>
              <a:rPr lang="ru-RU" sz="3600" dirty="0" err="1">
                <a:latin typeface="Bookman Old Style" panose="02050604050505020204" pitchFamily="18" charset="0"/>
              </a:rPr>
              <a:t>Маньяс</a:t>
            </a:r>
            <a:r>
              <a:rPr lang="ru-RU" sz="3600" dirty="0">
                <a:latin typeface="Bookman Old Style" panose="02050604050505020204" pitchFamily="18" charset="0"/>
              </a:rPr>
              <a:t> </a:t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3600" dirty="0">
                <a:latin typeface="Bookman Old Style" panose="02050604050505020204" pitchFamily="18" charset="0"/>
              </a:rPr>
              <a:t>«Тайная жизнь Ребекки </a:t>
            </a:r>
            <a:r>
              <a:rPr lang="ru-RU" sz="3600" dirty="0" err="1">
                <a:latin typeface="Bookman Old Style" panose="02050604050505020204" pitchFamily="18" charset="0"/>
              </a:rPr>
              <a:t>Парадайз</a:t>
            </a:r>
            <a:r>
              <a:rPr lang="ru-RU" sz="3600" dirty="0">
                <a:latin typeface="Bookman Old Style" panose="020506040505050202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87E900-7EA7-475C-B875-724424994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0" y="1665940"/>
            <a:ext cx="3226574" cy="4791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8808C4E-9801-4B15-83B2-CED19F0B6013}"/>
              </a:ext>
            </a:extLst>
          </p:cNvPr>
          <p:cNvSpPr txBox="1"/>
          <p:nvPr/>
        </p:nvSpPr>
        <p:spPr>
          <a:xfrm>
            <a:off x="10353097" y="643048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Book Antiqua" panose="02040602050305030304" pitchFamily="18" charset="0"/>
              </a:rPr>
              <a:t>12+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6284F1-4976-4986-9B88-337A23C2F921}"/>
              </a:ext>
            </a:extLst>
          </p:cNvPr>
          <p:cNvSpPr txBox="1"/>
          <p:nvPr/>
        </p:nvSpPr>
        <p:spPr>
          <a:xfrm>
            <a:off x="4287914" y="2403991"/>
            <a:ext cx="728662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Book Antiqua" panose="02040602050305030304" pitchFamily="18" charset="0"/>
              </a:rPr>
              <a:t>	На связи Ребекка </a:t>
            </a:r>
            <a:r>
              <a:rPr lang="ru-RU" sz="1600" dirty="0" err="1">
                <a:latin typeface="Book Antiqua" panose="02040602050305030304" pitchFamily="18" charset="0"/>
              </a:rPr>
              <a:t>Парадайз</a:t>
            </a:r>
            <a:r>
              <a:rPr lang="ru-RU" sz="1600" dirty="0">
                <a:latin typeface="Book Antiqua" panose="02040602050305030304" pitchFamily="18" charset="0"/>
              </a:rPr>
              <a:t> - агент под прикрытием. Личность Ребекки тщательно засекречена, но она рядом, в этом можете не сомневаться! Юная шпионка раскроет все тайны одноклассников и выведет на чистую воду подозрительных личностей. Слава о Ребекке уже вышла за пределы школы. Сверстники, затаив дыхание, следят за потрясающе интересной жизнью девочки-спецагента! Сможет ли кто-то ее вычислить?</a:t>
            </a:r>
          </a:p>
          <a:p>
            <a:pPr algn="just"/>
            <a:r>
              <a:rPr lang="ru-RU" sz="1600" dirty="0">
                <a:latin typeface="Book Antiqua" panose="02040602050305030304" pitchFamily="18" charset="0"/>
              </a:rPr>
              <a:t>	Никто, конечно, не догадывается, что под этим именем скрывается девочка в очках с толстыми, как бутылочное донышко, стеклами. "Здравствуйте. Меня зовут Урсула Дженкинс, и я ненавижу волшебников", - вот что, вероятно, вы услышали бы при знакомстве с ней. Хотя так начинать не принято, поэтому чаще ей приходится рассказывать о себе какие-то скучные вещи: "Мне одиннадцать лет и пять месяцев, я живу на шестом этаже в очень маленькой квартире". Но в интернете можно создать любой образ - а с фантазией у Урсулы все в полном порядке! </a:t>
            </a:r>
          </a:p>
          <a:p>
            <a:pPr algn="just"/>
            <a:r>
              <a:rPr lang="ru-RU" sz="1600" dirty="0">
                <a:latin typeface="Book Antiqua" panose="02040602050305030304" pitchFamily="18" charset="0"/>
              </a:rPr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DFA51E-8286-491E-BFCC-59D2B7DCFD0C}"/>
              </a:ext>
            </a:extLst>
          </p:cNvPr>
          <p:cNvSpPr txBox="1"/>
          <p:nvPr/>
        </p:nvSpPr>
        <p:spPr>
          <a:xfrm>
            <a:off x="4448579" y="1665940"/>
            <a:ext cx="628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latin typeface="Book Antiqua" panose="02040602050305030304" pitchFamily="18" charset="0"/>
              </a:rPr>
              <a:t>Смерть родителя, отношения с одноклассниками, враньё, </a:t>
            </a:r>
            <a:r>
              <a:rPr lang="ru-RU" i="1" dirty="0" err="1">
                <a:latin typeface="Book Antiqua" panose="02040602050305030304" pitchFamily="18" charset="0"/>
              </a:rPr>
              <a:t>буллинг</a:t>
            </a:r>
            <a:r>
              <a:rPr lang="ru-RU" i="1" dirty="0">
                <a:latin typeface="Book Antiqua" panose="02040602050305030304" pitchFamily="18" charset="0"/>
              </a:rPr>
              <a:t>, популярность.</a:t>
            </a:r>
            <a:endParaRPr lang="ru-RU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98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390" y="559292"/>
            <a:ext cx="5917219" cy="691699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Ева </a:t>
            </a:r>
            <a:r>
              <a:rPr lang="ru-RU" sz="3600" dirty="0" err="1">
                <a:latin typeface="Bookman Old Style" panose="02050604050505020204" pitchFamily="18" charset="0"/>
              </a:rPr>
              <a:t>Немеш</a:t>
            </a:r>
            <a:r>
              <a:rPr lang="ru-RU" sz="3600" dirty="0">
                <a:latin typeface="Bookman Old Style" panose="02050604050505020204" pitchFamily="18" charset="0"/>
              </a:rPr>
              <a:t> «Субтитры»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9E781E-866B-4190-BCF5-AF33003C32F4}"/>
              </a:ext>
            </a:extLst>
          </p:cNvPr>
          <p:cNvSpPr txBox="1"/>
          <p:nvPr/>
        </p:nvSpPr>
        <p:spPr>
          <a:xfrm>
            <a:off x="4701360" y="1428671"/>
            <a:ext cx="412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latin typeface="Bookman Old Style" panose="02050604050505020204" pitchFamily="18" charset="0"/>
              </a:rPr>
              <a:t>серия: Встречное движение</a:t>
            </a:r>
          </a:p>
          <a:p>
            <a:pPr algn="just"/>
            <a:r>
              <a:rPr lang="ru-RU" i="1" dirty="0">
                <a:latin typeface="Bookman Old Style" panose="02050604050505020204" pitchFamily="18" charset="0"/>
              </a:rPr>
              <a:t>возраст: </a:t>
            </a:r>
            <a:r>
              <a:rPr lang="ru-RU" i="1" dirty="0" err="1">
                <a:latin typeface="Bookman Old Style" panose="02050604050505020204" pitchFamily="18" charset="0"/>
              </a:rPr>
              <a:t>young</a:t>
            </a:r>
            <a:r>
              <a:rPr lang="ru-RU" i="1" dirty="0"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latin typeface="Bookman Old Style" panose="02050604050505020204" pitchFamily="18" charset="0"/>
              </a:rPr>
              <a:t>adults</a:t>
            </a:r>
            <a:endParaRPr lang="ru-RU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C6488CD-C68A-4C71-80F9-5577F846D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105" y="1505907"/>
            <a:ext cx="3477427" cy="4964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D20FF7-0584-47A9-893B-47E2C6658EB1}"/>
              </a:ext>
            </a:extLst>
          </p:cNvPr>
          <p:cNvSpPr txBox="1"/>
          <p:nvPr/>
        </p:nvSpPr>
        <p:spPr>
          <a:xfrm>
            <a:off x="10441873" y="727771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Book Antiqua" panose="02040602050305030304" pitchFamily="18" charset="0"/>
              </a:rPr>
              <a:t>16+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3A2C43-6CC7-477C-8555-FBF5F2DDC494}"/>
              </a:ext>
            </a:extLst>
          </p:cNvPr>
          <p:cNvSpPr txBox="1"/>
          <p:nvPr/>
        </p:nvSpPr>
        <p:spPr>
          <a:xfrm>
            <a:off x="5036852" y="2456260"/>
            <a:ext cx="6344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Book Antiqua" panose="02040602050305030304" pitchFamily="18" charset="0"/>
              </a:rPr>
              <a:t>	Так мог бы выглядеть </a:t>
            </a:r>
            <a:r>
              <a:rPr lang="ru-RU" dirty="0" err="1">
                <a:latin typeface="Book Antiqua" panose="02040602050305030304" pitchFamily="18" charset="0"/>
              </a:rPr>
              <a:t>YouTube</a:t>
            </a:r>
            <a:r>
              <a:rPr lang="ru-RU" dirty="0">
                <a:latin typeface="Book Antiqua" panose="02040602050305030304" pitchFamily="18" charset="0"/>
              </a:rPr>
              <a:t>, если бы стал книгой!</a:t>
            </a:r>
          </a:p>
          <a:p>
            <a:pPr algn="just"/>
            <a:endParaRPr lang="ru-RU" dirty="0">
              <a:latin typeface="Book Antiqua" panose="02040602050305030304" pitchFamily="18" charset="0"/>
            </a:endParaRPr>
          </a:p>
          <a:p>
            <a:pPr algn="just"/>
            <a:r>
              <a:rPr lang="ru-RU" dirty="0">
                <a:latin typeface="Book Antiqua" panose="02040602050305030304" pitchFamily="18" charset="0"/>
              </a:rPr>
              <a:t>	Героиня повести "Субтитры" </a:t>
            </a:r>
            <a:r>
              <a:rPr lang="ru-RU" dirty="0" err="1">
                <a:latin typeface="Book Antiqua" panose="02040602050305030304" pitchFamily="18" charset="0"/>
              </a:rPr>
              <a:t>Лерум</a:t>
            </a:r>
            <a:r>
              <a:rPr lang="ru-RU" dirty="0">
                <a:latin typeface="Book Antiqua" panose="02040602050305030304" pitchFamily="18" charset="0"/>
              </a:rPr>
              <a:t> </a:t>
            </a:r>
            <a:r>
              <a:rPr lang="ru-RU" dirty="0" err="1">
                <a:latin typeface="Book Antiqua" panose="02040602050305030304" pitchFamily="18" charset="0"/>
              </a:rPr>
              <a:t>Ферум</a:t>
            </a:r>
            <a:r>
              <a:rPr lang="ru-RU" dirty="0">
                <a:latin typeface="Book Antiqua" panose="02040602050305030304" pitchFamily="18" charset="0"/>
              </a:rPr>
              <a:t> - блогер с </a:t>
            </a:r>
            <a:r>
              <a:rPr lang="ru-RU" dirty="0" err="1">
                <a:latin typeface="Book Antiqua" panose="02040602050305030304" pitchFamily="18" charset="0"/>
              </a:rPr>
              <a:t>киберпротезом</a:t>
            </a:r>
            <a:r>
              <a:rPr lang="ru-RU" dirty="0">
                <a:latin typeface="Book Antiqua" panose="02040602050305030304" pitchFamily="18" charset="0"/>
              </a:rPr>
              <a:t> руки. После победы в популярном </a:t>
            </a:r>
            <a:r>
              <a:rPr lang="ru-RU" dirty="0" err="1">
                <a:latin typeface="Book Antiqua" panose="02040602050305030304" pitchFamily="18" charset="0"/>
              </a:rPr>
              <a:t>данс</a:t>
            </a:r>
            <a:r>
              <a:rPr lang="ru-RU" dirty="0">
                <a:latin typeface="Book Antiqua" panose="02040602050305030304" pitchFamily="18" charset="0"/>
              </a:rPr>
              <a:t>-шоу она оказывается на интервью у Саши Герца. Его цель контент: деньги, подписчики, реклама. Внезапно акцент смещается на страшную автомобильную аварию, в которую попала танцевальная группа Леры. Эта история вдохновляет продюсера канала на создание собственного проекта и масштабное интернет-расследование трагедии.</a:t>
            </a:r>
          </a:p>
        </p:txBody>
      </p:sp>
    </p:spTree>
    <p:extLst>
      <p:ext uri="{BB962C8B-B14F-4D97-AF65-F5344CB8AC3E}">
        <p14:creationId xmlns:p14="http://schemas.microsoft.com/office/powerpoint/2010/main" val="4238132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701" y="381736"/>
            <a:ext cx="7570597" cy="7263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dirty="0">
                <a:latin typeface="Bookman Old Style" panose="02050604050505020204" pitchFamily="18" charset="0"/>
              </a:rPr>
              <a:t>Наталия Волкова «</a:t>
            </a:r>
            <a:r>
              <a:rPr lang="en-US" sz="3600" dirty="0">
                <a:latin typeface="Bookman Old Style" panose="02050604050505020204" pitchFamily="18" charset="0"/>
              </a:rPr>
              <a:t>#</a:t>
            </a:r>
            <a:r>
              <a:rPr lang="ru-RU" sz="3600" dirty="0" err="1">
                <a:latin typeface="Bookman Old Style" panose="02050604050505020204" pitchFamily="18" charset="0"/>
              </a:rPr>
              <a:t>КиринБлог</a:t>
            </a:r>
            <a:r>
              <a:rPr lang="ru-RU" sz="3600" dirty="0">
                <a:latin typeface="Bookman Old Style" panose="02050604050505020204" pitchFamily="18" charset="0"/>
              </a:rPr>
              <a:t>»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FCAADB45-0656-44AB-9C28-0055B62AF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55" y="2149021"/>
            <a:ext cx="3915696" cy="38822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41AF6B97-AD3F-4FE5-87E0-20B15353D0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r="9646" b="3103"/>
          <a:stretch/>
        </p:blipFill>
        <p:spPr>
          <a:xfrm>
            <a:off x="4808711" y="1565339"/>
            <a:ext cx="6991553" cy="4742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E4995E-A57F-4318-A6D1-90B65E118B36}"/>
              </a:ext>
            </a:extLst>
          </p:cNvPr>
          <p:cNvSpPr txBox="1"/>
          <p:nvPr/>
        </p:nvSpPr>
        <p:spPr>
          <a:xfrm>
            <a:off x="10450751" y="830981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Book Antiqua" panose="02040602050305030304" pitchFamily="18" charset="0"/>
              </a:rPr>
              <a:t>12+</a:t>
            </a:r>
          </a:p>
        </p:txBody>
      </p:sp>
    </p:spTree>
    <p:extLst>
      <p:ext uri="{BB962C8B-B14F-4D97-AF65-F5344CB8AC3E}">
        <p14:creationId xmlns:p14="http://schemas.microsoft.com/office/powerpoint/2010/main" val="225052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59" y="365629"/>
            <a:ext cx="7499576" cy="64642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dirty="0">
                <a:latin typeface="Bookman Old Style" panose="02050604050505020204" pitchFamily="18" charset="0"/>
              </a:rPr>
              <a:t>Наталия Волкова «</a:t>
            </a:r>
            <a:r>
              <a:rPr lang="en-US" sz="3600" dirty="0">
                <a:latin typeface="Bookman Old Style" panose="02050604050505020204" pitchFamily="18" charset="0"/>
              </a:rPr>
              <a:t>#</a:t>
            </a:r>
            <a:r>
              <a:rPr lang="ru-RU" sz="3600" dirty="0" err="1">
                <a:latin typeface="Bookman Old Style" panose="02050604050505020204" pitchFamily="18" charset="0"/>
              </a:rPr>
              <a:t>КиринБлог</a:t>
            </a:r>
            <a:r>
              <a:rPr lang="ru-RU" sz="3600" dirty="0">
                <a:latin typeface="Bookman Old Style" panose="020506040505050202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8DA3332-495C-468F-9CC0-F5F3F0589A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87" y="1250611"/>
            <a:ext cx="2990138" cy="29365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3B2D72-2862-458B-ADA9-FE3C21721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390" y="3255024"/>
            <a:ext cx="2983881" cy="29365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298C28-27F4-467B-BF8A-7E171AB82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1250611"/>
            <a:ext cx="5282010" cy="51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28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537" y="534305"/>
            <a:ext cx="7543964" cy="65530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dirty="0">
                <a:latin typeface="Bookman Old Style" panose="02050604050505020204" pitchFamily="18" charset="0"/>
              </a:rPr>
              <a:t>Наталия Волкова «</a:t>
            </a:r>
            <a:r>
              <a:rPr lang="en-US" sz="3600" dirty="0">
                <a:latin typeface="Bookman Old Style" panose="02050604050505020204" pitchFamily="18" charset="0"/>
              </a:rPr>
              <a:t>#</a:t>
            </a:r>
            <a:r>
              <a:rPr lang="ru-RU" sz="3600" dirty="0" err="1">
                <a:latin typeface="Bookman Old Style" panose="02050604050505020204" pitchFamily="18" charset="0"/>
              </a:rPr>
              <a:t>КиринБлог</a:t>
            </a:r>
            <a:r>
              <a:rPr lang="ru-RU" sz="3600" dirty="0">
                <a:latin typeface="Bookman Old Style" panose="02050604050505020204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F4C1C1-0383-403C-980E-028380C5F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0" y="1545823"/>
            <a:ext cx="5030907" cy="4945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35C1ACC-9F85-4CF8-BF57-D73F41899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5" y="1545823"/>
            <a:ext cx="5058247" cy="49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43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46" y="403114"/>
            <a:ext cx="9533347" cy="1028541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Русинова Анна, Гусев Дмитрий</a:t>
            </a:r>
            <a:r>
              <a:rPr lang="en-US" sz="3600" dirty="0">
                <a:latin typeface="Bookman Old Style" panose="02050604050505020204" pitchFamily="18" charset="0"/>
              </a:rPr>
              <a:t> </a:t>
            </a:r>
            <a:r>
              <a:rPr lang="ru-RU" sz="3600" dirty="0">
                <a:latin typeface="Bookman Old Style" panose="02050604050505020204" pitchFamily="18" charset="0"/>
              </a:rPr>
              <a:t/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3600" dirty="0">
                <a:latin typeface="Bookman Old Style" panose="02050604050505020204" pitchFamily="18" charset="0"/>
              </a:rPr>
              <a:t>«Бестужевки. Первый женский университет»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3D9C46-86DE-4BB1-96AC-2A2DE467FA5D}"/>
              </a:ext>
            </a:extLst>
          </p:cNvPr>
          <p:cNvSpPr txBox="1"/>
          <p:nvPr/>
        </p:nvSpPr>
        <p:spPr>
          <a:xfrm>
            <a:off x="6217920" y="1423851"/>
            <a:ext cx="5529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Bookman Old Style" panose="02050604050505020204" pitchFamily="18" charset="0"/>
              </a:rPr>
              <a:t>Художник: Цырлина Татьяна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D56C8D-2248-48B3-B4C1-38DD34AC9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6" y="1594942"/>
            <a:ext cx="3416632" cy="4862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171561-99B2-4E1C-9BAD-60246ABA3E05}"/>
              </a:ext>
            </a:extLst>
          </p:cNvPr>
          <p:cNvSpPr txBox="1"/>
          <p:nvPr/>
        </p:nvSpPr>
        <p:spPr>
          <a:xfrm>
            <a:off x="4414381" y="2104969"/>
            <a:ext cx="733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	</a:t>
            </a:r>
            <a:r>
              <a:rPr lang="ru-RU" sz="1600" dirty="0" err="1">
                <a:latin typeface="Bookman Old Style" panose="02050604050505020204" pitchFamily="18" charset="0"/>
              </a:rPr>
              <a:t>Бестужевские</a:t>
            </a:r>
            <a:r>
              <a:rPr lang="ru-RU" sz="1600" dirty="0">
                <a:latin typeface="Bookman Old Style" panose="02050604050505020204" pitchFamily="18" charset="0"/>
              </a:rPr>
              <a:t> курсы — это уникальное явление общественной жизни России последней четверти ХIX — начала XX века. Они были организованы для того, чтобы женщины могли получить высшее образование, и существовали как негосударственный университет на частные пожертвования. Здесь преподавали Дмитрий Менделеев, Александр Бутлеров и другие российские звезды мировой науки. Программы обучения, оснащение лабораторий и классов (на курсах были даже собственная обсерватория и научная библиотека) — соответствовали уровню мировых университетов.</a:t>
            </a:r>
            <a:br>
              <a:rPr lang="ru-RU" sz="1600" dirty="0">
                <a:latin typeface="Bookman Old Style" panose="02050604050505020204" pitchFamily="18" charset="0"/>
              </a:rPr>
            </a:br>
            <a:r>
              <a:rPr lang="ru-RU" sz="1600" dirty="0">
                <a:latin typeface="Bookman Old Style" panose="02050604050505020204" pitchFamily="18" charset="0"/>
              </a:rPr>
              <a:t>	Комикс рассказывает о том, как в XIX веке три женщины создали первый университет для женщин в Санкт-Петербурге. В книге описывается их борьба за право учиться, получать высшее образование и работать. Вы также узнаете, как были устроены </a:t>
            </a:r>
            <a:r>
              <a:rPr lang="ru-RU" sz="1600" dirty="0" err="1">
                <a:latin typeface="Bookman Old Style" panose="02050604050505020204" pitchFamily="18" charset="0"/>
              </a:rPr>
              <a:t>Бестужевские</a:t>
            </a:r>
            <a:r>
              <a:rPr lang="ru-RU" sz="1600" dirty="0">
                <a:latin typeface="Bookman Old Style" panose="02050604050505020204" pitchFamily="18" charset="0"/>
              </a:rPr>
              <a:t> курсы, кто там преподавал, кто поддержал инициативу, и почему путь женщин в образование занял полвека.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5DB8E8-EBEF-439A-A239-47A109A61FF8}"/>
              </a:ext>
            </a:extLst>
          </p:cNvPr>
          <p:cNvSpPr txBox="1"/>
          <p:nvPr/>
        </p:nvSpPr>
        <p:spPr>
          <a:xfrm>
            <a:off x="10985251" y="721158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Book Antiqua" panose="02040602050305030304" pitchFamily="18" charset="0"/>
              </a:rPr>
              <a:t>12+</a:t>
            </a:r>
          </a:p>
        </p:txBody>
      </p:sp>
    </p:spTree>
    <p:extLst>
      <p:ext uri="{BB962C8B-B14F-4D97-AF65-F5344CB8AC3E}">
        <p14:creationId xmlns:p14="http://schemas.microsoft.com/office/powerpoint/2010/main" val="995359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217" y="479393"/>
            <a:ext cx="9745272" cy="95752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Русинова Анна, Гусев Дмитрий</a:t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en-US" sz="3600" dirty="0">
                <a:latin typeface="Bookman Old Style" panose="02050604050505020204" pitchFamily="18" charset="0"/>
              </a:rPr>
              <a:t> </a:t>
            </a:r>
            <a:r>
              <a:rPr lang="ru-RU" sz="3600" dirty="0">
                <a:latin typeface="Bookman Old Style" panose="02050604050505020204" pitchFamily="18" charset="0"/>
              </a:rPr>
              <a:t>«Бестужевки. Первый женский университет»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F5303C-BA91-42C4-8409-00D4E0D6B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53" y="2608323"/>
            <a:ext cx="5581465" cy="39387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F0994C-6D59-4735-B1F8-9F0E12116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41" y="1604668"/>
            <a:ext cx="5926472" cy="41821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1F0CC31-E990-4B0E-91BF-885C1D4BF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413" y="1758393"/>
            <a:ext cx="571854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6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833FB54-0EA6-4C98-8611-39BD000CF0DF}"/>
              </a:ext>
            </a:extLst>
          </p:cNvPr>
          <p:cNvSpPr txBox="1">
            <a:spLocks/>
          </p:cNvSpPr>
          <p:nvPr/>
        </p:nvSpPr>
        <p:spPr>
          <a:xfrm>
            <a:off x="1460609" y="260648"/>
            <a:ext cx="87753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Book Antiqua" panose="02040602050305030304" pitchFamily="18" charset="0"/>
              </a:rPr>
              <a:t>Всероссийская Неделя</a:t>
            </a:r>
            <a:br>
              <a:rPr lang="ru-RU" sz="3200" dirty="0">
                <a:latin typeface="Book Antiqua" panose="02040602050305030304" pitchFamily="18" charset="0"/>
              </a:rPr>
            </a:br>
            <a:r>
              <a:rPr lang="ru-RU" sz="3200" dirty="0">
                <a:latin typeface="Book Antiqua" panose="02040602050305030304" pitchFamily="18" charset="0"/>
              </a:rPr>
              <a:t>«Живая классика» в библиотеках 2021-2022 г.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DD288854-C86C-4BFF-977D-040FC10C27E5}"/>
              </a:ext>
            </a:extLst>
          </p:cNvPr>
          <p:cNvSpPr txBox="1">
            <a:spLocks/>
          </p:cNvSpPr>
          <p:nvPr/>
        </p:nvSpPr>
        <p:spPr>
          <a:xfrm>
            <a:off x="5734975" y="1529383"/>
            <a:ext cx="5921406" cy="5423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>
                <a:latin typeface="Book Antiqua" panose="02040602050305030304" pitchFamily="18" charset="0"/>
              </a:rPr>
              <a:t>Условия выбора текста</a:t>
            </a:r>
            <a:endParaRPr lang="ru-RU" sz="1400" dirty="0">
              <a:latin typeface="Book Antiqua" panose="02040602050305030304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В ходе конкурсных испытаний участники декламируют отрывки из выбранных ими своих любимых прозаических произведений любых российских или зарубежных авторов XVIII-XXI века, не входящих в школьную программу. Список рекомендованных произведений опубликован на сайте Конкурса. Участник вправе выбрать произведение не из списка, удовлетворяющее условиям пункта 5.1 «Положения».</a:t>
            </a:r>
          </a:p>
          <a:p>
            <a:pPr algn="just"/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Критерий оценивания 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b="1" dirty="0">
                <a:latin typeface="Book Antiqua" panose="02040602050305030304" pitchFamily="18" charset="0"/>
                <a:cs typeface="Times New Roman" pitchFamily="18" charset="0"/>
              </a:rPr>
              <a:t>Выбор текста произведения: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- органичность исполняемого произведения, соответствие возрасту чтеца;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-   выбор отрывка, качество текста произведения;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-  текст произведения должен быть издан в профессиональном   издательстве тиражом не менее 4000 экз.;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latin typeface="Book Antiqua" panose="02040602050305030304" pitchFamily="18" charset="0"/>
                <a:cs typeface="Times New Roman" pitchFamily="18" charset="0"/>
              </a:rPr>
              <a:t> - максимальное количество баллов по критерию «Выбор текста произведения» – 5 баллов.</a:t>
            </a:r>
          </a:p>
        </p:txBody>
      </p:sp>
      <p:pic>
        <p:nvPicPr>
          <p:cNvPr id="7" name="Picture 2" descr="C:\Users\khln\Desktop\ЖИВАЯ КЛАССИКА 2021-2022\АФИША А3.jpg">
            <a:extLst>
              <a:ext uri="{FF2B5EF4-FFF2-40B4-BE49-F238E27FC236}">
                <a16:creationId xmlns:a16="http://schemas.microsoft.com/office/drawing/2014/main" xmlns="" id="{8B1F2584-FD62-4494-A9F6-F2390341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7" y="1433702"/>
            <a:ext cx="3910318" cy="5279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22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2A6BB02E-6044-405C-A8E0-C65D891DB94F}"/>
              </a:ext>
            </a:extLst>
          </p:cNvPr>
          <p:cNvSpPr txBox="1">
            <a:spLocks/>
          </p:cNvSpPr>
          <p:nvPr/>
        </p:nvSpPr>
        <p:spPr>
          <a:xfrm>
            <a:off x="3423821" y="545217"/>
            <a:ext cx="5344357" cy="7530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Book Antiqua" panose="02040602050305030304" pitchFamily="18" charset="0"/>
                <a:cs typeface="Times New Roman" pitchFamily="18" charset="0"/>
              </a:rPr>
              <a:t>Книги про мальчиков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7F0B911-B3D1-4279-B6E6-04CA04B2A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01" y="2488432"/>
            <a:ext cx="1808206" cy="27085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541745-3AEB-47EC-93EF-F2346CE5F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982" y="2497286"/>
            <a:ext cx="1852035" cy="27085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48288C-4764-4166-879A-0A5EB4D3A3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95" t="2825" r="56878" b="3356"/>
          <a:stretch/>
        </p:blipFill>
        <p:spPr>
          <a:xfrm>
            <a:off x="7369348" y="2488432"/>
            <a:ext cx="2051370" cy="27085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3D8774-4F90-4992-B76F-E03F46565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027" y="2488432"/>
            <a:ext cx="1852035" cy="27262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23C80FB-3DB3-47D8-A5F7-3289D230B2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234" t="4295" r="32981" b="4295"/>
          <a:stretch/>
        </p:blipFill>
        <p:spPr>
          <a:xfrm>
            <a:off x="9726068" y="2488432"/>
            <a:ext cx="1934349" cy="270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18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672" y="414111"/>
            <a:ext cx="7956655" cy="79375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Камель </a:t>
            </a:r>
            <a:r>
              <a:rPr lang="ru-RU" sz="3600" dirty="0" err="1">
                <a:latin typeface="Bookman Old Style" panose="02050604050505020204" pitchFamily="18" charset="0"/>
              </a:rPr>
              <a:t>Бенауда</a:t>
            </a:r>
            <a:r>
              <a:rPr lang="ru-RU" sz="3600" dirty="0">
                <a:latin typeface="Bookman Old Style" panose="02050604050505020204" pitchFamily="18" charset="0"/>
              </a:rPr>
              <a:t> «Норман»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5D496F-D70A-4E23-B45B-9097758A0CBD}"/>
              </a:ext>
            </a:extLst>
          </p:cNvPr>
          <p:cNvSpPr txBox="1"/>
          <p:nvPr/>
        </p:nvSpPr>
        <p:spPr>
          <a:xfrm>
            <a:off x="4927107" y="1450242"/>
            <a:ext cx="628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latin typeface="Book Antiqua" panose="02040602050305030304" pitchFamily="18" charset="0"/>
              </a:rPr>
              <a:t>Не такой как все, </a:t>
            </a:r>
            <a:r>
              <a:rPr lang="ru-RU" i="1" dirty="0" err="1">
                <a:latin typeface="Book Antiqua" panose="02040602050305030304" pitchFamily="18" charset="0"/>
              </a:rPr>
              <a:t>суперспособности</a:t>
            </a:r>
            <a:r>
              <a:rPr lang="ru-RU" i="1" dirty="0">
                <a:latin typeface="Book Antiqua" panose="02040602050305030304" pitchFamily="18" charset="0"/>
              </a:rPr>
              <a:t>, друзья, обман, опасности, надежда, доверие. 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BDBF1F-B79A-4EF2-A9ED-882B7947A20B}"/>
              </a:ext>
            </a:extLst>
          </p:cNvPr>
          <p:cNvSpPr txBox="1"/>
          <p:nvPr/>
        </p:nvSpPr>
        <p:spPr>
          <a:xfrm>
            <a:off x="4781833" y="2565655"/>
            <a:ext cx="66503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0" i="1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	</a:t>
            </a:r>
            <a:r>
              <a:rPr lang="ru-RU" sz="1600" dirty="0">
                <a:latin typeface="Book Antiqua" panose="02040602050305030304" pitchFamily="18" charset="0"/>
              </a:rPr>
              <a:t>Норман хотел бы уметь телепортироваться, как его любимый супергерой Кварк. Или передавать мысли на расстояние, как его лучшая подруга Агата. Или проходить сквозь стены, как папа. Ну в крайнем случае, потеть вонючим зеленым клеем, как тот бедолага, про которого рассказывала бабушка. Но тринадцатилетний Норман </a:t>
            </a:r>
            <a:r>
              <a:rPr lang="ru-RU" sz="1600" dirty="0" err="1">
                <a:latin typeface="Book Antiqua" panose="02040602050305030304" pitchFamily="18" charset="0"/>
              </a:rPr>
              <a:t>Невиль</a:t>
            </a:r>
            <a:r>
              <a:rPr lang="ru-RU" sz="1600" dirty="0">
                <a:latin typeface="Book Antiqua" panose="02040602050305030304" pitchFamily="18" charset="0"/>
              </a:rPr>
              <a:t> - единственный в мире человек без </a:t>
            </a:r>
            <a:r>
              <a:rPr lang="ru-RU" sz="1600" dirty="0" err="1">
                <a:latin typeface="Book Antiqua" panose="02040602050305030304" pitchFamily="18" charset="0"/>
              </a:rPr>
              <a:t>суперспособностей</a:t>
            </a:r>
            <a:r>
              <a:rPr lang="ru-RU" sz="1600" dirty="0">
                <a:latin typeface="Book Antiqua" panose="02040602050305030304" pitchFamily="18" charset="0"/>
              </a:rPr>
              <a:t>.</a:t>
            </a:r>
          </a:p>
          <a:p>
            <a:pPr algn="just"/>
            <a:r>
              <a:rPr lang="ru-RU" sz="1600" dirty="0">
                <a:latin typeface="Book Antiqua" panose="02040602050305030304" pitchFamily="18" charset="0"/>
              </a:rPr>
              <a:t>	А впереди обязательное тестирование на суперсилу, ведь главный школьный предмет - это </a:t>
            </a:r>
            <a:r>
              <a:rPr lang="ru-RU" sz="1600" dirty="0" err="1">
                <a:latin typeface="Book Antiqua" panose="02040602050305030304" pitchFamily="18" charset="0"/>
              </a:rPr>
              <a:t>силоведение</a:t>
            </a:r>
            <a:r>
              <a:rPr lang="ru-RU" sz="1600" dirty="0">
                <a:latin typeface="Book Antiqua" panose="02040602050305030304" pitchFamily="18" charset="0"/>
              </a:rPr>
              <a:t>, где учат использовать свои сверхъестественные таланты. И если суперкомпьютер сообщит, что у Нормана нет никаких способностей, - не видать ему спокойной жизни: увезут в какую-нибудь лабораторию и будут изучать как невиданный феномен. Друзья Нормана, Агата, Франк и </a:t>
            </a:r>
            <a:r>
              <a:rPr lang="ru-RU" sz="1600" dirty="0" err="1">
                <a:latin typeface="Book Antiqua" panose="02040602050305030304" pitchFamily="18" charset="0"/>
              </a:rPr>
              <a:t>Жибриль</a:t>
            </a:r>
            <a:r>
              <a:rPr lang="ru-RU" sz="1600" dirty="0">
                <a:latin typeface="Book Antiqua" panose="02040602050305030304" pitchFamily="18" charset="0"/>
              </a:rPr>
              <a:t>, придумывают, как помочь ему скрыть свою тайну от учителей и родителей - но, кажется, они перестарались…</a:t>
            </a:r>
          </a:p>
          <a:p>
            <a:pPr algn="just"/>
            <a: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93485B-B92F-4E34-9D6C-000509F2FB26}"/>
              </a:ext>
            </a:extLst>
          </p:cNvPr>
          <p:cNvSpPr txBox="1"/>
          <p:nvPr/>
        </p:nvSpPr>
        <p:spPr>
          <a:xfrm>
            <a:off x="10450751" y="830981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Book Antiqua" panose="02040602050305030304" pitchFamily="18" charset="0"/>
              </a:rPr>
              <a:t>12+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8616A09-44EB-4CA8-83CA-901206900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44" y="1450242"/>
            <a:ext cx="3105506" cy="46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1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672" y="414111"/>
            <a:ext cx="7956655" cy="79375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Лиза Томпсон </a:t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3600" dirty="0">
                <a:latin typeface="Bookman Old Style" panose="02050604050505020204" pitchFamily="18" charset="0"/>
              </a:rPr>
              <a:t>«Мальчик Золотая рыбка»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5D496F-D70A-4E23-B45B-9097758A0CBD}"/>
              </a:ext>
            </a:extLst>
          </p:cNvPr>
          <p:cNvSpPr txBox="1"/>
          <p:nvPr/>
        </p:nvSpPr>
        <p:spPr>
          <a:xfrm>
            <a:off x="4927107" y="1450242"/>
            <a:ext cx="628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latin typeface="Book Antiqua" panose="02040602050305030304" pitchFamily="18" charset="0"/>
              </a:rPr>
              <a:t>Не такой как все, </a:t>
            </a:r>
            <a:r>
              <a:rPr lang="ru-RU" i="1" dirty="0" err="1">
                <a:latin typeface="Book Antiqua" panose="02040602050305030304" pitchFamily="18" charset="0"/>
              </a:rPr>
              <a:t>окр</a:t>
            </a:r>
            <a:r>
              <a:rPr lang="ru-RU" i="1" dirty="0">
                <a:latin typeface="Book Antiqua" panose="02040602050305030304" pitchFamily="18" charset="0"/>
              </a:rPr>
              <a:t>, психологическая травма, семейная драма, детектив, друзья, принятие себя. 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BDBF1F-B79A-4EF2-A9ED-882B7947A20B}"/>
              </a:ext>
            </a:extLst>
          </p:cNvPr>
          <p:cNvSpPr txBox="1"/>
          <p:nvPr/>
        </p:nvSpPr>
        <p:spPr>
          <a:xfrm>
            <a:off x="4781833" y="2565655"/>
            <a:ext cx="6650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0" i="1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	</a:t>
            </a:r>
            <a:r>
              <a:rPr lang="ru-RU" sz="1600" dirty="0">
                <a:latin typeface="Book Antiqua" panose="02040602050305030304" pitchFamily="18" charset="0"/>
              </a:rPr>
              <a:t>Мэттью — 12 лет, и он словно золотая рыбка в аквариуме — целыми днями только и делает, что наблюдает за жизнью соседей из окна. Мальчик боится микробов, постоянно моет руки и не может выйти за порог своей комнаты.</a:t>
            </a:r>
          </a:p>
          <a:p>
            <a:pPr algn="just"/>
            <a:r>
              <a:rPr lang="ru-RU" sz="1600" dirty="0">
                <a:latin typeface="Book Antiqua" panose="02040602050305030304" pitchFamily="18" charset="0"/>
              </a:rPr>
              <a:t>	Однажды похищают соседского малыша, и Мэттью оказывается последним, кто видел ребёнка. Он решает провести собственное расследование. Одному ему не справиться, поэтому он обращается за помощью к Мелоди, своей странной однокласснице. Но Мелоди окажется не единственной, кто ему поможет.</a:t>
            </a:r>
            <a:br>
              <a:rPr lang="ru-RU" sz="1600" dirty="0">
                <a:latin typeface="Book Antiqua" panose="02040602050305030304" pitchFamily="18" charset="0"/>
              </a:rPr>
            </a:b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93485B-B92F-4E34-9D6C-000509F2FB26}"/>
              </a:ext>
            </a:extLst>
          </p:cNvPr>
          <p:cNvSpPr txBox="1"/>
          <p:nvPr/>
        </p:nvSpPr>
        <p:spPr>
          <a:xfrm>
            <a:off x="10450751" y="830981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Book Antiqua" panose="02040602050305030304" pitchFamily="18" charset="0"/>
              </a:rPr>
              <a:t>12+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EFE2FF-BC48-4064-8DD3-7A37871AF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02" y="1450242"/>
            <a:ext cx="3154067" cy="4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50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672" y="414111"/>
            <a:ext cx="7956655" cy="79375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Елена Клишина «Спойлеры»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5D496F-D70A-4E23-B45B-9097758A0CBD}"/>
              </a:ext>
            </a:extLst>
          </p:cNvPr>
          <p:cNvSpPr txBox="1"/>
          <p:nvPr/>
        </p:nvSpPr>
        <p:spPr>
          <a:xfrm>
            <a:off x="4927107" y="1450242"/>
            <a:ext cx="628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err="1">
                <a:latin typeface="Book Antiqua" panose="02040602050305030304" pitchFamily="18" charset="0"/>
              </a:rPr>
              <a:t>Челлендж</a:t>
            </a:r>
            <a:r>
              <a:rPr lang="ru-RU" i="1" dirty="0">
                <a:latin typeface="Book Antiqua" panose="02040602050305030304" pitchFamily="18" charset="0"/>
              </a:rPr>
              <a:t>, классическая литература, социальные сети, подростки читают.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BDBF1F-B79A-4EF2-A9ED-882B7947A20B}"/>
              </a:ext>
            </a:extLst>
          </p:cNvPr>
          <p:cNvSpPr txBox="1"/>
          <p:nvPr/>
        </p:nvSpPr>
        <p:spPr>
          <a:xfrm>
            <a:off x="4865723" y="2397875"/>
            <a:ext cx="66503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0" i="1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	</a:t>
            </a:r>
            <a:r>
              <a:rPr lang="ru-RU" sz="1600" dirty="0">
                <a:latin typeface="Book Antiqua" panose="02040602050305030304" pitchFamily="18" charset="0"/>
              </a:rPr>
              <a:t>Девятиклассник Захар Табашников получает от учительницы литературы предложение, от которого невозможно отказаться: чтобы хоть как-то сдать ЕГЭ, ему нужно за лето прочесть книги школьной программы. А заодно писать о них на своей страничке в соцсети. Постаменты памятников шатаются - в комментариях хайп, а классика на то и классика, чтобы выдерживать испытание временем.</a:t>
            </a:r>
          </a:p>
          <a:p>
            <a:pPr algn="just"/>
            <a:endParaRPr lang="ru-RU" sz="1600" dirty="0">
              <a:latin typeface="Book Antiqua" panose="02040602050305030304" pitchFamily="18" charset="0"/>
            </a:endParaRPr>
          </a:p>
          <a:p>
            <a:pPr algn="just"/>
            <a:r>
              <a:rPr lang="ru-RU" sz="1600" dirty="0">
                <a:latin typeface="Book Antiqua" panose="02040602050305030304" pitchFamily="18" charset="0"/>
              </a:rPr>
              <a:t>"Обломов". За название сразу пять баллов. История дауншифтера, </a:t>
            </a:r>
            <a:r>
              <a:rPr lang="ru-RU" sz="1600" dirty="0" err="1">
                <a:latin typeface="Book Antiqua" panose="02040602050305030304" pitchFamily="18" charset="0"/>
              </a:rPr>
              <a:t>прокрастинатора</a:t>
            </a:r>
            <a:r>
              <a:rPr lang="ru-RU" sz="1600" dirty="0">
                <a:latin typeface="Book Antiqua" panose="02040602050305030304" pitchFamily="18" charset="0"/>
              </a:rPr>
              <a:t> и (простите, Ольга Леонидовна) лоха..."</a:t>
            </a:r>
          </a:p>
          <a:p>
            <a:pPr algn="just"/>
            <a:endParaRPr lang="ru-RU" sz="1600" dirty="0">
              <a:latin typeface="Book Antiqua" panose="02040602050305030304" pitchFamily="18" charset="0"/>
            </a:endParaRPr>
          </a:p>
          <a:p>
            <a:pPr algn="just"/>
            <a:r>
              <a:rPr lang="ru-RU" sz="1600" dirty="0">
                <a:latin typeface="Book Antiqua" panose="02040602050305030304" pitchFamily="18" charset="0"/>
              </a:rPr>
              <a:t>"Бедная Лиза", Николай Карамзин. </a:t>
            </a:r>
            <a:r>
              <a:rPr lang="ru-RU" sz="1600" dirty="0" err="1">
                <a:latin typeface="Book Antiqua" panose="02040602050305030304" pitchFamily="18" charset="0"/>
              </a:rPr>
              <a:t>Ващет</a:t>
            </a:r>
            <a:r>
              <a:rPr lang="ru-RU" sz="1600" dirty="0">
                <a:latin typeface="Book Antiqua" panose="02040602050305030304" pitchFamily="18" charset="0"/>
              </a:rPr>
              <a:t>, если вы не заметили раньше, эта книжка про секс..."</a:t>
            </a:r>
          </a:p>
          <a:p>
            <a:pPr algn="just"/>
            <a:endParaRPr lang="ru-RU" sz="1600" dirty="0">
              <a:latin typeface="Book Antiqua" panose="02040602050305030304" pitchFamily="18" charset="0"/>
            </a:endParaRPr>
          </a:p>
          <a:p>
            <a:pPr algn="just"/>
            <a:r>
              <a:rPr lang="ru-RU" sz="1600" dirty="0">
                <a:latin typeface="Book Antiqua" panose="02040602050305030304" pitchFamily="18" charset="0"/>
              </a:rPr>
              <a:t>"Гроза", Николай Островский. Купчиха Кабанова, видимо, в той или иной степени живет в каждой матери: "Ты как с матерью разговариваешь?.."</a:t>
            </a:r>
          </a:p>
          <a:p>
            <a:pPr algn="just"/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93485B-B92F-4E34-9D6C-000509F2FB26}"/>
              </a:ext>
            </a:extLst>
          </p:cNvPr>
          <p:cNvSpPr txBox="1"/>
          <p:nvPr/>
        </p:nvSpPr>
        <p:spPr>
          <a:xfrm>
            <a:off x="10450751" y="830981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Book Antiqua" panose="02040602050305030304" pitchFamily="18" charset="0"/>
              </a:rPr>
              <a:t>16+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3EC354-5A78-482A-8397-BAC33436F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98" y="1516412"/>
            <a:ext cx="3325086" cy="46530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D50D4D-7106-4F31-832A-30DB5257A649}"/>
              </a:ext>
            </a:extLst>
          </p:cNvPr>
          <p:cNvSpPr txBox="1"/>
          <p:nvPr/>
        </p:nvSpPr>
        <p:spPr>
          <a:xfrm>
            <a:off x="597716" y="6443889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https://my-shop.ru/shop/article/13128.html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00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672" y="414111"/>
            <a:ext cx="7956655" cy="79375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Юлия Кузнецова </a:t>
            </a:r>
            <a:br>
              <a:rPr lang="ru-RU" sz="3600" dirty="0">
                <a:latin typeface="Bookman Old Style" panose="02050604050505020204" pitchFamily="18" charset="0"/>
              </a:rPr>
            </a:br>
            <a:r>
              <a:rPr lang="ru-RU" sz="3600" dirty="0">
                <a:latin typeface="Bookman Old Style" panose="02050604050505020204" pitchFamily="18" charset="0"/>
              </a:rPr>
              <a:t>«История Северного круга»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5D496F-D70A-4E23-B45B-9097758A0CBD}"/>
              </a:ext>
            </a:extLst>
          </p:cNvPr>
          <p:cNvSpPr txBox="1"/>
          <p:nvPr/>
        </p:nvSpPr>
        <p:spPr>
          <a:xfrm>
            <a:off x="4927107" y="1450242"/>
            <a:ext cx="628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latin typeface="Book Antiqua" panose="02040602050305030304" pitchFamily="18" charset="0"/>
              </a:rPr>
              <a:t>Антиутопия, дружба, надежда, вера в чудо, выбор, чувство вины, раскаяние.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BDBF1F-B79A-4EF2-A9ED-882B7947A20B}"/>
              </a:ext>
            </a:extLst>
          </p:cNvPr>
          <p:cNvSpPr txBox="1"/>
          <p:nvPr/>
        </p:nvSpPr>
        <p:spPr>
          <a:xfrm>
            <a:off x="4865723" y="2397875"/>
            <a:ext cx="665032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0" i="1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	</a:t>
            </a:r>
            <a:r>
              <a:rPr lang="ru-RU" sz="1600" dirty="0">
                <a:latin typeface="Book Antiqua" panose="02040602050305030304" pitchFamily="18" charset="0"/>
              </a:rPr>
              <a:t>Пронзительная история о 12-летнем мальчике, живущем в мире, перенесшем экологическую катастрофу. Книга о сложном выборе, дружбе, надежде и чуде - своем для каждого героя.</a:t>
            </a:r>
          </a:p>
          <a:p>
            <a:pPr algn="just"/>
            <a:r>
              <a:rPr lang="ru-RU" sz="1600" dirty="0">
                <a:latin typeface="Book Antiqua" panose="02040602050305030304" pitchFamily="18" charset="0"/>
              </a:rPr>
              <a:t>	Можно ли пожертвовать кем-то ради высокой цели? Принести в жертву жука, чтобы спасти больную девочку? А если этот жук - единственная форма жизни после экологической катастрофы? Как сделать правильный выбор, как остаться человеком в странном замкнутом мире?</a:t>
            </a:r>
          </a:p>
          <a:p>
            <a:pPr algn="just"/>
            <a:r>
              <a:rPr lang="ru-RU" sz="1600" dirty="0">
                <a:latin typeface="Book Antiqua" panose="02040602050305030304" pitchFamily="18" charset="0"/>
              </a:rPr>
              <a:t>	На эти вопросы предстоит ответить 12-летнему Дину. Он вместе с родителями живет в небольшом поселке Северного круга, в мире, где много столетий назад произошла катастрофа, и до сих пор жители страдают лишающей болезнью. Здесь ядовитый розовый снег, смертельные кислотные прожилки, а в воздухе летают Поветрия, которые умеет слышать мама Дина. Но в этом опасном мире есть место чуду. Только чудо это для каждого свое.</a:t>
            </a:r>
            <a:br>
              <a:rPr lang="ru-RU" sz="1600" dirty="0">
                <a:latin typeface="Book Antiqua" panose="02040602050305030304" pitchFamily="18" charset="0"/>
              </a:rPr>
            </a:b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93485B-B92F-4E34-9D6C-000509F2FB26}"/>
              </a:ext>
            </a:extLst>
          </p:cNvPr>
          <p:cNvSpPr txBox="1"/>
          <p:nvPr/>
        </p:nvSpPr>
        <p:spPr>
          <a:xfrm>
            <a:off x="10450751" y="830981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Book Antiqua" panose="02040602050305030304" pitchFamily="18" charset="0"/>
              </a:rPr>
              <a:t>6+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C05A93-CE7F-4609-A07B-24FE0D0CA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02" y="1645126"/>
            <a:ext cx="3513299" cy="4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6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BBD15-F15D-4A01-BC71-14F1E3FF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672" y="414111"/>
            <a:ext cx="7956655" cy="79375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Паскаль </a:t>
            </a:r>
            <a:r>
              <a:rPr lang="ru-RU" sz="3600" dirty="0" err="1">
                <a:latin typeface="Bookman Old Style" panose="02050604050505020204" pitchFamily="18" charset="0"/>
              </a:rPr>
              <a:t>Рютер</a:t>
            </a:r>
            <a:r>
              <a:rPr lang="ru-RU" sz="3600" dirty="0">
                <a:latin typeface="Bookman Old Style" panose="02050604050505020204" pitchFamily="18" charset="0"/>
              </a:rPr>
              <a:t> «Сердце на Брайле»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5D496F-D70A-4E23-B45B-9097758A0CBD}"/>
              </a:ext>
            </a:extLst>
          </p:cNvPr>
          <p:cNvSpPr txBox="1"/>
          <p:nvPr/>
        </p:nvSpPr>
        <p:spPr>
          <a:xfrm>
            <a:off x="4927107" y="1450242"/>
            <a:ext cx="628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latin typeface="Book Antiqua" panose="02040602050305030304" pitchFamily="18" charset="0"/>
              </a:rPr>
              <a:t>Антиутопия, дружба, надежда, вера в чудо, выбор, чувство вины, раскаяние.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BDBF1F-B79A-4EF2-A9ED-882B7947A20B}"/>
              </a:ext>
            </a:extLst>
          </p:cNvPr>
          <p:cNvSpPr txBox="1"/>
          <p:nvPr/>
        </p:nvSpPr>
        <p:spPr>
          <a:xfrm>
            <a:off x="4865723" y="2397875"/>
            <a:ext cx="66503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0" i="1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	</a:t>
            </a:r>
            <a:r>
              <a:rPr lang="ru-RU" sz="1600" dirty="0">
                <a:latin typeface="Book Antiqua" panose="02040602050305030304" pitchFamily="18" charset="0"/>
              </a:rPr>
              <a:t>Что может быть хуже школы? Для Виктора - ничего! Не успевает он вернуться домой, как всё услышанное на уроках вылетает из головы. Зато песни The Rolling Stones и сочиненные со своей группой аккорды он помнит всегда! А уж тому, какие подробности он знает о машинах, удивляются даже отец Виктора и друг </a:t>
            </a:r>
            <a:r>
              <a:rPr lang="ru-RU" sz="1600" dirty="0" err="1">
                <a:latin typeface="Book Antiqua" panose="02040602050305030304" pitchFamily="18" charset="0"/>
              </a:rPr>
              <a:t>Хайсам</a:t>
            </a:r>
            <a:r>
              <a:rPr lang="ru-RU" sz="1600" dirty="0">
                <a:latin typeface="Book Antiqua" panose="02040602050305030304" pitchFamily="18" charset="0"/>
              </a:rPr>
              <a:t>.</a:t>
            </a:r>
          </a:p>
          <a:p>
            <a:pPr algn="just"/>
            <a:r>
              <a:rPr lang="ru-RU" sz="1600" dirty="0">
                <a:latin typeface="Book Antiqua" panose="02040602050305030304" pitchFamily="18" charset="0"/>
              </a:rPr>
              <a:t>	Новенькая Мари - его полная противоположность. Учится, не прилагая усилий. Блестяще играет на виолончели. Готовится к консерватории. Тихая. Гениальная. Идеальная!</a:t>
            </a:r>
          </a:p>
          <a:p>
            <a:pPr algn="just"/>
            <a:r>
              <a:rPr lang="ru-RU" sz="1600" dirty="0">
                <a:latin typeface="Book Antiqua" panose="02040602050305030304" pitchFamily="18" charset="0"/>
              </a:rPr>
              <a:t>Однажды Виктора пересаживают за одну парту с Мари - и жизнь обоих становится другой. То, что поначалу казалось вынужденной необходимостью, перерастает в дружбу, а может быть, и в любовь. Вот только сохранить это хрупкое чувство непросто: Виктор должен помочь Мари сберечь ее тайну, которая может их разлучить если не навсегда, то совершенно точно надолго.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93485B-B92F-4E34-9D6C-000509F2FB26}"/>
              </a:ext>
            </a:extLst>
          </p:cNvPr>
          <p:cNvSpPr txBox="1"/>
          <p:nvPr/>
        </p:nvSpPr>
        <p:spPr>
          <a:xfrm>
            <a:off x="10450751" y="830981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Book Antiqua" panose="02040602050305030304" pitchFamily="18" charset="0"/>
              </a:rPr>
              <a:t>12+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E9CD3D-B405-4753-9211-8316E47EB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43" y="1653515"/>
            <a:ext cx="3185858" cy="4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47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2A6BB02E-6044-405C-A8E0-C65D891DB94F}"/>
              </a:ext>
            </a:extLst>
          </p:cNvPr>
          <p:cNvSpPr txBox="1">
            <a:spLocks/>
          </p:cNvSpPr>
          <p:nvPr/>
        </p:nvSpPr>
        <p:spPr>
          <a:xfrm>
            <a:off x="3423821" y="981315"/>
            <a:ext cx="5344357" cy="7530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Book Antiqua" panose="02040602050305030304" pitchFamily="18" charset="0"/>
                <a:cs typeface="Times New Roman" pitchFamily="18" charset="0"/>
              </a:rPr>
              <a:t>Книги про девочек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CE02057-D716-44D1-ACD3-49A4FEC2E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493" y="2482527"/>
            <a:ext cx="2511608" cy="24901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D32E0FB-8D45-45F8-A888-478DDA893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49" y="2229964"/>
            <a:ext cx="2003221" cy="29750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DAC2CF7-5001-4ECB-A2D2-5832EEE6A3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8" y="2229964"/>
            <a:ext cx="2090491" cy="29750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133AFE9-3189-4871-90E5-0EE592C620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3" y="2229964"/>
            <a:ext cx="2090491" cy="29750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1E6353-0344-4F55-823D-17C53FFE1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464" y="2236240"/>
            <a:ext cx="2078894" cy="296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123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339</Words>
  <Application>Microsoft Office PowerPoint</Application>
  <PresentationFormat>Широкоэкранный</PresentationFormat>
  <Paragraphs>76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Book Antiqua</vt:lpstr>
      <vt:lpstr>Bookman Old Style</vt:lpstr>
      <vt:lpstr>Calibri</vt:lpstr>
      <vt:lpstr>Calibri Light</vt:lpstr>
      <vt:lpstr>Times New Roman</vt:lpstr>
      <vt:lpstr>Тема Office</vt:lpstr>
      <vt:lpstr>Про мальчишек  и девчонок</vt:lpstr>
      <vt:lpstr>Презентация PowerPoint</vt:lpstr>
      <vt:lpstr>Презентация PowerPoint</vt:lpstr>
      <vt:lpstr>Камель Бенауда «Норман»</vt:lpstr>
      <vt:lpstr>Лиза Томпсон  «Мальчик Золотая рыбка»</vt:lpstr>
      <vt:lpstr>Елена Клишина «Спойлеры»</vt:lpstr>
      <vt:lpstr>Юлия Кузнецова  «История Северного круга»</vt:lpstr>
      <vt:lpstr>Паскаль Рютер «Сердце на Брайле»</vt:lpstr>
      <vt:lpstr>Презентация PowerPoint</vt:lpstr>
      <vt:lpstr>Кристине Нёстлингер «Гретхен»</vt:lpstr>
      <vt:lpstr>Педро Маньяс  «Тайная жизнь Ребекки Парадайз»</vt:lpstr>
      <vt:lpstr>Ева Немеш «Субтитры»</vt:lpstr>
      <vt:lpstr>Наталия Волкова «#КиринБлог»</vt:lpstr>
      <vt:lpstr>Наталия Волкова «#КиринБлог»</vt:lpstr>
      <vt:lpstr>Наталия Волкова «#КиринБлог»</vt:lpstr>
      <vt:lpstr>Русинова Анна, Гусев Дмитрий  «Бестужевки. Первый женский университет»</vt:lpstr>
      <vt:lpstr>Русинова Анна, Гусев Дмитрий  «Бестужевки. Первый женский университет»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Сотрудник</cp:lastModifiedBy>
  <cp:revision>21</cp:revision>
  <dcterms:created xsi:type="dcterms:W3CDTF">2021-10-25T10:44:21Z</dcterms:created>
  <dcterms:modified xsi:type="dcterms:W3CDTF">2021-11-29T03:26:40Z</dcterms:modified>
</cp:coreProperties>
</file>