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7" r:id="rId3"/>
    <p:sldId id="264" r:id="rId4"/>
    <p:sldId id="263" r:id="rId5"/>
    <p:sldId id="266" r:id="rId6"/>
    <p:sldId id="265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57" r:id="rId25"/>
    <p:sldId id="258" r:id="rId26"/>
    <p:sldId id="287" r:id="rId27"/>
    <p:sldId id="285" r:id="rId28"/>
    <p:sldId id="286" r:id="rId29"/>
    <p:sldId id="288" r:id="rId30"/>
    <p:sldId id="289" r:id="rId31"/>
    <p:sldId id="292" r:id="rId32"/>
    <p:sldId id="290" r:id="rId33"/>
    <p:sldId id="261" r:id="rId34"/>
    <p:sldId id="293" r:id="rId35"/>
    <p:sldId id="29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nauchka.ru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senauka.ru/knigi/besplatnyie-knigi.html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laba.com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7wnz6LklnE&amp;feature=emb_rel_pause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vsenauka.knigorubka?z=video-195480924_456239022/videos-195480924/pl_-195480924_-2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slimeyou.ru/recepty-slaimov/" TargetMode="Externa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kdb.ru/images/materials/metod/2021_metod/%D0%9D%D0%B8%D0%BA%D0%BE%D0%BB%D0%B0%D0%B5%D0%B2%D0%B0_%D0%93%D0%BE%D0%B4_%D0%BD%D0%B0%D1%83%D0%BA%D0%B8%20(1).PDF" TargetMode="Externa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rzamas.academy/materials/1361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hyperlink" Target="https://mel.fm/non-fiksh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ru-RU" dirty="0"/>
              <a:t>«Вафля: «Я питаю к науке не только уважение, но и родственные чувства. Моей жены двоюродный брат, изволите ли знать, был магистром ботаники».</a:t>
            </a:r>
          </a:p>
          <a:p>
            <a:pPr algn="r"/>
            <a:r>
              <a:rPr lang="ru-RU" dirty="0"/>
              <a:t>А. Чехов «Дядя Ваня»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Науковедение</a:t>
            </a:r>
            <a:r>
              <a:rPr lang="ru-RU" dirty="0"/>
              <a:t> </a:t>
            </a:r>
            <a:r>
              <a:rPr lang="ru-RU" dirty="0" err="1"/>
              <a:t>по-библиотечному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err="1"/>
              <a:t>Синтия</a:t>
            </a:r>
            <a:r>
              <a:rPr lang="ru-RU" sz="1800" dirty="0"/>
              <a:t> </a:t>
            </a:r>
            <a:r>
              <a:rPr lang="ru-RU" sz="1800" dirty="0" err="1"/>
              <a:t>Барнетт</a:t>
            </a:r>
            <a:br>
              <a:rPr lang="ru-RU" sz="1800" dirty="0"/>
            </a:br>
            <a:r>
              <a:rPr lang="ru-RU" sz="1800" dirty="0"/>
              <a:t>«Занимательное </a:t>
            </a:r>
            <a:r>
              <a:rPr lang="ru-RU" sz="1800" dirty="0" err="1"/>
              <a:t>дождеведение</a:t>
            </a:r>
            <a:r>
              <a:rPr lang="ru-RU" sz="1800" dirty="0"/>
              <a:t>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Livebook, 2017 </a:t>
            </a:r>
            <a:r>
              <a:rPr lang="ru-RU" dirty="0"/>
              <a:t>г.</a:t>
            </a:r>
          </a:p>
        </p:txBody>
      </p:sp>
      <p:pic>
        <p:nvPicPr>
          <p:cNvPr id="5" name="Содержимое 4" descr="2118249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139473" y="685800"/>
            <a:ext cx="3608254" cy="54102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Билл </a:t>
            </a:r>
            <a:r>
              <a:rPr lang="ru-RU" sz="1800" dirty="0" err="1"/>
              <a:t>Слевин</a:t>
            </a:r>
            <a:br>
              <a:rPr lang="ru-RU" sz="1800" dirty="0"/>
            </a:br>
            <a:r>
              <a:rPr lang="ru-RU" sz="1800" dirty="0"/>
              <a:t>«Превращения»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/>
              <a:t>Питер, 2019 г.</a:t>
            </a:r>
          </a:p>
        </p:txBody>
      </p:sp>
      <p:pic>
        <p:nvPicPr>
          <p:cNvPr id="6" name="Содержимое 5" descr="Рисунок1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938242" y="685800"/>
            <a:ext cx="4010716" cy="54102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Алёна Васнецова «Поразительные паразиты»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/>
              <a:t>Пешком в историю, 2019 г.</a:t>
            </a:r>
          </a:p>
        </p:txBody>
      </p:sp>
      <p:pic>
        <p:nvPicPr>
          <p:cNvPr id="5" name="Содержимое 4" descr="6005597799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124200" y="707771"/>
            <a:ext cx="5638800" cy="536625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err="1"/>
              <a:t>Джоэл</a:t>
            </a:r>
            <a:r>
              <a:rPr lang="ru-RU" sz="1800" dirty="0"/>
              <a:t> Леви</a:t>
            </a:r>
            <a:br>
              <a:rPr lang="ru-RU" sz="1800" dirty="0"/>
            </a:br>
            <a:r>
              <a:rPr lang="ru-RU" sz="1800" dirty="0"/>
              <a:t>«Большая книга аналогий»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/>
              <a:t>Манн, Иванов и Фербер, 2019 г.</a:t>
            </a:r>
          </a:p>
        </p:txBody>
      </p:sp>
      <p:pic>
        <p:nvPicPr>
          <p:cNvPr id="7" name="Содержимое 6" descr="22482_main_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8500" y="685800"/>
            <a:ext cx="5410200" cy="54102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443030"/>
          </a:xfrm>
        </p:spPr>
        <p:txBody>
          <a:bodyPr/>
          <a:lstStyle/>
          <a:p>
            <a:r>
              <a:rPr lang="ru-RU" sz="1800" dirty="0" err="1"/>
              <a:t>Изабель</a:t>
            </a:r>
            <a:r>
              <a:rPr lang="ru-RU" sz="1800" dirty="0"/>
              <a:t> </a:t>
            </a:r>
            <a:r>
              <a:rPr lang="ru-RU" sz="1800" dirty="0" err="1"/>
              <a:t>Миньош</a:t>
            </a:r>
            <a:r>
              <a:rPr lang="ru-RU" sz="1800" dirty="0"/>
              <a:t> </a:t>
            </a:r>
            <a:r>
              <a:rPr lang="ru-RU" sz="1800" dirty="0" err="1"/>
              <a:t>Мартинш</a:t>
            </a:r>
            <a:br>
              <a:rPr lang="ru-RU" sz="1800" dirty="0"/>
            </a:br>
            <a:r>
              <a:rPr lang="ru-RU" sz="1800" dirty="0"/>
              <a:t>«Что там внутри? Путеводитель по нашему мозгу»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2428868"/>
            <a:ext cx="2362200" cy="3697295"/>
          </a:xfrm>
        </p:spPr>
        <p:txBody>
          <a:bodyPr/>
          <a:lstStyle/>
          <a:p>
            <a:r>
              <a:rPr lang="ru-RU" dirty="0"/>
              <a:t>Самокат, 2020 г.</a:t>
            </a:r>
          </a:p>
        </p:txBody>
      </p:sp>
      <p:pic>
        <p:nvPicPr>
          <p:cNvPr id="6" name="Содержимое 5" descr="10918706_0_CHto_tam_vnutri_Putevoditel_po_nashemu_mozgu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b="3081"/>
          <a:stretch>
            <a:fillRect/>
          </a:stretch>
        </p:blipFill>
        <p:spPr>
          <a:xfrm>
            <a:off x="3825414" y="685800"/>
            <a:ext cx="4236372" cy="524353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443030"/>
          </a:xfrm>
        </p:spPr>
        <p:txBody>
          <a:bodyPr/>
          <a:lstStyle/>
          <a:p>
            <a:r>
              <a:rPr lang="ru-RU" sz="1800" dirty="0"/>
              <a:t>Лена Набокова</a:t>
            </a:r>
            <a:br>
              <a:rPr lang="ru-RU" sz="1800" dirty="0"/>
            </a:br>
            <a:r>
              <a:rPr lang="ru-RU" sz="1800" dirty="0"/>
              <a:t>«Давай поговорим о космосе»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2428868"/>
            <a:ext cx="2362200" cy="3697295"/>
          </a:xfrm>
        </p:spPr>
        <p:txBody>
          <a:bodyPr/>
          <a:lstStyle/>
          <a:p>
            <a:r>
              <a:rPr lang="ru-RU" dirty="0"/>
              <a:t>Волчок, 2019 г.</a:t>
            </a:r>
          </a:p>
        </p:txBody>
      </p:sp>
      <p:pic>
        <p:nvPicPr>
          <p:cNvPr id="7" name="Содержимое 6" descr="coverbig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214812" y="1166812"/>
            <a:ext cx="3457575" cy="444817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1014402"/>
          </a:xfrm>
        </p:spPr>
        <p:txBody>
          <a:bodyPr/>
          <a:lstStyle/>
          <a:p>
            <a:r>
              <a:rPr lang="ru-RU" sz="1800" dirty="0"/>
              <a:t>Стив Дженкинс «Глаза в глаза»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2000240"/>
            <a:ext cx="2362200" cy="4125923"/>
          </a:xfrm>
        </p:spPr>
        <p:txBody>
          <a:bodyPr/>
          <a:lstStyle/>
          <a:p>
            <a:r>
              <a:rPr lang="ru-RU" dirty="0"/>
              <a:t>Пешком в историю, 2018 г.</a:t>
            </a:r>
          </a:p>
        </p:txBody>
      </p:sp>
      <p:pic>
        <p:nvPicPr>
          <p:cNvPr id="6" name="Содержимое 5" descr="glaza-v-glaza-kak-zhivotnye-vidyat-mir-400x50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038600" y="985837"/>
            <a:ext cx="3810000" cy="4810125"/>
          </a:xfrm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4930" y="3238495"/>
            <a:ext cx="2349070" cy="361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4500570"/>
            <a:ext cx="2486011" cy="182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UVIVF</a:t>
            </a:r>
            <a:r>
              <a:rPr lang="ru-RU" dirty="0"/>
              <a:t> – </a:t>
            </a:r>
            <a:r>
              <a:rPr lang="ru-RU" sz="2700" dirty="0"/>
              <a:t>индуцированное ультрафиолетовое излучение видимой флуоресценции</a:t>
            </a:r>
            <a:endParaRPr lang="ru-RU" dirty="0"/>
          </a:p>
        </p:txBody>
      </p:sp>
      <p:pic>
        <p:nvPicPr>
          <p:cNvPr id="9" name="Содержимое 8" descr="Рисунок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1625" y="2152098"/>
            <a:ext cx="4038600" cy="3120541"/>
          </a:xfrm>
        </p:spPr>
      </p:pic>
      <p:pic>
        <p:nvPicPr>
          <p:cNvPr id="10" name="Содержимое 9" descr="л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00600" y="2366169"/>
            <a:ext cx="4038600" cy="26924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онлайн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оффлайн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Научка</a:t>
            </a:r>
            <a:r>
              <a:rPr lang="ru-RU" dirty="0"/>
              <a:t> 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t="12901" b="15956"/>
          <a:stretch>
            <a:fillRect/>
          </a:stretch>
        </p:blipFill>
        <p:spPr bwMode="auto">
          <a:xfrm>
            <a:off x="733913" y="3143248"/>
            <a:ext cx="767617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/>
                <a:hlinkClick r:id="rId3"/>
              </a:rPr>
              <a:t>http://nauchka.ru/</a:t>
            </a:r>
            <a:r>
              <a:rPr lang="ru-RU" dirty="0">
                <a:solidFill>
                  <a:schemeClr val="bg1"/>
                </a:solidFill>
                <a:effectLst/>
              </a:rPr>
              <a:t>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ИНТЕЛЛЕКТУАЛЬНАЯ ЛИТЕРАТУРА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НОН-ФИКШН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Всенаука</a:t>
            </a:r>
            <a:r>
              <a:rPr lang="ru-RU" dirty="0"/>
              <a:t>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18976" t="7938" r="19632" b="10702"/>
          <a:stretch>
            <a:fillRect/>
          </a:stretch>
        </p:blipFill>
        <p:spPr bwMode="auto">
          <a:xfrm>
            <a:off x="2178827" y="2714620"/>
            <a:ext cx="4786346" cy="356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85786" y="2743200"/>
            <a:ext cx="7929618" cy="1673225"/>
          </a:xfrm>
        </p:spPr>
        <p:txBody>
          <a:bodyPr/>
          <a:lstStyle/>
          <a:p>
            <a:endParaRPr lang="ru-RU" dirty="0"/>
          </a:p>
          <a:p>
            <a:r>
              <a:rPr lang="en-US" sz="1400" dirty="0">
                <a:hlinkClick r:id="rId3"/>
              </a:rPr>
              <a:t>https://vsenauka.ru/knigi/besplatnyie-knigi.html</a:t>
            </a:r>
            <a:r>
              <a:rPr lang="ru-RU" sz="1400" dirty="0"/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Арзамас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22324" t="7938" r="20750" b="14671"/>
          <a:stretch>
            <a:fillRect/>
          </a:stretch>
        </p:blipFill>
        <p:spPr bwMode="auto">
          <a:xfrm>
            <a:off x="1535885" y="1571612"/>
            <a:ext cx="607223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8 февраля</a:t>
            </a:r>
          </a:p>
          <a:p>
            <a:endParaRPr lang="ru-RU" u="sng" dirty="0">
              <a:hlinkClick r:id="rId2"/>
            </a:endParaRPr>
          </a:p>
          <a:p>
            <a:endParaRPr lang="ru-RU" u="sng" dirty="0">
              <a:hlinkClick r:id="rId2"/>
            </a:endParaRPr>
          </a:p>
          <a:p>
            <a:endParaRPr lang="ru-RU" u="sng" dirty="0">
              <a:hlinkClick r:id="rId2"/>
            </a:endParaRPr>
          </a:p>
          <a:p>
            <a:endParaRPr lang="ru-RU" u="sng" dirty="0">
              <a:hlinkClick r:id="rId2"/>
            </a:endParaRPr>
          </a:p>
          <a:p>
            <a:r>
              <a:rPr lang="ru-RU" u="sng" dirty="0">
                <a:hlinkClick r:id="rId2"/>
              </a:rPr>
              <a:t>https://openlaba.com/</a:t>
            </a:r>
            <a:r>
              <a:rPr lang="ru-RU" dirty="0"/>
              <a:t> 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Открытая лабораторная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/>
              <a:t>ответ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Реникса</a:t>
            </a:r>
            <a:endParaRPr lang="ru-RU" dirty="0"/>
          </a:p>
        </p:txBody>
      </p:sp>
      <p:pic>
        <p:nvPicPr>
          <p:cNvPr id="13" name="Содержимое 12" descr="3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01625" y="2956997"/>
            <a:ext cx="4041775" cy="2847418"/>
          </a:xfrm>
        </p:spPr>
      </p:pic>
      <p:pic>
        <p:nvPicPr>
          <p:cNvPr id="14" name="Содержимое 13" descr="4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00600" y="3355186"/>
            <a:ext cx="4038600" cy="205421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/>
              <a:t>ответ</a:t>
            </a:r>
          </a:p>
        </p:txBody>
      </p:sp>
      <p:pic>
        <p:nvPicPr>
          <p:cNvPr id="12" name="Содержимое 11" descr="1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01625" y="2558515"/>
            <a:ext cx="4041775" cy="3644382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Ваша версия </a:t>
            </a:r>
          </a:p>
        </p:txBody>
      </p:sp>
      <p:pic>
        <p:nvPicPr>
          <p:cNvPr id="15" name="Содержимое 14" descr="2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26672" y="2725295"/>
            <a:ext cx="3986455" cy="331399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Умеем – не умеем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</a:t>
            </a:r>
          </a:p>
        </p:txBody>
      </p:sp>
      <p:pic>
        <p:nvPicPr>
          <p:cNvPr id="9" name="Содержимое 8" descr="6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50619" y="2801973"/>
            <a:ext cx="3943786" cy="3157467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/>
              <a:t>ответ</a:t>
            </a:r>
          </a:p>
        </p:txBody>
      </p:sp>
      <p:pic>
        <p:nvPicPr>
          <p:cNvPr id="10" name="Содержимое 9" descr="5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00600" y="2826439"/>
            <a:ext cx="4038600" cy="3111709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в библиотеке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sz="1800" dirty="0"/>
              <a:t>Викторина</a:t>
            </a:r>
          </a:p>
          <a:p>
            <a:r>
              <a:rPr lang="ru-RU" sz="1800" dirty="0"/>
              <a:t>Интеллектуальная игра</a:t>
            </a:r>
          </a:p>
          <a:p>
            <a:r>
              <a:rPr lang="ru-RU" sz="1800" dirty="0" err="1"/>
              <a:t>Квест</a:t>
            </a:r>
            <a:r>
              <a:rPr lang="ru-RU" sz="1800" dirty="0"/>
              <a:t> </a:t>
            </a:r>
          </a:p>
          <a:p>
            <a:r>
              <a:rPr lang="ru-RU" sz="1800" dirty="0" err="1"/>
              <a:t>Квиз</a:t>
            </a:r>
            <a:r>
              <a:rPr lang="ru-RU" sz="1800" dirty="0"/>
              <a:t> </a:t>
            </a:r>
          </a:p>
          <a:p>
            <a:endParaRPr lang="ru-RU" sz="1800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2800" dirty="0"/>
              <a:t>Проверка знаний, с последующим разбором ответов</a:t>
            </a:r>
          </a:p>
          <a:p>
            <a:endParaRPr lang="ru-RU" sz="2800" dirty="0"/>
          </a:p>
          <a:p>
            <a:r>
              <a:rPr lang="ru-RU" sz="2800" dirty="0"/>
              <a:t>Командное состязание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3324244"/>
          </a:xfrm>
        </p:spPr>
        <p:txBody>
          <a:bodyPr>
            <a:normAutofit/>
          </a:bodyPr>
          <a:lstStyle/>
          <a:p>
            <a:r>
              <a:rPr lang="ru-RU" sz="2000" dirty="0"/>
              <a:t>Не более 10 минут</a:t>
            </a:r>
          </a:p>
          <a:p>
            <a:r>
              <a:rPr lang="ru-RU" sz="2000" dirty="0"/>
              <a:t>Максимально актуальное</a:t>
            </a:r>
          </a:p>
          <a:p>
            <a:r>
              <a:rPr lang="ru-RU" sz="2000" dirty="0"/>
              <a:t>Просто о науке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l"/>
            <a:r>
              <a:rPr lang="ru-RU" sz="1400" dirty="0"/>
              <a:t>Пример выступления </a:t>
            </a:r>
            <a:r>
              <a:rPr lang="ru-RU" sz="1400" dirty="0" err="1"/>
              <a:t>сламера</a:t>
            </a:r>
            <a:r>
              <a:rPr lang="ru-RU" sz="1400" dirty="0"/>
              <a:t> Владимира </a:t>
            </a:r>
            <a:r>
              <a:rPr lang="ru-RU" sz="1400" dirty="0" err="1"/>
              <a:t>Пимонова</a:t>
            </a:r>
            <a:r>
              <a:rPr lang="ru-RU" sz="1400" dirty="0"/>
              <a:t> для </a:t>
            </a:r>
            <a:r>
              <a:rPr lang="en-US" sz="1400" dirty="0"/>
              <a:t>Science Slam samara</a:t>
            </a:r>
            <a:r>
              <a:rPr lang="ru-RU" sz="1400" dirty="0"/>
              <a:t> </a:t>
            </a:r>
            <a:r>
              <a:rPr lang="en-US" sz="1400" u="sng" dirty="0">
                <a:hlinkClick r:id="rId2"/>
              </a:rPr>
              <a:t>https</a:t>
            </a:r>
            <a:r>
              <a:rPr lang="ru-RU" sz="1400" u="sng" dirty="0">
                <a:hlinkClick r:id="rId2"/>
              </a:rPr>
              <a:t>://</a:t>
            </a:r>
            <a:r>
              <a:rPr lang="en-US" sz="1400" u="sng" dirty="0">
                <a:hlinkClick r:id="rId2"/>
              </a:rPr>
              <a:t>www</a:t>
            </a:r>
            <a:r>
              <a:rPr lang="ru-RU" sz="1400" u="sng" dirty="0">
                <a:hlinkClick r:id="rId2"/>
              </a:rPr>
              <a:t>.</a:t>
            </a:r>
            <a:r>
              <a:rPr lang="en-US" sz="1400" u="sng" dirty="0" err="1">
                <a:hlinkClick r:id="rId2"/>
              </a:rPr>
              <a:t>youtube</a:t>
            </a:r>
            <a:r>
              <a:rPr lang="ru-RU" sz="1400" u="sng" dirty="0">
                <a:hlinkClick r:id="rId2"/>
              </a:rPr>
              <a:t>.</a:t>
            </a:r>
            <a:r>
              <a:rPr lang="en-US" sz="1400" u="sng" dirty="0">
                <a:hlinkClick r:id="rId2"/>
              </a:rPr>
              <a:t>com</a:t>
            </a:r>
            <a:r>
              <a:rPr lang="ru-RU" sz="1400" u="sng" dirty="0">
                <a:hlinkClick r:id="rId2"/>
              </a:rPr>
              <a:t>/</a:t>
            </a:r>
            <a:r>
              <a:rPr lang="en-US" sz="1400" u="sng" dirty="0">
                <a:hlinkClick r:id="rId2"/>
              </a:rPr>
              <a:t>watch</a:t>
            </a:r>
            <a:r>
              <a:rPr lang="ru-RU" sz="1400" u="sng" dirty="0">
                <a:hlinkClick r:id="rId2"/>
              </a:rPr>
              <a:t>?</a:t>
            </a:r>
            <a:r>
              <a:rPr lang="en-US" sz="1400" u="sng" dirty="0">
                <a:hlinkClick r:id="rId2"/>
              </a:rPr>
              <a:t>v</a:t>
            </a:r>
            <a:r>
              <a:rPr lang="ru-RU" sz="1400" u="sng" dirty="0">
                <a:hlinkClick r:id="rId2"/>
              </a:rPr>
              <a:t>=</a:t>
            </a:r>
            <a:r>
              <a:rPr lang="en-US" sz="1400" u="sng" dirty="0">
                <a:hlinkClick r:id="rId2"/>
              </a:rPr>
              <a:t>g</a:t>
            </a:r>
            <a:r>
              <a:rPr lang="ru-RU" sz="1400" u="sng" dirty="0">
                <a:hlinkClick r:id="rId2"/>
              </a:rPr>
              <a:t>7</a:t>
            </a:r>
            <a:r>
              <a:rPr lang="en-US" sz="1400" u="sng" dirty="0" err="1">
                <a:hlinkClick r:id="rId2"/>
              </a:rPr>
              <a:t>wnz</a:t>
            </a:r>
            <a:r>
              <a:rPr lang="ru-RU" sz="1400" u="sng" dirty="0">
                <a:hlinkClick r:id="rId2"/>
              </a:rPr>
              <a:t>6</a:t>
            </a:r>
            <a:r>
              <a:rPr lang="en-US" sz="1400" u="sng" dirty="0" err="1">
                <a:hlinkClick r:id="rId2"/>
              </a:rPr>
              <a:t>LklnE</a:t>
            </a:r>
            <a:r>
              <a:rPr lang="ru-RU" sz="1400" u="sng" dirty="0">
                <a:hlinkClick r:id="rId2"/>
              </a:rPr>
              <a:t>&amp;</a:t>
            </a:r>
            <a:r>
              <a:rPr lang="en-US" sz="1400" u="sng" dirty="0">
                <a:hlinkClick r:id="rId2"/>
              </a:rPr>
              <a:t>feature</a:t>
            </a:r>
            <a:r>
              <a:rPr lang="ru-RU" sz="1400" u="sng" dirty="0">
                <a:hlinkClick r:id="rId2"/>
              </a:rPr>
              <a:t>=</a:t>
            </a:r>
            <a:r>
              <a:rPr lang="en-US" sz="1400" u="sng" dirty="0" err="1">
                <a:hlinkClick r:id="rId2"/>
              </a:rPr>
              <a:t>emb</a:t>
            </a:r>
            <a:r>
              <a:rPr lang="ru-RU" sz="1400" u="sng" dirty="0">
                <a:hlinkClick r:id="rId2"/>
              </a:rPr>
              <a:t>_</a:t>
            </a:r>
            <a:r>
              <a:rPr lang="en-US" sz="1400" u="sng" dirty="0" err="1">
                <a:hlinkClick r:id="rId2"/>
              </a:rPr>
              <a:t>rel</a:t>
            </a:r>
            <a:r>
              <a:rPr lang="ru-RU" sz="1400" u="sng" dirty="0">
                <a:hlinkClick r:id="rId2"/>
              </a:rPr>
              <a:t>_</a:t>
            </a:r>
            <a:r>
              <a:rPr lang="en-US" sz="1400" u="sng" dirty="0">
                <a:hlinkClick r:id="rId2"/>
              </a:rPr>
              <a:t>pause</a:t>
            </a:r>
            <a:r>
              <a:rPr lang="ru-RU" sz="1400" dirty="0"/>
              <a:t> </a:t>
            </a:r>
          </a:p>
          <a:p>
            <a:pPr algn="l"/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Science Slam</a:t>
            </a:r>
            <a:r>
              <a:rPr lang="ru-RU" dirty="0"/>
              <a:t>, </a:t>
            </a:r>
            <a:br>
              <a:rPr lang="ru-RU" dirty="0"/>
            </a:br>
            <a:r>
              <a:rPr lang="ru-RU" dirty="0"/>
              <a:t>Научный </a:t>
            </a:r>
            <a:r>
              <a:rPr lang="ru-RU" dirty="0" err="1"/>
              <a:t>стендап</a:t>
            </a:r>
            <a:r>
              <a:rPr lang="ru-RU" dirty="0"/>
              <a:t>, </a:t>
            </a:r>
            <a:br>
              <a:rPr lang="ru-RU" dirty="0"/>
            </a:br>
            <a:r>
              <a:rPr lang="ru-RU" dirty="0"/>
              <a:t>Научный </a:t>
            </a:r>
            <a:r>
              <a:rPr lang="ru-RU" dirty="0" err="1"/>
              <a:t>батл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3324244"/>
          </a:xfrm>
        </p:spPr>
        <p:txBody>
          <a:bodyPr>
            <a:normAutofit lnSpcReduction="10000"/>
          </a:bodyPr>
          <a:lstStyle/>
          <a:p>
            <a:r>
              <a:rPr lang="ru-RU" sz="2000" dirty="0"/>
              <a:t>Красноречие</a:t>
            </a:r>
          </a:p>
          <a:p>
            <a:r>
              <a:rPr lang="ru-RU" sz="2000" dirty="0"/>
              <a:t>Интеллект</a:t>
            </a:r>
          </a:p>
          <a:p>
            <a:r>
              <a:rPr lang="ru-RU" sz="2000" dirty="0"/>
              <a:t>остроумие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l"/>
            <a:r>
              <a:rPr lang="ru-RU" sz="1400" dirty="0"/>
              <a:t>Пример выступления </a:t>
            </a:r>
            <a:r>
              <a:rPr lang="ru-RU" sz="1400" dirty="0" err="1"/>
              <a:t>книгоруба</a:t>
            </a:r>
            <a:r>
              <a:rPr lang="ru-RU" sz="1400" dirty="0"/>
              <a:t> Александры Зайцевой </a:t>
            </a:r>
            <a:r>
              <a:rPr lang="ru-RU" sz="1400" u="sng" dirty="0">
                <a:hlinkClick r:id="rId2"/>
              </a:rPr>
              <a:t>https://vk.com/vsenauka.knigorubka?z=video-195480924_456239022%2Fvideos-195480924%2Fpl_-195480924_-2</a:t>
            </a:r>
            <a:endParaRPr lang="ru-RU" sz="1400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«</a:t>
            </a:r>
            <a:r>
              <a:rPr lang="ru-RU" dirty="0" err="1"/>
              <a:t>Всенаучная</a:t>
            </a:r>
            <a:r>
              <a:rPr lang="ru-RU" dirty="0"/>
              <a:t> </a:t>
            </a:r>
            <a:r>
              <a:rPr lang="ru-RU" dirty="0" err="1"/>
              <a:t>книгорубка</a:t>
            </a:r>
            <a:r>
              <a:rPr lang="ru-RU" dirty="0"/>
              <a:t>»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2971816"/>
          </a:xfrm>
        </p:spPr>
        <p:txBody>
          <a:bodyPr>
            <a:normAutofit/>
          </a:bodyPr>
          <a:lstStyle/>
          <a:p>
            <a:r>
              <a:rPr lang="ru-RU" sz="1800" dirty="0"/>
              <a:t>Этапы: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800" dirty="0"/>
              <a:t>Выбор книги в жанре нон-фикшн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800" dirty="0"/>
              <a:t>Чтение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800" dirty="0"/>
              <a:t>Составление текста презентации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800" dirty="0" err="1"/>
              <a:t>Книгорубка</a:t>
            </a:r>
            <a:r>
              <a:rPr lang="ru-RU" sz="1800" dirty="0"/>
              <a:t>, </a:t>
            </a:r>
            <a:r>
              <a:rPr lang="ru-RU" sz="1800" dirty="0" err="1"/>
              <a:t>стендап</a:t>
            </a:r>
            <a:r>
              <a:rPr lang="ru-RU" sz="1800" dirty="0"/>
              <a:t>, </a:t>
            </a:r>
            <a:r>
              <a:rPr lang="ru-RU" sz="1800" dirty="0" err="1"/>
              <a:t>слэм</a:t>
            </a:r>
            <a:r>
              <a:rPr lang="ru-RU" sz="1800" dirty="0"/>
              <a:t> (собственно презентации книг участниками)</a:t>
            </a:r>
          </a:p>
          <a:p>
            <a:pPr marL="342900" indent="-342900" algn="l">
              <a:buFont typeface="+mj-lt"/>
              <a:buAutoNum type="arabicPeriod"/>
            </a:pPr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в библиотеке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\общая\Для ''Абонемент 11-16''\аня\2021\методическое\IMG_20210215_154946.jpg"/>
          <p:cNvPicPr>
            <a:picLocks noChangeAspect="1" noChangeArrowheads="1"/>
          </p:cNvPicPr>
          <p:nvPr/>
        </p:nvPicPr>
        <p:blipFill>
          <a:blip r:embed="rId2" cstate="print"/>
          <a:srcRect l="19968" t="24160" r="12313" b="26647"/>
          <a:stretch>
            <a:fillRect/>
          </a:stretch>
        </p:blipFill>
        <p:spPr bwMode="auto">
          <a:xfrm rot="10800000">
            <a:off x="184516" y="1035827"/>
            <a:ext cx="8774968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Научная лаборатория</a:t>
            </a:r>
          </a:p>
        </p:txBody>
      </p:sp>
      <p:pic>
        <p:nvPicPr>
          <p:cNvPr id="15" name="Содержимое 14" descr="Mentos_coke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4612" y="2574131"/>
            <a:ext cx="1952625" cy="2276475"/>
          </a:xfrm>
        </p:spPr>
      </p:pic>
      <p:pic>
        <p:nvPicPr>
          <p:cNvPr id="17" name="Содержимое 16" descr="tenor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72150" y="3121819"/>
            <a:ext cx="2095500" cy="1181100"/>
          </a:xfr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8662" y="2786058"/>
            <a:ext cx="2643206" cy="235745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642910" y="3214686"/>
            <a:ext cx="3429024" cy="164307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3796" name="Picture 4" descr="https://www.freeiconspng.com/uploads/check-mark-clipart-transparent-1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4000504"/>
            <a:ext cx="1670314" cy="1547824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429124" y="6000768"/>
            <a:ext cx="45127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  <a:hlinkClick r:id="rId5"/>
              </a:rPr>
              <a:t>https://slimeyou.ru/recepty-slaimov/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68426" y="2643182"/>
            <a:ext cx="6480174" cy="385765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dirty="0"/>
              <a:t>Ингредиенты:</a:t>
            </a:r>
            <a:endParaRPr lang="ru-RU" b="0" dirty="0"/>
          </a:p>
          <a:p>
            <a:pPr algn="l"/>
            <a:r>
              <a:rPr lang="ru-RU" b="0" dirty="0"/>
              <a:t>2 ч. л. пенки для ванн;</a:t>
            </a:r>
          </a:p>
          <a:p>
            <a:pPr algn="l"/>
            <a:r>
              <a:rPr lang="ru-RU" b="0" dirty="0"/>
              <a:t>0,5-1 ч. л. соды;</a:t>
            </a:r>
          </a:p>
          <a:p>
            <a:pPr algn="l"/>
            <a:r>
              <a:rPr lang="ru-RU" b="0" dirty="0"/>
              <a:t>4-5 ч. л. клея;</a:t>
            </a:r>
          </a:p>
          <a:p>
            <a:pPr algn="l"/>
            <a:r>
              <a:rPr lang="ru-RU" b="0" dirty="0"/>
              <a:t>четверть чайной ложки зубной пасты;</a:t>
            </a:r>
          </a:p>
          <a:p>
            <a:pPr algn="l"/>
            <a:r>
              <a:rPr lang="ru-RU" b="0" dirty="0"/>
              <a:t>краситель.</a:t>
            </a:r>
          </a:p>
          <a:p>
            <a:pPr algn="l"/>
            <a:endParaRPr lang="ru-RU" b="0" dirty="0"/>
          </a:p>
          <a:p>
            <a:pPr algn="l"/>
            <a:r>
              <a:rPr lang="ru-RU" dirty="0"/>
              <a:t>Способ изготовления:</a:t>
            </a:r>
            <a:endParaRPr lang="ru-RU" b="0" dirty="0"/>
          </a:p>
          <a:p>
            <a:pPr marL="342900" indent="-342900" algn="l">
              <a:buFont typeface="+mj-lt"/>
              <a:buAutoNum type="arabicPeriod"/>
            </a:pPr>
            <a:r>
              <a:rPr lang="ru-RU" b="0" dirty="0"/>
              <a:t>Пенку для ванн налейте в посуду.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b="0" dirty="0"/>
              <a:t>Добавьте клей и зубную пасту.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b="0" dirty="0"/>
              <a:t>Тщательно перемешайте, чтобы состав был однородным.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b="0" dirty="0"/>
              <a:t>Добавьте краситель, если хотите получить цветной </a:t>
            </a:r>
            <a:r>
              <a:rPr lang="ru-RU" b="0" dirty="0" err="1"/>
              <a:t>слайм</a:t>
            </a:r>
            <a:r>
              <a:rPr lang="ru-RU" b="0" dirty="0"/>
              <a:t>.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b="0" dirty="0"/>
              <a:t>Подсыпайте соду, вымешивая лизуна. Если соды недостаточно, добавьте ещё.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b="0" dirty="0"/>
              <a:t>Загустившийся </a:t>
            </a:r>
            <a:r>
              <a:rPr lang="ru-RU" b="0" dirty="0" err="1"/>
              <a:t>слайм</a:t>
            </a:r>
            <a:r>
              <a:rPr lang="ru-RU" b="0" dirty="0"/>
              <a:t> перемешивайте лопаточкой, потом разомните руками.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2538410"/>
          </a:xfrm>
        </p:spPr>
        <p:txBody>
          <a:bodyPr>
            <a:normAutofit fontScale="90000"/>
          </a:bodyPr>
          <a:lstStyle/>
          <a:p>
            <a:r>
              <a:rPr lang="ru-RU" dirty="0"/>
              <a:t>Рецепт </a:t>
            </a:r>
            <a:r>
              <a:rPr lang="ru-RU" dirty="0" err="1"/>
              <a:t>слайма</a:t>
            </a:r>
            <a:r>
              <a:rPr lang="ru-RU" dirty="0"/>
              <a:t> с содой</a:t>
            </a:r>
            <a:br>
              <a:rPr lang="ru-RU" dirty="0"/>
            </a:br>
            <a:r>
              <a:rPr lang="ru-RU" sz="2000" dirty="0"/>
              <a:t>В рецепте активатором выступает сода. Её можно использовать в форме раствора или добавить в состав в сыпучем виде. Количество продукта варьируется в зависимости от консистенции лизуна.</a:t>
            </a:r>
            <a:br>
              <a:rPr lang="ru-RU" sz="2000" dirty="0"/>
            </a:b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Планирование</a:t>
            </a:r>
          </a:p>
          <a:p>
            <a:r>
              <a:rPr lang="ru-RU" dirty="0"/>
              <a:t>Рубрика научных фактов</a:t>
            </a:r>
          </a:p>
          <a:p>
            <a:r>
              <a:rPr lang="ru-RU" dirty="0"/>
              <a:t>Рекомендации книг</a:t>
            </a:r>
          </a:p>
          <a:p>
            <a:r>
              <a:rPr lang="ru-RU" dirty="0"/>
              <a:t>Интересные даты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Социальные сети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42946"/>
          </a:xfrm>
        </p:spPr>
        <p:txBody>
          <a:bodyPr>
            <a:noAutofit/>
          </a:bodyPr>
          <a:lstStyle/>
          <a:p>
            <a:r>
              <a:rPr lang="ru-RU" sz="2400" dirty="0"/>
              <a:t>18 февраля – изготовлен и запатентован первый в мире автомобиль с бензиновым двигателем</a:t>
            </a:r>
          </a:p>
        </p:txBody>
      </p:sp>
      <p:pic>
        <p:nvPicPr>
          <p:cNvPr id="5" name="Содержимое 4" descr="Рисунок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99754" y="1527175"/>
            <a:ext cx="6507979" cy="45720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http://www.kkdb.ru/images/materials/metod/2021_metod/%D0%9D%D0%B8%D0%BA%D0%BE%D0%BB%D0%B0%D0%B5%D0%B2%D0%B0_%D0%93%D0%BE%D0%B4_%D0%BD%D0%B0%D1%83%D0%BA%D0%B8%20(1).PDF</a:t>
            </a:r>
            <a:r>
              <a:rPr lang="ru-RU" dirty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Методические рекомендации    по проведению Года науки и технологий в библиотеке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18 февраля </a:t>
            </a:r>
            <a:r>
              <a:rPr lang="ru-RU"/>
              <a:t>2021 год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samokatbook.ru/upload/iblock/cdb/cdb34ebe41b2ee42b2245126680eadc5.jpg"/>
          <p:cNvPicPr>
            <a:picLocks noChangeAspect="1" noChangeArrowheads="1"/>
          </p:cNvPicPr>
          <p:nvPr/>
        </p:nvPicPr>
        <p:blipFill>
          <a:blip r:embed="rId2"/>
          <a:srcRect r="53810"/>
          <a:stretch>
            <a:fillRect/>
          </a:stretch>
        </p:blipFill>
        <p:spPr bwMode="auto">
          <a:xfrm>
            <a:off x="142844" y="716432"/>
            <a:ext cx="3961995" cy="5425136"/>
          </a:xfrm>
          <a:prstGeom prst="rect">
            <a:avLst/>
          </a:prstGeom>
          <a:noFill/>
        </p:spPr>
      </p:pic>
      <p:pic>
        <p:nvPicPr>
          <p:cNvPr id="1032" name="Picture 8" descr="https://cs11.pikabu.ru/post_img/big/2019/03/21/11/155319603116156286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429000"/>
            <a:ext cx="5048221" cy="3159042"/>
          </a:xfrm>
          <a:prstGeom prst="rect">
            <a:avLst/>
          </a:prstGeom>
          <a:noFill/>
        </p:spPr>
      </p:pic>
      <p:pic>
        <p:nvPicPr>
          <p:cNvPr id="1026" name="Picture 2" descr="https://static-eu.insales.ru/images/products/1/2379/173812043/Tihohodki_Cover_1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57166"/>
            <a:ext cx="2500298" cy="2924325"/>
          </a:xfrm>
          <a:prstGeom prst="rect">
            <a:avLst/>
          </a:prstGeom>
          <a:noFill/>
        </p:spPr>
      </p:pic>
      <p:pic>
        <p:nvPicPr>
          <p:cNvPr id="1034" name="Picture 10" descr="https://biomolecula.ru/media/cache/19/10/1910b8fd6c7cff1068d7e0d635552db1.png"/>
          <p:cNvPicPr>
            <a:picLocks noChangeAspect="1" noChangeArrowheads="1"/>
          </p:cNvPicPr>
          <p:nvPr/>
        </p:nvPicPr>
        <p:blipFill>
          <a:blip r:embed="rId5"/>
          <a:srcRect l="39431"/>
          <a:stretch>
            <a:fillRect/>
          </a:stretch>
        </p:blipFill>
        <p:spPr bwMode="auto">
          <a:xfrm>
            <a:off x="6500826" y="642918"/>
            <a:ext cx="2306685" cy="2786082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0"/>
            <a:ext cx="23050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524500"/>
            <a:ext cx="14763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10215_162938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31704" t="17776" r="13232" b="13334"/>
          <a:stretch>
            <a:fillRect/>
          </a:stretch>
        </p:blipFill>
        <p:spPr>
          <a:xfrm rot="5400000">
            <a:off x="307368" y="2335782"/>
            <a:ext cx="4000528" cy="3758072"/>
          </a:xfrm>
          <a:prstGeom prst="rect">
            <a:avLst/>
          </a:prstGeom>
        </p:spPr>
      </p:pic>
      <p:pic>
        <p:nvPicPr>
          <p:cNvPr id="4" name="Рисунок 3" descr="IMG_20210215_162950.jpg"/>
          <p:cNvPicPr>
            <a:picLocks noChangeAspect="1"/>
          </p:cNvPicPr>
          <p:nvPr/>
        </p:nvPicPr>
        <p:blipFill>
          <a:blip r:embed="rId3" cstate="print"/>
          <a:srcRect l="15217" t="11627" r="9945" b="23256"/>
          <a:stretch>
            <a:fillRect/>
          </a:stretch>
        </p:blipFill>
        <p:spPr>
          <a:xfrm rot="5400000">
            <a:off x="3262789" y="1309187"/>
            <a:ext cx="5904569" cy="385765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10161" y="-710216"/>
            <a:ext cx="3751707" cy="41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s://img.labirint.ru/images/att/news/1-26025-1574930590-92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012" y="541733"/>
            <a:ext cx="8767977" cy="5774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ИНТЕЛЛЕКТУАЛЬНАЯ ЛИТЕРАТУРА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НОН-ФИКШН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56528" cy="732974"/>
          </a:xfrm>
        </p:spPr>
        <p:txBody>
          <a:bodyPr/>
          <a:lstStyle/>
          <a:p>
            <a:r>
              <a:rPr lang="ru-RU" dirty="0" err="1"/>
              <a:t>Терра</a:t>
            </a:r>
            <a:r>
              <a:rPr lang="ru-RU" dirty="0"/>
              <a:t> – Книжный клуб, 2009</a:t>
            </a:r>
          </a:p>
        </p:txBody>
      </p:sp>
      <p:pic>
        <p:nvPicPr>
          <p:cNvPr id="16" name="Содержимое 15" descr="IMG_20210215_163224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57158" y="2428868"/>
            <a:ext cx="2848222" cy="3817937"/>
          </a:xfrm>
        </p:spPr>
      </p:pic>
      <p:pic>
        <p:nvPicPr>
          <p:cNvPr id="17" name="Содержимое 16" descr="IMG_20210215_163231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29322" y="2428868"/>
            <a:ext cx="2555151" cy="3821112"/>
          </a:xfr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Александр </a:t>
            </a:r>
            <a:r>
              <a:rPr lang="ru-RU" sz="2800" dirty="0" err="1"/>
              <a:t>Цингер</a:t>
            </a:r>
            <a:r>
              <a:rPr lang="ru-RU" sz="2800" dirty="0"/>
              <a:t> «Занимательная ботаника»</a:t>
            </a:r>
          </a:p>
        </p:txBody>
      </p:sp>
      <p:pic>
        <p:nvPicPr>
          <p:cNvPr id="18" name="Рисунок 17" descr="IMG_20210215_1632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519" y="2214554"/>
            <a:ext cx="2645664" cy="408999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Подборки </a:t>
            </a:r>
            <a:r>
              <a:rPr lang="ru-RU" dirty="0" err="1"/>
              <a:t>нон-фикшна</a:t>
            </a:r>
            <a:endParaRPr lang="ru-RU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643438" y="4143380"/>
            <a:ext cx="43524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https://arzamas.academy/materials/1361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 l="16743" t="31750" r="57584" b="52375"/>
          <a:stretch>
            <a:fillRect/>
          </a:stretch>
        </p:blipFill>
        <p:spPr bwMode="auto">
          <a:xfrm>
            <a:off x="357158" y="1571612"/>
            <a:ext cx="4313069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643438" y="2143116"/>
            <a:ext cx="3063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https://mel.fm/non-fikshn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/>
          <a:srcRect l="33487" t="11906" r="33027" b="64281"/>
          <a:stretch>
            <a:fillRect/>
          </a:stretch>
        </p:blipFill>
        <p:spPr bwMode="auto">
          <a:xfrm>
            <a:off x="357158" y="3500438"/>
            <a:ext cx="428628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210</TotalTime>
  <Words>607</Words>
  <Application>Microsoft Office PowerPoint</Application>
  <PresentationFormat>Экран (4:3)</PresentationFormat>
  <Paragraphs>111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Georgia</vt:lpstr>
      <vt:lpstr>Times New Roman</vt:lpstr>
      <vt:lpstr>Wingdings</vt:lpstr>
      <vt:lpstr>Wingdings 2</vt:lpstr>
      <vt:lpstr>Официальная</vt:lpstr>
      <vt:lpstr>Науковедение по-библиотечному</vt:lpstr>
      <vt:lpstr>НОН-ФИКШН</vt:lpstr>
      <vt:lpstr>Презентация PowerPoint</vt:lpstr>
      <vt:lpstr>Презентация PowerPoint</vt:lpstr>
      <vt:lpstr>Презентация PowerPoint</vt:lpstr>
      <vt:lpstr>Презентация PowerPoint</vt:lpstr>
      <vt:lpstr>НОН-ФИКШН</vt:lpstr>
      <vt:lpstr>Александр Цингер «Занимательная ботаника»</vt:lpstr>
      <vt:lpstr>Подборки нон-фикшна</vt:lpstr>
      <vt:lpstr>Синтия Барнетт «Занимательное дождеведение»</vt:lpstr>
      <vt:lpstr>Билл Слевин «Превращения»</vt:lpstr>
      <vt:lpstr>Алёна Васнецова «Поразительные паразиты»</vt:lpstr>
      <vt:lpstr>Джоэл Леви «Большая книга аналогий»</vt:lpstr>
      <vt:lpstr>Изабель Миньош Мартинш «Что там внутри? Путеводитель по нашему мозгу»</vt:lpstr>
      <vt:lpstr>Лена Набокова «Давай поговорим о космосе»</vt:lpstr>
      <vt:lpstr>Стив Дженкинс «Глаза в глаза»</vt:lpstr>
      <vt:lpstr>UVIVF – индуцированное ультрафиолетовое излучение видимой флуоресценции</vt:lpstr>
      <vt:lpstr>оффлайн</vt:lpstr>
      <vt:lpstr>Научка </vt:lpstr>
      <vt:lpstr>Всенаука </vt:lpstr>
      <vt:lpstr>Арзамас</vt:lpstr>
      <vt:lpstr>Открытая лабораторная</vt:lpstr>
      <vt:lpstr>Реникса</vt:lpstr>
      <vt:lpstr>Ваша версия </vt:lpstr>
      <vt:lpstr>Умеем – не умеем</vt:lpstr>
      <vt:lpstr>Применение в библиотеке</vt:lpstr>
      <vt:lpstr>Science Slam,  Научный стендап,  Научный батл</vt:lpstr>
      <vt:lpstr>«Всенаучная книгорубка»</vt:lpstr>
      <vt:lpstr>Применение в библиотеке</vt:lpstr>
      <vt:lpstr>Научная лаборатория</vt:lpstr>
      <vt:lpstr>Рецепт слайма с содой В рецепте активатором выступает сода. Её можно использовать в форме раствора или добавить в состав в сыпучем виде. Количество продукта варьируется в зависимости от консистенции лизуна.  </vt:lpstr>
      <vt:lpstr>Социальные сети</vt:lpstr>
      <vt:lpstr>18 февраля – изготовлен и запатентован первый в мире автомобиль с бензиновым двигателем</vt:lpstr>
      <vt:lpstr>Методические рекомендации    по проведению Года науки и технологий в библиотеке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Библиотекарь</dc:creator>
  <cp:lastModifiedBy>hp</cp:lastModifiedBy>
  <cp:revision>33</cp:revision>
  <dcterms:created xsi:type="dcterms:W3CDTF">2021-02-10T03:05:19Z</dcterms:created>
  <dcterms:modified xsi:type="dcterms:W3CDTF">2021-02-16T14:02:54Z</dcterms:modified>
</cp:coreProperties>
</file>