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61" r:id="rId4"/>
    <p:sldId id="262" r:id="rId5"/>
    <p:sldId id="266" r:id="rId6"/>
    <p:sldId id="267" r:id="rId7"/>
    <p:sldId id="268" r:id="rId8"/>
    <p:sldId id="270" r:id="rId9"/>
    <p:sldId id="269" r:id="rId10"/>
    <p:sldId id="271" r:id="rId11"/>
    <p:sldId id="272" r:id="rId12"/>
    <p:sldId id="277" r:id="rId13"/>
    <p:sldId id="275" r:id="rId14"/>
    <p:sldId id="276" r:id="rId15"/>
    <p:sldId id="273" r:id="rId16"/>
    <p:sldId id="257" r:id="rId17"/>
    <p:sldId id="259" r:id="rId1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56C2C-83C6-461F-A69B-19E449A3A7B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70E6F-20F0-4414-B85A-995FC2947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18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F5367-230B-4C24-9FE1-77DE8901B18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84C04-3D21-4C01-9A2E-EBEB0B77A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24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84C04-3D21-4C01-9A2E-EBEB0B77AC8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32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rcokoit.ru/data/library/1131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https://www.design4school.ru/gotovie-resheniya/litr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Книги разные нужны,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книги разные важны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532" y="3212976"/>
            <a:ext cx="8568952" cy="622920"/>
          </a:xfrm>
        </p:spPr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</a:rPr>
              <a:t>(литература для детей разных форматов)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4725144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Дейнеко Ирина Васильевна, главный библиограф отдела электронных ресурсов и справочно-библиографического обслуживания ККДБ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645333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г</a:t>
            </a:r>
            <a:r>
              <a:rPr lang="ru-RU" sz="1400" dirty="0" smtClean="0"/>
              <a:t>. </a:t>
            </a:r>
            <a:r>
              <a:rPr lang="ru-RU" sz="1400" dirty="0" smtClean="0"/>
              <a:t>Красноярск, 2021, 17 сентября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687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9900" y="0"/>
            <a:ext cx="5084931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Пример в книге 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19192" r="3792" b="15896"/>
          <a:stretch/>
        </p:blipFill>
        <p:spPr bwMode="auto">
          <a:xfrm>
            <a:off x="107504" y="4149080"/>
            <a:ext cx="3720474" cy="25702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09" y="328498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«Музыкальная классика для детей» (серия книг)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3968" y="836712"/>
            <a:ext cx="4608512" cy="309634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Серия книг «Музыкальная классика для детей» – уникальное сочетание либретто известнейших шедевров мировой музыкальной классики, адаптированные для детей дошкольного и младшего школьного возраста, дополненные диском с мелодиями из самих произведений и интересными комментариями. Используем в работе с педагогами музыкальных и хореографических учреждений.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283968" y="4221088"/>
            <a:ext cx="4536504" cy="2088232"/>
          </a:xfrm>
          <a:prstGeom prst="wedgeRoundRectCallout">
            <a:avLst>
              <a:gd name="adj1" fmla="val -75451"/>
              <a:gd name="adj2" fmla="val -988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На титульном листе каждой книги размещён </a:t>
            </a:r>
            <a:r>
              <a:rPr lang="en-US" dirty="0" smtClean="0">
                <a:solidFill>
                  <a:schemeClr val="tx2"/>
                </a:solidFill>
              </a:rPr>
              <a:t>QR-</a:t>
            </a:r>
            <a:r>
              <a:rPr lang="ru-RU" dirty="0" smtClean="0">
                <a:solidFill>
                  <a:schemeClr val="tx2"/>
                </a:solidFill>
              </a:rPr>
              <a:t>код, используя который можно услышать удивительные сказочные истории, которые легли в основу многих опер и балетов и насладиться музыкой известных классиков.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" y="116632"/>
            <a:ext cx="3844320" cy="25922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8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5064" y="-162272"/>
            <a:ext cx="5338936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Пример в книге 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8" y="188640"/>
            <a:ext cx="2052285" cy="20522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92" y="188640"/>
            <a:ext cx="1854905" cy="20166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528" y="2336782"/>
            <a:ext cx="1961834" cy="197491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574" r="5475" b="9610"/>
          <a:stretch/>
        </p:blipFill>
        <p:spPr bwMode="auto">
          <a:xfrm>
            <a:off x="84569" y="4367730"/>
            <a:ext cx="4714846" cy="246039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078" y="3147388"/>
            <a:ext cx="2131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«Книга сказок» (серия книг)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12750" y="836712"/>
            <a:ext cx="3888432" cy="347498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Сборники состоят из редких, оригинальных и забытых  сказок, найденных в архивах и поведанных сказителями Камчатки, Чукотки и Якутии. Они не заканчиваются, а перетекают одна в </a:t>
            </a:r>
            <a:r>
              <a:rPr lang="ru-RU" dirty="0">
                <a:solidFill>
                  <a:schemeClr val="tx2"/>
                </a:solidFill>
              </a:rPr>
              <a:t>другую. </a:t>
            </a:r>
            <a:r>
              <a:rPr lang="ru-RU" dirty="0" smtClean="0">
                <a:solidFill>
                  <a:schemeClr val="tx2"/>
                </a:solidFill>
              </a:rPr>
              <a:t>Многие  </a:t>
            </a:r>
            <a:r>
              <a:rPr lang="ru-RU" dirty="0">
                <a:solidFill>
                  <a:schemeClr val="tx2"/>
                </a:solidFill>
              </a:rPr>
              <a:t>сказки публикуются впервые. </a:t>
            </a:r>
            <a:r>
              <a:rPr lang="ru-RU" dirty="0" smtClean="0">
                <a:solidFill>
                  <a:schemeClr val="tx2"/>
                </a:solidFill>
              </a:rPr>
              <a:t>Используем при организации громких чтений с остановками, в оформлении выставочных пространств.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220072" y="4509120"/>
            <a:ext cx="3681110" cy="2160240"/>
          </a:xfrm>
          <a:prstGeom prst="wedgeRoundRectCallout">
            <a:avLst>
              <a:gd name="adj1" fmla="val -81553"/>
              <a:gd name="adj2" fmla="val 17099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В изданиях много </a:t>
            </a:r>
            <a:r>
              <a:rPr lang="en-US" dirty="0" smtClean="0">
                <a:solidFill>
                  <a:schemeClr val="tx2"/>
                </a:solidFill>
              </a:rPr>
              <a:t>QR-</a:t>
            </a:r>
            <a:r>
              <a:rPr lang="ru-RU" dirty="0" smtClean="0">
                <a:solidFill>
                  <a:schemeClr val="tx2"/>
                </a:solidFill>
              </a:rPr>
              <a:t>кодов, по которым можно прослушать аудиоверсии некоторых сказок на русском языке и языках коренных народов. Их начитывают настоящие народные сказительницы.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6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Профессиональное чтение</a:t>
            </a:r>
          </a:p>
        </p:txBody>
      </p:sp>
      <p:pic>
        <p:nvPicPr>
          <p:cNvPr id="1026" name="Picture 2" descr="C:\Users\khln\Desktop\IMG_20210913_14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96" y="2708920"/>
            <a:ext cx="2963850" cy="3951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hln\Desktop\IMG_20210913_14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46" y="2708921"/>
            <a:ext cx="2943669" cy="39248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70" y="154538"/>
            <a:ext cx="2091658" cy="31304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3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0"/>
            <a:ext cx="4906888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Профессиональное чтение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16224" cy="288695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khln\Desktop\IMG_20210913_130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27280" y="625248"/>
            <a:ext cx="3429026" cy="457203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hln\Desktop\IMG_20210913_130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56992"/>
            <a:ext cx="2543495" cy="339132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hln\Desktop\IMG_20210913_1307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15413"/>
            <a:ext cx="2592288" cy="34563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7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35616"/>
            <a:ext cx="5338936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Профессиональное чтение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8" y="260648"/>
            <a:ext cx="2206791" cy="280831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khln\Desktop\IMG_20210913_130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1367" y="3297184"/>
            <a:ext cx="2951135" cy="393484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hln\Desktop\IMG_20210913_130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065512"/>
            <a:ext cx="2755997" cy="367466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hln\Desktop\IMG_20210913_131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6" y="1096231"/>
            <a:ext cx="2559667" cy="341288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hln\Desktop\IMG_20210913_1311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41440"/>
            <a:ext cx="2529915" cy="33732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3377"/>
            <a:ext cx="9001000" cy="1284499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Школьная мобилизация: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навигатор по мобильному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обучению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rcokoit.ru/data/library/1131.pdf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1" t="12787" r="1930" b="24563"/>
          <a:stretch/>
        </p:blipFill>
        <p:spPr bwMode="auto">
          <a:xfrm>
            <a:off x="434793" y="1287877"/>
            <a:ext cx="3729754" cy="269579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14604" r="2341" b="25976"/>
          <a:stretch/>
        </p:blipFill>
        <p:spPr bwMode="auto">
          <a:xfrm>
            <a:off x="4572000" y="1287877"/>
            <a:ext cx="3997656" cy="269579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6" t="15772" r="1604" b="24406"/>
          <a:stretch/>
        </p:blipFill>
        <p:spPr bwMode="auto">
          <a:xfrm>
            <a:off x="434794" y="4181443"/>
            <a:ext cx="3775516" cy="26570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7" t="16509" r="2033" b="22877"/>
          <a:stretch/>
        </p:blipFill>
        <p:spPr bwMode="auto">
          <a:xfrm>
            <a:off x="4572000" y="4181442"/>
            <a:ext cx="3997656" cy="260806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1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Оформление коридора ЛитРес: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Школа</a:t>
            </a:r>
            <a:r>
              <a:rPr lang="ru-RU" sz="2800" dirty="0"/>
              <a:t> </a:t>
            </a:r>
            <a:r>
              <a:rPr lang="ru-RU" sz="2800" dirty="0" smtClean="0"/>
              <a:t>с </a:t>
            </a:r>
            <a:r>
              <a:rPr lang="ru-RU" sz="2800" dirty="0"/>
              <a:t>QR-кодами, можно скачивать и читать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532" y="98072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2"/>
              </a:rPr>
              <a:t>                                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www.design4school.ru/gotovie-resheniya/litres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5160"/>
            <a:ext cx="3457655" cy="262124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73" y="4237286"/>
            <a:ext cx="3078862" cy="246308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4" y="4237286"/>
            <a:ext cx="3428595" cy="257609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230" y="1385160"/>
            <a:ext cx="3042705" cy="262124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31" y="4336580"/>
            <a:ext cx="2776837" cy="222146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31" y="1642014"/>
            <a:ext cx="2853755" cy="228300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5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388"/>
            <a:ext cx="8928992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Идеи для использования QR-кодов 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книгах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760640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Переводите читателей на страницу Webpage или YouTube, на которой размещены видеоматериалы по вашей теме, вместо того, чтобы показывать статические картинки. Таким образом, они смогут легче и эффективнее усвоить эти понятия. Вы можете поместить QR-коды внутри книги, везде, где это применимо, чтобы перенести их на видеофильмы, детально объясняющие эту часть.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Возьмите читателей 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mp3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аудио для перевода в случае языковой книги. Это действительно поможет читателю выучить язык, даже добавив произношение.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Возьмите читателей в онлайн-галерею альбомов и фотографий, которые не так важны, чтобы быть напечатанными в книге. Таким образом, вы сможете значительно сократить расходы на печать. Эти изображения должны быть вторичными или вспомогательными.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Приведите читателей к правильным ответам на случай, если в конце главы возникнут проблемы, которые необходимо решить. Это может быть веб-страница с пояснениями и ответами или просто текст с ответами.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Возьмите читателей на веб-страницу, где они могут увидеть трейлер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книги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Так же, как и фильмы, люди заинтересованы в просмотре трейлеров к книге. Это может легко убедить их следить за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судьбой этой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книги. Просто свяжите свой код с видео на YouTube. Таким образом, вы сможете получить больше читателей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этой книги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Отведите читателей на страницу с комментариями, где они могут добавить отзыв о книге. Так вы сможете узнать об их мнении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книгу.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Перенесите читателей на свою страницу профиля, где они смогут связаться с вами. Это может быть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визитная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карточка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библиотеки 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страница в социальной сети. Любители книг тоже часто являются поклонниками авторов! Если они последуют за вами, то, скорее всего, проявят интерес и к вашим новым книгам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Многие библиотекари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уже начали использовать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коды для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вовлечения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читателей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скучные или сложное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тексты.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Так почему бы и нет?</a:t>
            </a:r>
          </a:p>
          <a:p>
            <a:pPr marL="0" lvl="0" indent="0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Гибридная книга -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63277"/>
            <a:ext cx="4114800" cy="4525963"/>
          </a:xfrm>
        </p:spPr>
        <p:txBody>
          <a:bodyPr>
            <a:normAutofit/>
          </a:bodyPr>
          <a:lstStyle/>
          <a:p>
            <a:r>
              <a:rPr lang="ru-RU" sz="2000" u="sng" dirty="0" smtClean="0"/>
              <a:t>Издание</a:t>
            </a:r>
            <a:r>
              <a:rPr lang="ru-RU" sz="2000" dirty="0" smtClean="0"/>
              <a:t>, сочетающее элементы традиционной (печатной, «бумажной») и электронной книги.</a:t>
            </a:r>
          </a:p>
          <a:p>
            <a:r>
              <a:rPr lang="ru-RU" sz="2000" u="sng" dirty="0" smtClean="0"/>
              <a:t>Технология </a:t>
            </a:r>
            <a:r>
              <a:rPr lang="ru-RU" sz="2000" dirty="0" smtClean="0"/>
              <a:t>расширения пользовательских возможностей книги с помощью электронного функционала.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1600" dirty="0" smtClean="0"/>
              <a:t>(Щербинина Ю.В. «Книга-текст-коммуникация. Словарь-справочник новейших терминов и понятий»).</a:t>
            </a:r>
            <a:endParaRPr lang="ru-RU" sz="1600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752020" y="1268760"/>
            <a:ext cx="4032448" cy="2232248"/>
          </a:xfrm>
          <a:prstGeom prst="wedgeRoundRectCallout">
            <a:avLst>
              <a:gd name="adj1" fmla="val -782"/>
              <a:gd name="adj2" fmla="val 75355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«Библиотекари, пополняющие фонды книгами разных форматов, в том числе и отличных от традиционных печатных, привлекут в библиотеки новых читателей, дадут детям право выбора тех книг, чтение которых для них будет более удобным» </a:t>
            </a:r>
          </a:p>
          <a:p>
            <a:pPr algn="ctr"/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(Елена Квашнина «Новые» детские книги в пространстве библиотеки и школы»).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971600" y="5589240"/>
            <a:ext cx="7560840" cy="1080120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Говорим о книгах, текст которых дополняется при помощи 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QR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-кодов и 3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D-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иллюстраций, «оживающими» при помощи дополнительных программ, скачиваемых на мобильные устройства читателей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648" y="3573016"/>
            <a:ext cx="1315760" cy="19692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0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503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Особенности гибридных книг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036916"/>
              </p:ext>
            </p:extLst>
          </p:nvPr>
        </p:nvGraphicFramePr>
        <p:xfrm>
          <a:off x="179512" y="908720"/>
          <a:ext cx="8784976" cy="5264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6984776"/>
              </a:tblGrid>
              <a:tr h="4204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Характеристика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Реализация</a:t>
                      </a:r>
                      <a:endParaRPr lang="ru-RU" sz="1600" dirty="0"/>
                    </a:p>
                  </a:txBody>
                  <a:tcPr/>
                </a:tc>
              </a:tr>
              <a:tr h="51833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Форма представления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Обладает </a:t>
                      </a:r>
                      <a:r>
                        <a:rPr lang="ru-RU" sz="1100" b="1" dirty="0" smtClean="0"/>
                        <a:t>гипертекстовой структурой и  навигацией</a:t>
                      </a:r>
                      <a:r>
                        <a:rPr lang="ru-RU" sz="1100" dirty="0" smtClean="0"/>
                        <a:t>.</a:t>
                      </a:r>
                      <a:endParaRPr lang="ru-RU" sz="1100" dirty="0"/>
                    </a:p>
                  </a:txBody>
                  <a:tcPr/>
                </a:tc>
              </a:tr>
              <a:tr h="74759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Дополнительные возможности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Возможность оперативного перехода на дополнительные ресурсы, размещённые в сети Интернет</a:t>
                      </a:r>
                      <a:r>
                        <a:rPr lang="ru-RU" sz="1100" dirty="0" smtClean="0"/>
                        <a:t>, получения обратной связи – отзывов и комментариев, трансформирования в другой информационный продукт, редактирования и актуализации.</a:t>
                      </a:r>
                    </a:p>
                    <a:p>
                      <a:endParaRPr lang="ru-RU" sz="1100" dirty="0" smtClean="0"/>
                    </a:p>
                  </a:txBody>
                  <a:tcPr/>
                </a:tc>
              </a:tr>
              <a:tr h="107654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Интерактивные возможности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Есть возможность взаимодействия с пользователем и </a:t>
                      </a:r>
                      <a:r>
                        <a:rPr lang="ru-RU" sz="1100" b="1" dirty="0" smtClean="0"/>
                        <a:t>получения обратной связи </a:t>
                      </a:r>
                      <a:r>
                        <a:rPr lang="ru-RU" sz="1100" dirty="0" smtClean="0"/>
                        <a:t>в зависимости от совершенного действия. Способствует  получению </a:t>
                      </a:r>
                      <a:r>
                        <a:rPr lang="ru-RU" sz="1100" b="1" dirty="0" smtClean="0"/>
                        <a:t>положительных эмоций</a:t>
                      </a:r>
                      <a:r>
                        <a:rPr lang="ru-RU" sz="1100" dirty="0" smtClean="0"/>
                        <a:t>. Непосредственное взаимодействие пользователя с  разными документами </a:t>
                      </a:r>
                      <a:r>
                        <a:rPr lang="ru-RU" sz="1100" b="1" dirty="0" smtClean="0"/>
                        <a:t>способствует лучшему запоминанию информации</a:t>
                      </a:r>
                      <a:r>
                        <a:rPr lang="ru-RU" sz="1100" dirty="0" smtClean="0"/>
                        <a:t>, направленной на образование и самообразование. Оригинальный способ подачи информации способствует </a:t>
                      </a:r>
                      <a:r>
                        <a:rPr lang="ru-RU" sz="1100" b="1" dirty="0" smtClean="0"/>
                        <a:t>проявлению к ней интереса, повышению популярности чтения и имиджа библиотеки.</a:t>
                      </a:r>
                    </a:p>
                    <a:p>
                      <a:endParaRPr lang="ru-RU" sz="1100" dirty="0" smtClean="0"/>
                    </a:p>
                  </a:txBody>
                  <a:tcPr/>
                </a:tc>
              </a:tr>
              <a:tr h="490733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Оперативность</a:t>
                      </a:r>
                      <a:r>
                        <a:rPr lang="ru-RU" sz="1100" dirty="0" smtClean="0"/>
                        <a:t> поиска информации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Эта возможность реализуется через систему гиперссылок, расположенную в книгах.</a:t>
                      </a:r>
                    </a:p>
                  </a:txBody>
                  <a:tcPr/>
                </a:tc>
              </a:tr>
              <a:tr h="51833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Круг пользователей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Доступны всем пользователям</a:t>
                      </a:r>
                      <a:r>
                        <a:rPr lang="ru-RU" sz="1100" dirty="0" smtClean="0"/>
                        <a:t>, имеющим необходимое для воспроизведения техническое и программное обеспечение.</a:t>
                      </a:r>
                      <a:endParaRPr lang="ru-RU" sz="1100" dirty="0"/>
                    </a:p>
                  </a:txBody>
                  <a:tcPr/>
                </a:tc>
              </a:tr>
              <a:tr h="51833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Многофункциональность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Возможность использования во время проведения мероприятий, в том числе </a:t>
                      </a:r>
                      <a:r>
                        <a:rPr lang="ru-RU" sz="1100" b="1" dirty="0" smtClean="0"/>
                        <a:t>и выездных</a:t>
                      </a:r>
                      <a:r>
                        <a:rPr lang="ru-RU" sz="1100" dirty="0" smtClean="0"/>
                        <a:t>.</a:t>
                      </a:r>
                      <a:endParaRPr lang="ru-RU" sz="1100" dirty="0"/>
                    </a:p>
                  </a:txBody>
                  <a:tcPr/>
                </a:tc>
              </a:tr>
              <a:tr h="420427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Обеспечение сохранности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Актуально предотвращение</a:t>
                      </a:r>
                      <a:r>
                        <a:rPr lang="ru-RU" sz="1100" baseline="0" dirty="0" smtClean="0"/>
                        <a:t> потери информации и </a:t>
                      </a:r>
                      <a:r>
                        <a:rPr lang="ru-RU" sz="1100" b="1" baseline="0" dirty="0" smtClean="0"/>
                        <a:t>защита авторских прав.</a:t>
                      </a:r>
                      <a:endParaRPr lang="ru-RU" sz="1100" b="1" dirty="0"/>
                    </a:p>
                  </a:txBody>
                  <a:tcPr/>
                </a:tc>
              </a:tr>
              <a:tr h="51833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Трудоёмкость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Различная, в зависимости от сложности</a:t>
                      </a:r>
                      <a:r>
                        <a:rPr lang="ru-RU" sz="1100" baseline="0" dirty="0" smtClean="0"/>
                        <a:t> продуктов.  Возможно привлечение пользователей к их разработке.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17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-4177"/>
            <a:ext cx="4053304" cy="7060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Матричный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код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212976"/>
            <a:ext cx="6048672" cy="3600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код (англ. 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uick response –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быстрый отклик) – матричный код (двумерный штрихкод), разработанный и представленный японской компанией </a:t>
            </a:r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Denso-Wave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1994 году           Q R-код 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представляет собой графическую картинку в виде квадрата, в которой закодирована информация.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При помощи кода зашифровывается текст, ссылка на Интернет-ресурс. Возможность быстрого перехода с ресурса на другой ресурс привлекает сегодня современных библиотекарей, стремящихся разнообразить свою деятельность, найти новые решения для профессиональных задач.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Однако нельзя сказать, что такая практика широко распространена. Работой с готовыми 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кодами в текстах и изготовлением авторских ресурсов с дополнительной реальностью занимаются  только специалисты, наиболее активно использующие современные технологии.</a:t>
            </a:r>
          </a:p>
          <a:p>
            <a:pPr algn="ctr"/>
            <a:endParaRPr lang="ru-RU" sz="1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Вопрос для слушателей: 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какой профессиональной деятельности вы используете </a:t>
            </a:r>
            <a:r>
              <a:rPr lang="en-US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коды? 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148064" y="727107"/>
            <a:ext cx="3816424" cy="2160240"/>
          </a:xfrm>
          <a:prstGeom prst="wedgeRoundRectCallout">
            <a:avLst>
              <a:gd name="adj1" fmla="val -60728"/>
              <a:gd name="adj2" fmla="val -42918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коды применяются в разных сферах, помогают решать разные задачи – от маркетинговых до образовательных. Библиотекарю сегодня нельзя обойтись без умений читать и создавать гибридные тексты, так как тексты, дополненные матричными кодами, появляются всё чаще и чаще на исторических и культурных объектах.</a:t>
            </a:r>
            <a:endParaRPr lang="ru-RU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hln\Desktop\aef4a12832a8917a4df0374eb82061d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8183" r="4138" b="9611"/>
          <a:stretch/>
        </p:blipFill>
        <p:spPr bwMode="auto">
          <a:xfrm>
            <a:off x="107504" y="727107"/>
            <a:ext cx="2812811" cy="188154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hln\Desktop\F7DPQMt65UmhRngzAANph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87" y="1780479"/>
            <a:ext cx="1771415" cy="13285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hln\Desktop\4_12efeef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47110"/>
            <a:ext cx="2105869" cy="140461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hln\Desktop\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63173"/>
            <a:ext cx="2141600" cy="142773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r="22085"/>
          <a:stretch/>
        </p:blipFill>
        <p:spPr bwMode="auto">
          <a:xfrm>
            <a:off x="3164569" y="261930"/>
            <a:ext cx="1510873" cy="14223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30" y="3842379"/>
            <a:ext cx="224906" cy="22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38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572" y="0"/>
            <a:ext cx="7416824" cy="76470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код в книгах. Как это работает?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Пример в книге №1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9427"/>
            <a:ext cx="2791774" cy="26865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1930" r="2178" b="5541"/>
          <a:stretch/>
        </p:blipFill>
        <p:spPr bwMode="auto">
          <a:xfrm>
            <a:off x="4644008" y="865122"/>
            <a:ext cx="4252263" cy="276930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022" y="6310002"/>
            <a:ext cx="251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Мария Пономаренко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«Тайны глобуса Блау!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060188" y="3933056"/>
            <a:ext cx="5731648" cy="2817024"/>
          </a:xfrm>
          <a:prstGeom prst="wedgeRoundRectCallout">
            <a:avLst>
              <a:gd name="adj1" fmla="val -33051"/>
              <a:gd name="adj2" fmla="val 5026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Объединив усилия с учителем географии, библиотекарь может организовать путешествие в прошлое, сканируя </a:t>
            </a:r>
            <a:r>
              <a:rPr lang="en-US" dirty="0" smtClean="0">
                <a:solidFill>
                  <a:schemeClr val="tx2"/>
                </a:solidFill>
              </a:rPr>
              <a:t>QR-</a:t>
            </a:r>
            <a:r>
              <a:rPr lang="ru-RU" dirty="0" smtClean="0">
                <a:solidFill>
                  <a:schemeClr val="tx2"/>
                </a:solidFill>
              </a:rPr>
              <a:t>коды и сравнивая вместе с читателями карты глобуса Блау с картами века нынешнего. </a:t>
            </a:r>
            <a:r>
              <a:rPr lang="en-US" dirty="0">
                <a:solidFill>
                  <a:schemeClr val="tx2"/>
                </a:solidFill>
              </a:rPr>
              <a:t>QR-</a:t>
            </a:r>
            <a:r>
              <a:rPr lang="ru-RU" dirty="0" smtClean="0">
                <a:solidFill>
                  <a:schemeClr val="tx2"/>
                </a:solidFill>
              </a:rPr>
              <a:t>код при умелой работе библиотекаря поможет создать проблемную ситуацию, из которой ребёнку непременно захочется выйти-найти ответ. Книга может стать поводом для научно-исследовательской или проектной работы ребёнка.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3" y="3580907"/>
            <a:ext cx="2869423" cy="27307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059832" y="1781487"/>
            <a:ext cx="1368152" cy="936579"/>
          </a:xfrm>
          <a:prstGeom prst="wedgeRoundRectCallout">
            <a:avLst>
              <a:gd name="adj1" fmla="val 86951"/>
              <a:gd name="adj2" fmla="val 11871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</a:rPr>
              <a:t>18 ссылок на современные </a:t>
            </a:r>
            <a:r>
              <a:rPr lang="en-US" sz="1400" dirty="0" smtClean="0">
                <a:solidFill>
                  <a:schemeClr val="tx2"/>
                </a:solidFill>
              </a:rPr>
              <a:t>google</a:t>
            </a:r>
            <a:r>
              <a:rPr lang="ru-RU" sz="1400" dirty="0" smtClean="0">
                <a:solidFill>
                  <a:schemeClr val="tx2"/>
                </a:solidFill>
              </a:rPr>
              <a:t>-карты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6017988" cy="11430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Пример в книге 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3" r="32069"/>
          <a:stretch/>
        </p:blipFill>
        <p:spPr bwMode="auto">
          <a:xfrm>
            <a:off x="323528" y="184173"/>
            <a:ext cx="2016224" cy="292910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592" y="3284984"/>
            <a:ext cx="2851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Николай Горбунов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«Дом на хвосте паровоза»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9" y="4059504"/>
            <a:ext cx="3592918" cy="265819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4002042" y="1196752"/>
            <a:ext cx="4536504" cy="3816424"/>
          </a:xfrm>
          <a:prstGeom prst="wedgeRoundRectCallout">
            <a:avLst>
              <a:gd name="adj1" fmla="val -50246"/>
              <a:gd name="adj2" fmla="val -2144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Книга и библиотекарь помогут читателям совершить виртуальные экскурсии по 6 странам , 47 городам, перечитывая вместе с автором путеводителя 17 сказок датского сказочника, среди которых «Огниво», «Калоши счастья», «Бронзовый кабан», «Маленький Тук», «Под ивой», «</a:t>
            </a:r>
            <a:r>
              <a:rPr lang="ru-RU" dirty="0">
                <a:solidFill>
                  <a:schemeClr val="tx2"/>
                </a:solidFill>
              </a:rPr>
              <a:t>Х</a:t>
            </a:r>
            <a:r>
              <a:rPr lang="ru-RU" dirty="0" smtClean="0">
                <a:solidFill>
                  <a:schemeClr val="tx2"/>
                </a:solidFill>
              </a:rPr>
              <a:t>ольгер Датчанин»  и др. Используем книгу при  создании карт-схем  «По Европе за сказкой»,  организации сказочных путешествий «Здесь можно оказаться, стоит только захотеть».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061048" y="5388604"/>
            <a:ext cx="4571923" cy="1283370"/>
          </a:xfrm>
          <a:prstGeom prst="wedgeRoundRectCallout">
            <a:avLst>
              <a:gd name="adj1" fmla="val -64223"/>
              <a:gd name="adj2" fmla="val 23661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У каждой сказки свой маршрут, пройти по которому можно при помощи  </a:t>
            </a:r>
            <a:r>
              <a:rPr lang="en-US" dirty="0">
                <a:solidFill>
                  <a:schemeClr val="tx2"/>
                </a:solidFill>
              </a:rPr>
              <a:t>QR-</a:t>
            </a:r>
            <a:r>
              <a:rPr lang="ru-RU" dirty="0" smtClean="0">
                <a:solidFill>
                  <a:schemeClr val="tx2"/>
                </a:solidFill>
              </a:rPr>
              <a:t>кода, помещённого на странице с картой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4679" y="-22987"/>
            <a:ext cx="5709321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Пример в книге 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9" y="188640"/>
            <a:ext cx="1813516" cy="26688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"/>
          <a:stretch/>
        </p:blipFill>
        <p:spPr bwMode="auto">
          <a:xfrm>
            <a:off x="1935091" y="995047"/>
            <a:ext cx="3080254" cy="237975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2869" r="2722" b="7296"/>
          <a:stretch/>
        </p:blipFill>
        <p:spPr bwMode="auto">
          <a:xfrm>
            <a:off x="121575" y="3943925"/>
            <a:ext cx="3849352" cy="275395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4788024" y="995047"/>
            <a:ext cx="4104456" cy="3370057"/>
          </a:xfrm>
          <a:prstGeom prst="wedgeRoundRectCallout">
            <a:avLst>
              <a:gd name="adj1" fmla="val -50101"/>
              <a:gd name="adj2" fmla="val -17378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Гибридная книга открывает новые возможности визуального  комментирования  текста</a:t>
            </a:r>
            <a:r>
              <a:rPr lang="ru-RU" dirty="0" smtClean="0">
                <a:solidFill>
                  <a:schemeClr val="tx2"/>
                </a:solidFill>
              </a:rPr>
              <a:t>., т.е. пояснения к тексту, содержащегося в справочном аппарате книги, в котором используются наглядные и визуальные образы. Используем во время бесед (разговоров) по книге, теме, дате (27 января)или в наглядных,  печатных и электронных библиотечных продуктах.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788024" y="4509120"/>
            <a:ext cx="4104456" cy="2188764"/>
          </a:xfrm>
          <a:prstGeom prst="wedgeRoundRectCallout">
            <a:avLst>
              <a:gd name="adj1" fmla="val -77197"/>
              <a:gd name="adj2" fmla="val -62765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QR-</a:t>
            </a:r>
            <a:r>
              <a:rPr lang="ru-RU" dirty="0" smtClean="0">
                <a:solidFill>
                  <a:schemeClr val="tx2"/>
                </a:solidFill>
              </a:rPr>
              <a:t> коды ведут на сайт , где представлены видеорассказы о Холокосте. Каждый видеоролик сопровождается короткой справкой.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Вместе с узницей  гетто Фаней Бранцовской можно совершить экскурсию по вильнюсскому гетто.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50100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Мария Рольникайте «Я должна рассказать»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4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48057"/>
            <a:ext cx="6141368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Пример в книге 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0" y="332656"/>
            <a:ext cx="2178386" cy="290451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3814" y="3232623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Анна Васильева «Птицы в городе»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4042554" cy="25922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499992" y="1052736"/>
            <a:ext cx="4159161" cy="2592288"/>
          </a:xfrm>
          <a:prstGeom prst="wedgeRoundRectCallout">
            <a:avLst>
              <a:gd name="adj1" fmla="val -21071"/>
              <a:gd name="adj2" fmla="val 4909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На страницах книги можно подробно рассмотреть 36 разных видов птиц-обитателей парков и бульваров, пустырей и прудов, улиц и крыш. Это издание – отличное дополнение к учебнику по биологии. Используем для организации Дня птиц (1 апреля) в устных, наглядных и электронных форматах.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572000" y="3798877"/>
            <a:ext cx="4087153" cy="2016224"/>
          </a:xfrm>
          <a:prstGeom prst="wedgeRoundRectCallout">
            <a:avLst>
              <a:gd name="adj1" fmla="val -70051"/>
              <a:gd name="adj2" fmla="val 5746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Внизу каждого книжного разворота находится </a:t>
            </a:r>
            <a:r>
              <a:rPr lang="en-US" dirty="0" smtClean="0">
                <a:solidFill>
                  <a:schemeClr val="tx2"/>
                </a:solidFill>
              </a:rPr>
              <a:t>QR-</a:t>
            </a:r>
            <a:r>
              <a:rPr lang="ru-RU" dirty="0" smtClean="0">
                <a:solidFill>
                  <a:schemeClr val="tx2"/>
                </a:solidFill>
              </a:rPr>
              <a:t>код, с помощью его и смартфона можно послушать голоса птиц, чтобы уж точно узнать их при встрече.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5853336" cy="114300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Пример в книге 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3" y="260648"/>
            <a:ext cx="2367386" cy="302433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khln\Desktop\IMG_20210912_16012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01407"/>
            <a:ext cx="3732801" cy="279960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0684" y="337818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«Русский музей для детей»: сборник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95936" y="980728"/>
            <a:ext cx="4464496" cy="324036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Известные российские авторы Михаил Яснов, Анна Игнатова, Сергей Махотин, Галина Дядина и  Андрей Усачёв написали 63 стихотворения к 61 художественному шедевру, хранящемуся в Русском музее. Книга для детей, родителей, учителей и библиотекарей и всех, кто любит живопись и поэзию. Используем в организации работы с книгами по живописи или по  творчеству писателей.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067944" y="4365104"/>
            <a:ext cx="4392488" cy="1872208"/>
          </a:xfrm>
          <a:prstGeom prst="wedgeRoundRectCallout">
            <a:avLst>
              <a:gd name="adj1" fmla="val -58472"/>
              <a:gd name="adj2" fmla="val 43753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 помощью </a:t>
            </a:r>
            <a:r>
              <a:rPr lang="en-US" dirty="0" smtClean="0">
                <a:solidFill>
                  <a:schemeClr val="tx2"/>
                </a:solidFill>
              </a:rPr>
              <a:t>QR-</a:t>
            </a:r>
            <a:r>
              <a:rPr lang="ru-RU" dirty="0" smtClean="0">
                <a:solidFill>
                  <a:schemeClr val="tx2"/>
                </a:solidFill>
              </a:rPr>
              <a:t>кодов можно послушать стихи в исполнении авторов; несколько стихотворений композитор, музыкант, актёр Александр Пинегин превратил в песни.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1495</Words>
  <Application>Microsoft Office PowerPoint</Application>
  <PresentationFormat>Экран (4:3)</PresentationFormat>
  <Paragraphs>89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Книги разные нужны,  книги разные важны</vt:lpstr>
      <vt:lpstr>Гибридная книга - </vt:lpstr>
      <vt:lpstr>Особенности гибридных книг</vt:lpstr>
      <vt:lpstr>Матричный QR-код</vt:lpstr>
      <vt:lpstr>QR-код в книгах. Как это работает? Пример в книге №1</vt:lpstr>
      <vt:lpstr>Пример в книге №2</vt:lpstr>
      <vt:lpstr>Пример в книге №3</vt:lpstr>
      <vt:lpstr>Пример в книге №4</vt:lpstr>
      <vt:lpstr>Пример в книге №5</vt:lpstr>
      <vt:lpstr>Пример в книге №6</vt:lpstr>
      <vt:lpstr>Пример в книге №7</vt:lpstr>
      <vt:lpstr>Профессиональное чтение</vt:lpstr>
      <vt:lpstr>Профессиональное чтение</vt:lpstr>
      <vt:lpstr>Профессиональное чтение</vt:lpstr>
      <vt:lpstr> Школьная мобилизация:  навигатор по мобильному обучению https://rcokoit.ru/data/library/1131.pdf  </vt:lpstr>
      <vt:lpstr>Оформление коридора ЛитРес:  Школа с QR-кодами, можно скачивать и читать</vt:lpstr>
      <vt:lpstr>Идеи для использования QR-кодов на книгах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Хомицкая Любовь Николаевна</dc:creator>
  <cp:lastModifiedBy>Хомицкая Любовь Николаевна</cp:lastModifiedBy>
  <cp:revision>76</cp:revision>
  <cp:lastPrinted>2021-09-14T05:21:54Z</cp:lastPrinted>
  <dcterms:created xsi:type="dcterms:W3CDTF">2021-08-24T09:29:10Z</dcterms:created>
  <dcterms:modified xsi:type="dcterms:W3CDTF">2021-09-17T02:46:34Z</dcterms:modified>
</cp:coreProperties>
</file>