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8" r:id="rId4"/>
    <p:sldId id="269" r:id="rId5"/>
    <p:sldId id="270" r:id="rId6"/>
    <p:sldId id="271" r:id="rId7"/>
    <p:sldId id="272" r:id="rId8"/>
    <p:sldId id="273" r:id="rId9"/>
    <p:sldId id="263" r:id="rId10"/>
    <p:sldId id="264" r:id="rId11"/>
    <p:sldId id="257" r:id="rId12"/>
    <p:sldId id="276" r:id="rId13"/>
    <p:sldId id="277" r:id="rId14"/>
    <p:sldId id="278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pereplete.org/" TargetMode="External"/><Relationship Id="rId7" Type="http://schemas.openxmlformats.org/officeDocument/2006/relationships/hyperlink" Target="http://wiki-sibiriada.ru/" TargetMode="External"/><Relationship Id="rId2" Type="http://schemas.openxmlformats.org/officeDocument/2006/relationships/hyperlink" Target="http://bibliogi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z-book.info/" TargetMode="External"/><Relationship Id="rId5" Type="http://schemas.openxmlformats.org/officeDocument/2006/relationships/hyperlink" Target="http://www.labirint.ru/" TargetMode="External"/><Relationship Id="rId4" Type="http://schemas.openxmlformats.org/officeDocument/2006/relationships/hyperlink" Target="http://www.papmambook.ru/catalog/persons/6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zhikezhik.ru/search/index?term=%D0%9B%D0%B8%D0%B7%D0%B0+%D0%91%D0%B8%D1%80%D0%B3%D0%B5%D1%80" TargetMode="External"/><Relationship Id="rId3" Type="http://schemas.openxmlformats.org/officeDocument/2006/relationships/hyperlink" Target="http://rara-rara.ru/search/%D0%BD%D0%B0%D1%82%D0%B0%D0%BB%D1%8C%D1%8F%20%D0%BC%D0%B5%D0%B4%D0%B2%D0%B5%D0%B4%D1%8C" TargetMode="External"/><Relationship Id="rId7" Type="http://schemas.openxmlformats.org/officeDocument/2006/relationships/hyperlink" Target="https://www.kommersant.ru/authors/164" TargetMode="External"/><Relationship Id="rId2" Type="http://schemas.openxmlformats.org/officeDocument/2006/relationships/hyperlink" Target="http://littlereade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ti.fm/?an=program_child&amp;uid=8&amp;kw1=8" TargetMode="External"/><Relationship Id="rId5" Type="http://schemas.openxmlformats.org/officeDocument/2006/relationships/hyperlink" Target="https://lenta.ru/parts/authors/kochetkova/" TargetMode="External"/><Relationship Id="rId4" Type="http://schemas.openxmlformats.org/officeDocument/2006/relationships/hyperlink" Target="https://daily.afisha.ru/authors/darya-vardenburg-1/" TargetMode="External"/><Relationship Id="rId9" Type="http://schemas.openxmlformats.org/officeDocument/2006/relationships/hyperlink" Target="https://vk.com/buki_new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mihalkov.ru/konkurs/" TargetMode="External"/><Relationship Id="rId2" Type="http://schemas.openxmlformats.org/officeDocument/2006/relationships/hyperlink" Target="https://lit-parus.ru/glavnay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book-awards.ru/" TargetMode="External"/><Relationship Id="rId4" Type="http://schemas.openxmlformats.org/officeDocument/2006/relationships/hyperlink" Target="http://kniguru.info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nn-ivanov-ferber.ru/books/comics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Комплектование фондов детской литературой: что необходимо учесть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509120"/>
            <a:ext cx="4284984" cy="1752600"/>
          </a:xfrm>
        </p:spPr>
        <p:txBody>
          <a:bodyPr>
            <a:normAutofit fontScale="85000" lnSpcReduction="20000"/>
          </a:bodyPr>
          <a:lstStyle/>
          <a:p>
            <a:pPr lvl="2" algn="l"/>
            <a:endParaRPr lang="ru-RU" dirty="0"/>
          </a:p>
          <a:p>
            <a:pPr lvl="2" algn="l"/>
            <a:r>
              <a:rPr lang="ru-RU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Тишакова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Виктория Викторовна,</a:t>
            </a:r>
          </a:p>
          <a:p>
            <a:pPr lvl="2" algn="l"/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заместитель директора </a:t>
            </a:r>
          </a:p>
          <a:p>
            <a:pPr lvl="2" algn="l"/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Красноярской краевой </a:t>
            </a:r>
          </a:p>
          <a:p>
            <a:pPr lvl="2" algn="l"/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детской библиотеки, </a:t>
            </a:r>
          </a:p>
          <a:p>
            <a:pPr lvl="2" algn="l"/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(391) 201 35 92,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89135802974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 algn="l"/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kkdb@mail.ru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/>
          </a:p>
        </p:txBody>
      </p:sp>
      <p:pic>
        <p:nvPicPr>
          <p:cNvPr id="4" name="Picture 4" descr="логотип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1464444" cy="198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/>
              <a:t>Источники информации о книгах: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lang="ru-RU" sz="1900" dirty="0"/>
              <a:t>Сайт «</a:t>
            </a:r>
            <a:r>
              <a:rPr lang="ru-RU" sz="1900" dirty="0" err="1"/>
              <a:t>Библиогид</a:t>
            </a:r>
            <a:r>
              <a:rPr lang="ru-RU" sz="1900" dirty="0"/>
              <a:t>» (</a:t>
            </a:r>
            <a:r>
              <a:rPr lang="ru-RU" sz="1900" u="sng" dirty="0">
                <a:hlinkClick r:id="rId2"/>
              </a:rPr>
              <a:t>http://bibliogid.ru/</a:t>
            </a:r>
            <a:r>
              <a:rPr lang="ru-RU" sz="1900" dirty="0"/>
              <a:t>)</a:t>
            </a:r>
          </a:p>
          <a:p>
            <a:r>
              <a:rPr lang="ru-RU" sz="1900" dirty="0"/>
              <a:t>Иллюстрированный каталог «100 лучших новых книг для детей и подростков», ЦГДБ им. А.П. Гайдара г. Москва (есть в сети интернет, на сайте </a:t>
            </a:r>
            <a:r>
              <a:rPr lang="ru-RU" sz="1900" dirty="0" err="1"/>
              <a:t>Гайдаровки</a:t>
            </a:r>
            <a:r>
              <a:rPr lang="ru-RU" sz="1900" dirty="0"/>
              <a:t>)</a:t>
            </a:r>
          </a:p>
          <a:p>
            <a:r>
              <a:rPr lang="ru-RU" sz="1900" dirty="0"/>
              <a:t>Журнал о детской литературе «Переплёт» (</a:t>
            </a:r>
            <a:r>
              <a:rPr lang="ru-RU" sz="1900" u="sng" dirty="0">
                <a:hlinkClick r:id="rId3"/>
              </a:rPr>
              <a:t>http://vpereplete.org/</a:t>
            </a:r>
            <a:r>
              <a:rPr lang="ru-RU" sz="1900" dirty="0"/>
              <a:t>) Главный редактор журнала - Алексей Олейников</a:t>
            </a:r>
          </a:p>
          <a:p>
            <a:r>
              <a:rPr lang="ru-RU" sz="1900" dirty="0"/>
              <a:t>Сайт «</a:t>
            </a:r>
            <a:r>
              <a:rPr lang="ru-RU" sz="1900" dirty="0" err="1"/>
              <a:t>Папмамбук</a:t>
            </a:r>
            <a:r>
              <a:rPr lang="ru-RU" sz="1900" dirty="0"/>
              <a:t>: для тех, кто читает детям» (</a:t>
            </a:r>
            <a:r>
              <a:rPr lang="ru-RU" sz="1900" u="sng" dirty="0">
                <a:hlinkClick r:id="rId4"/>
              </a:rPr>
              <a:t>http://www.papmambook.ru/catalog/persons/6/</a:t>
            </a:r>
            <a:r>
              <a:rPr lang="ru-RU" sz="1900" dirty="0"/>
              <a:t>)</a:t>
            </a:r>
          </a:p>
          <a:p>
            <a:pPr algn="just"/>
            <a:r>
              <a:rPr lang="ru-RU" sz="1900" dirty="0"/>
              <a:t>Сайт книжного </a:t>
            </a:r>
            <a:r>
              <a:rPr lang="ru-RU" sz="1900" dirty="0" err="1"/>
              <a:t>интернет-магазина</a:t>
            </a:r>
            <a:r>
              <a:rPr lang="ru-RU" sz="1900" dirty="0"/>
              <a:t> «Лабиринт» (</a:t>
            </a:r>
            <a:r>
              <a:rPr lang="en-US" sz="1900" dirty="0">
                <a:hlinkClick r:id="rId5"/>
              </a:rPr>
              <a:t>http://www.labirint.ru/</a:t>
            </a:r>
            <a:r>
              <a:rPr lang="ru-RU" sz="1900" dirty="0"/>
              <a:t>): авторские колонки, детский навигатор</a:t>
            </a:r>
          </a:p>
          <a:p>
            <a:pPr algn="just"/>
            <a:r>
              <a:rPr lang="ru-RU" sz="1900" dirty="0"/>
              <a:t>Сайт Андрея </a:t>
            </a:r>
            <a:r>
              <a:rPr lang="ru-RU" sz="1900" dirty="0" err="1"/>
              <a:t>Жвалевского</a:t>
            </a:r>
            <a:r>
              <a:rPr lang="ru-RU" sz="1900" dirty="0"/>
              <a:t> (</a:t>
            </a:r>
            <a:r>
              <a:rPr lang="en-US" sz="1900" dirty="0">
                <a:hlinkClick r:id="rId6"/>
              </a:rPr>
              <a:t>http://az-book.info/</a:t>
            </a:r>
            <a:r>
              <a:rPr lang="ru-RU" sz="1900" dirty="0"/>
              <a:t>): </a:t>
            </a:r>
            <a:r>
              <a:rPr lang="ru-RU" sz="1900" dirty="0" err="1"/>
              <a:t>Бухобзор</a:t>
            </a:r>
            <a:r>
              <a:rPr lang="ru-RU" sz="1900" dirty="0"/>
              <a:t>, статьи, рейтинги, рекомендации и пр.</a:t>
            </a:r>
          </a:p>
          <a:p>
            <a:r>
              <a:rPr lang="ru-RU" sz="2000" dirty="0" err="1"/>
              <a:t>Видеообзоры</a:t>
            </a:r>
            <a:r>
              <a:rPr lang="ru-RU" sz="2000" dirty="0"/>
              <a:t> новинок детской литературы от Евгении </a:t>
            </a:r>
            <a:r>
              <a:rPr lang="ru-RU" sz="2000" dirty="0" err="1"/>
              <a:t>Шафферт</a:t>
            </a:r>
            <a:r>
              <a:rPr lang="ru-RU" sz="2000" dirty="0"/>
              <a:t> // Сайт «</a:t>
            </a:r>
            <a:r>
              <a:rPr lang="ru-RU" sz="2000" dirty="0" err="1"/>
              <a:t>ВикиСибириаДа</a:t>
            </a:r>
            <a:r>
              <a:rPr lang="ru-RU" sz="2000" dirty="0"/>
              <a:t>» - </a:t>
            </a:r>
            <a:r>
              <a:rPr lang="en-US" sz="2000" dirty="0">
                <a:hlinkClick r:id="rId7"/>
              </a:rPr>
              <a:t>http://wiki-sibiriada.ru/</a:t>
            </a:r>
            <a:r>
              <a:rPr lang="ru-RU" sz="2000" dirty="0"/>
              <a:t> (</a:t>
            </a:r>
            <a:r>
              <a:rPr lang="ru-RU" sz="2000" dirty="0" err="1"/>
              <a:t>вебинары</a:t>
            </a:r>
            <a:r>
              <a:rPr lang="ru-RU" sz="2000" dirty="0"/>
              <a:t>, ежемесячно, есть записи для просмотра)</a:t>
            </a:r>
          </a:p>
          <a:p>
            <a:r>
              <a:rPr lang="ru-RU" sz="2000" dirty="0" err="1"/>
              <a:t>Лит-тучка</a:t>
            </a:r>
            <a:r>
              <a:rPr lang="ru-RU" sz="2000" dirty="0"/>
              <a:t> с Алексеем </a:t>
            </a:r>
            <a:r>
              <a:rPr lang="ru-RU" sz="2000" dirty="0" err="1"/>
              <a:t>Олейниковым</a:t>
            </a:r>
            <a:r>
              <a:rPr lang="ru-RU" sz="2000" dirty="0"/>
              <a:t> и Наталией Волковой (в сети интернет)</a:t>
            </a:r>
          </a:p>
          <a:p>
            <a:pPr algn="just"/>
            <a:endParaRPr lang="ru-RU" sz="1900" dirty="0"/>
          </a:p>
          <a:p>
            <a:pPr algn="just"/>
            <a:endParaRPr lang="ru-RU" sz="2800" dirty="0"/>
          </a:p>
          <a:p>
            <a:pPr>
              <a:buNone/>
            </a:pPr>
            <a:endParaRPr lang="ru-RU" sz="2800" dirty="0"/>
          </a:p>
          <a:p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Литературные </a:t>
            </a:r>
            <a:r>
              <a:rPr lang="ru-RU" sz="2400" b="1" dirty="0" smtClean="0"/>
              <a:t>обозреватели </a:t>
            </a:r>
            <a:br>
              <a:rPr lang="ru-RU" sz="2400" b="1" dirty="0" smtClean="0"/>
            </a:br>
            <a:r>
              <a:rPr lang="ru-RU" sz="2000" b="1" dirty="0" smtClean="0"/>
              <a:t>(очень помогут книжные обзоры для составления спецификации)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Ольга</a:t>
            </a:r>
            <a:r>
              <a:rPr lang="ru-RU" b="1" dirty="0"/>
              <a:t> </a:t>
            </a:r>
            <a:r>
              <a:rPr lang="ru-RU" b="1" dirty="0" err="1"/>
              <a:t>Бухина</a:t>
            </a:r>
            <a:r>
              <a:rPr lang="ru-RU" dirty="0"/>
              <a:t> — переводчик с английского, критик. Ведет колонку</a:t>
            </a:r>
            <a:r>
              <a:rPr lang="ru-RU" sz="3100" dirty="0"/>
              <a:t> о детских </a:t>
            </a:r>
            <a:r>
              <a:rPr lang="ru-RU" dirty="0"/>
              <a:t>книгах на сайте «</a:t>
            </a:r>
            <a:r>
              <a:rPr lang="ru-RU" dirty="0" err="1"/>
              <a:t>Лиterraтура</a:t>
            </a:r>
            <a:r>
              <a:rPr lang="ru-RU" dirty="0"/>
              <a:t>» </a:t>
            </a:r>
          </a:p>
          <a:p>
            <a:r>
              <a:rPr lang="ru-RU" b="1" dirty="0"/>
              <a:t>Евгения </a:t>
            </a:r>
            <a:r>
              <a:rPr lang="ru-RU" b="1" dirty="0" err="1"/>
              <a:t>Шафферт</a:t>
            </a:r>
            <a:r>
              <a:rPr lang="ru-RU" dirty="0"/>
              <a:t> — обозреватель, ведет колонку «Читает </a:t>
            </a:r>
            <a:r>
              <a:rPr lang="ru-RU" dirty="0" err="1"/>
              <a:t>Шафферт</a:t>
            </a:r>
            <a:r>
              <a:rPr lang="ru-RU" dirty="0"/>
              <a:t>» на сайте «Лабиринт», составляет список лучших иллюстрированных книг месяца для сайта «Картинки и разговоры», </a:t>
            </a:r>
            <a:r>
              <a:rPr lang="ru-RU" dirty="0" err="1"/>
              <a:t>фейсбук</a:t>
            </a:r>
            <a:r>
              <a:rPr lang="ru-RU" dirty="0"/>
              <a:t>. </a:t>
            </a:r>
          </a:p>
          <a:p>
            <a:r>
              <a:rPr lang="ru-RU" b="1" dirty="0"/>
              <a:t>Наталья Медведь</a:t>
            </a:r>
            <a:r>
              <a:rPr lang="ru-RU" dirty="0"/>
              <a:t> — ведет блог о детской литературе </a:t>
            </a:r>
            <a:r>
              <a:rPr lang="ru-RU" dirty="0">
                <a:hlinkClick r:id="rId2"/>
              </a:rPr>
              <a:t>«Маленький читатель»</a:t>
            </a:r>
            <a:r>
              <a:rPr lang="ru-RU" dirty="0"/>
              <a:t>, пишет подробные литературоведческие статьи для сайта </a:t>
            </a:r>
            <a:r>
              <a:rPr lang="ru-RU" dirty="0">
                <a:hlinkClick r:id="rId3"/>
              </a:rPr>
              <a:t>«</a:t>
            </a:r>
            <a:r>
              <a:rPr lang="ru-RU" dirty="0" err="1">
                <a:hlinkClick r:id="rId3"/>
              </a:rPr>
              <a:t>Rara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Avis</a:t>
            </a:r>
            <a:r>
              <a:rPr lang="ru-RU" dirty="0">
                <a:hlinkClick r:id="rId3"/>
              </a:rPr>
              <a:t>. Открытая критика»</a:t>
            </a:r>
            <a:r>
              <a:rPr lang="ru-RU" dirty="0"/>
              <a:t> </a:t>
            </a:r>
          </a:p>
          <a:p>
            <a:r>
              <a:rPr lang="ru-RU" b="1" dirty="0"/>
              <a:t>Дарья </a:t>
            </a:r>
            <a:r>
              <a:rPr lang="ru-RU" b="1" dirty="0" err="1"/>
              <a:t>Варденбург</a:t>
            </a:r>
            <a:r>
              <a:rPr lang="ru-RU" dirty="0"/>
              <a:t> — журналист, писатель, рассказывает о детских книгах на сайте </a:t>
            </a:r>
            <a:r>
              <a:rPr lang="ru-RU" dirty="0">
                <a:hlinkClick r:id="rId4"/>
              </a:rPr>
              <a:t>«Афиша-</a:t>
            </a:r>
            <a:r>
              <a:rPr lang="ru-RU" dirty="0" err="1">
                <a:hlinkClick r:id="rId4"/>
              </a:rPr>
              <a:t>Daily</a:t>
            </a:r>
            <a:r>
              <a:rPr lang="ru-RU" dirty="0">
                <a:hlinkClick r:id="rId4"/>
              </a:rPr>
              <a:t>»</a:t>
            </a:r>
            <a:r>
              <a:rPr lang="ru-RU" dirty="0"/>
              <a:t>  </a:t>
            </a:r>
          </a:p>
          <a:p>
            <a:r>
              <a:rPr lang="ru-RU" b="1" dirty="0"/>
              <a:t>Наталья Кочеткова</a:t>
            </a:r>
            <a:r>
              <a:rPr lang="ru-RU" dirty="0"/>
              <a:t> — специальный корреспондент </a:t>
            </a:r>
            <a:r>
              <a:rPr lang="ru-RU" dirty="0">
                <a:hlinkClick r:id="rId5"/>
              </a:rPr>
              <a:t>«</a:t>
            </a:r>
            <a:r>
              <a:rPr lang="ru-RU" dirty="0" err="1">
                <a:hlinkClick r:id="rId5"/>
              </a:rPr>
              <a:t>Ленты.ру</a:t>
            </a:r>
            <a:r>
              <a:rPr lang="ru-RU" dirty="0">
                <a:hlinkClick r:id="rId5"/>
              </a:rPr>
              <a:t>»</a:t>
            </a:r>
            <a:r>
              <a:rPr lang="ru-RU" dirty="0"/>
              <a:t>, ведущая радиопередачи </a:t>
            </a:r>
            <a:r>
              <a:rPr lang="ru-RU" dirty="0">
                <a:hlinkClick r:id="rId6"/>
              </a:rPr>
              <a:t>«</a:t>
            </a:r>
            <a:r>
              <a:rPr lang="ru-RU" dirty="0" err="1">
                <a:hlinkClick r:id="rId6"/>
              </a:rPr>
              <a:t>Книжкин</a:t>
            </a:r>
            <a:r>
              <a:rPr lang="ru-RU" dirty="0">
                <a:hlinkClick r:id="rId6"/>
              </a:rPr>
              <a:t> дом»</a:t>
            </a:r>
            <a:r>
              <a:rPr lang="ru-RU" dirty="0"/>
              <a:t> </a:t>
            </a:r>
          </a:p>
          <a:p>
            <a:r>
              <a:rPr lang="ru-RU" b="1" dirty="0"/>
              <a:t>Лиза Биргер</a:t>
            </a:r>
            <a:r>
              <a:rPr lang="ru-RU" dirty="0"/>
              <a:t> - критик, обозреватель, пишет о детских книгах для </a:t>
            </a:r>
            <a:r>
              <a:rPr lang="ru-RU" dirty="0">
                <a:hlinkClick r:id="rId7"/>
              </a:rPr>
              <a:t>«Коммерсанта»</a:t>
            </a:r>
            <a:r>
              <a:rPr lang="ru-RU" dirty="0"/>
              <a:t>, детского сайта </a:t>
            </a:r>
            <a:r>
              <a:rPr lang="ru-RU" dirty="0">
                <a:hlinkClick r:id="rId8"/>
              </a:rPr>
              <a:t>«</a:t>
            </a:r>
            <a:r>
              <a:rPr lang="ru-RU" dirty="0" err="1">
                <a:hlinkClick r:id="rId8"/>
              </a:rPr>
              <a:t>ЁжикЁжик</a:t>
            </a:r>
            <a:r>
              <a:rPr lang="ru-RU" dirty="0">
                <a:hlinkClick r:id="rId8"/>
              </a:rPr>
              <a:t>»</a:t>
            </a:r>
            <a:r>
              <a:rPr lang="ru-RU" dirty="0"/>
              <a:t> и других</a:t>
            </a:r>
          </a:p>
          <a:p>
            <a:r>
              <a:rPr lang="ru-RU" b="1" dirty="0"/>
              <a:t>Ирина </a:t>
            </a:r>
            <a:r>
              <a:rPr lang="ru-RU" b="1" dirty="0" err="1"/>
              <a:t>Лисова</a:t>
            </a:r>
            <a:r>
              <a:rPr lang="ru-RU" b="1" dirty="0"/>
              <a:t> – </a:t>
            </a:r>
            <a:r>
              <a:rPr lang="ru-RU" dirty="0"/>
              <a:t>детский</a:t>
            </a:r>
            <a:r>
              <a:rPr lang="ru-RU" b="1" dirty="0"/>
              <a:t> </a:t>
            </a:r>
            <a:r>
              <a:rPr lang="ru-RU" dirty="0"/>
              <a:t>писатель, переводчик (Буки- новости детской литературы (ВК </a:t>
            </a:r>
            <a:r>
              <a:rPr lang="en-US" dirty="0">
                <a:hlinkClick r:id="rId9"/>
              </a:rPr>
              <a:t>https://vk.com/buki_news</a:t>
            </a:r>
            <a:r>
              <a:rPr lang="ru-RU" dirty="0"/>
              <a:t> )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698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Книжные новинки в литературе для подростков</a:t>
            </a:r>
            <a:br>
              <a:rPr lang="ru-RU" sz="2400" dirty="0" smtClean="0"/>
            </a:br>
            <a:r>
              <a:rPr lang="ru-RU" sz="2400" dirty="0" smtClean="0"/>
              <a:t>(но не все…)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48244F-1D23-442B-B431-442160A0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285992"/>
            <a:ext cx="1974685" cy="29289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4DE6E0-B799-4000-9883-4B592E891D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285992"/>
            <a:ext cx="1973995" cy="29643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B9D31F-4B21-4F6A-80EE-E377E212A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285992"/>
            <a:ext cx="2048641" cy="28029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7950" y="5500702"/>
            <a:ext cx="2502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другие сборники </a:t>
            </a:r>
          </a:p>
          <a:p>
            <a:r>
              <a:rPr lang="ru-RU" dirty="0" smtClean="0"/>
              <a:t>рассказов издательства</a:t>
            </a:r>
          </a:p>
          <a:p>
            <a:r>
              <a:rPr lang="ru-RU" dirty="0" smtClean="0"/>
              <a:t>«Волчок»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74FEA5-F883-46F7-95E2-819C73033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1773537" cy="26432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FD460E-F8B6-4218-A183-475B46C962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786190"/>
            <a:ext cx="1929095" cy="2714646"/>
          </a:xfrm>
          <a:prstGeom prst="rect">
            <a:avLst/>
          </a:prstGeom>
        </p:spPr>
      </p:pic>
      <p:pic>
        <p:nvPicPr>
          <p:cNvPr id="2050" name="Picture 2" descr="Анна Вольтц - Аляска обложка книг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785794"/>
            <a:ext cx="1885963" cy="2357454"/>
          </a:xfrm>
          <a:prstGeom prst="rect">
            <a:avLst/>
          </a:prstGeom>
          <a:noFill/>
        </p:spPr>
      </p:pic>
      <p:pic>
        <p:nvPicPr>
          <p:cNvPr id="2052" name="Picture 4" descr="Анна Вольтц - Гипс обложка книг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571480"/>
            <a:ext cx="1809748" cy="2558326"/>
          </a:xfrm>
          <a:prstGeom prst="rect">
            <a:avLst/>
          </a:prstGeom>
          <a:noFill/>
        </p:spPr>
      </p:pic>
      <p:pic>
        <p:nvPicPr>
          <p:cNvPr id="2054" name="Picture 6" descr="Нина Дашевская - Тимофей: блокнот. Ирка: скетчбук обложка книг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86190"/>
            <a:ext cx="1952624" cy="2715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kompasgid.ru/storage/app/media/_thumbs/cover/zapiski_goshi_e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642918"/>
            <a:ext cx="1643074" cy="2507851"/>
          </a:xfrm>
          <a:prstGeom prst="rect">
            <a:avLst/>
          </a:prstGeom>
          <a:noFill/>
        </p:spPr>
      </p:pic>
      <p:pic>
        <p:nvPicPr>
          <p:cNvPr id="27652" name="Picture 4" descr="https://samokatbook.ru/upload/resize_cache/iblock/664/260_300_0/664a2280d12bc0bd85e960e402b7b4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642918"/>
            <a:ext cx="1803156" cy="2547939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338A86F-362F-41CD-BE0B-10AD55444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000504"/>
            <a:ext cx="1928826" cy="24344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F0FA66-F6B7-4C63-8633-DF3F2B2D7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4000504"/>
            <a:ext cx="1709104" cy="23635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Будем рады </a:t>
            </a:r>
          </a:p>
          <a:p>
            <a:pPr algn="ctr">
              <a:buNone/>
            </a:pPr>
            <a:r>
              <a:rPr lang="ru-RU" dirty="0" smtClean="0"/>
              <a:t>дать более подробную консультацию </a:t>
            </a:r>
          </a:p>
          <a:p>
            <a:pPr algn="ctr">
              <a:buNone/>
            </a:pPr>
            <a:r>
              <a:rPr lang="ru-RU" dirty="0" smtClean="0"/>
              <a:t>по вашему вопросу</a:t>
            </a:r>
            <a:r>
              <a:rPr lang="ru-RU" smtClean="0"/>
              <a:t>, касающемуся </a:t>
            </a:r>
            <a:r>
              <a:rPr lang="ru-RU" dirty="0" smtClean="0"/>
              <a:t>современной детской литературы</a:t>
            </a:r>
          </a:p>
          <a:p>
            <a:pPr algn="ctr">
              <a:buNone/>
            </a:pPr>
            <a:r>
              <a:rPr lang="ru-RU" dirty="0" smtClean="0"/>
              <a:t>(в том числе, о книжных новинках)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Пишите, звоните</a:t>
            </a:r>
            <a:r>
              <a:rPr lang="ru-RU" dirty="0" smtClean="0">
                <a:sym typeface="Wingdings" pitchFamily="2" charset="2"/>
              </a:rPr>
              <a:t>.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Важно помнить, что кроме детей старшего дошкольного и младшего школьного возраста (очень уж библиотеки любят комплектовать литературу именно для этой возрастной категории), читателями библиотеки являются и совсем малыши (которых с каждым годом становится всё больше) и подростки (если не будет книг для подростков, то и читателей подросткового возраста не будет в библиотеке).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Не забываем о Федеральном законе "О защите детей от информации, причиняющей вред их здоровью и развитию" от 29.12.2010 N 436-ФЗ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Стараемся избегать книг в мягкой обложке за исключением уже проверенных издательств (например, «Настя и Никита»)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фонде детской литературы в современной библиотеке должны быть: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/>
              <a:t>Книги «золотой полки»</a:t>
            </a:r>
            <a:r>
              <a:rPr lang="en-US" sz="2400" dirty="0"/>
              <a:t> - </a:t>
            </a:r>
            <a:r>
              <a:rPr lang="ru-RU" sz="2400" dirty="0"/>
              <a:t>классика детской </a:t>
            </a:r>
            <a:r>
              <a:rPr lang="ru-RU" sz="2400" dirty="0" smtClean="0"/>
              <a:t>литературы;</a:t>
            </a:r>
            <a:endParaRPr lang="ru-RU" sz="2400" dirty="0"/>
          </a:p>
          <a:p>
            <a:r>
              <a:rPr lang="ru-RU" sz="2400" dirty="0"/>
              <a:t>Книги-лауреаты литературных премий, </a:t>
            </a:r>
            <a:r>
              <a:rPr lang="ru-RU" sz="2400" dirty="0" smtClean="0"/>
              <a:t>конкурсов;</a:t>
            </a:r>
            <a:endParaRPr lang="ru-RU" sz="2400" dirty="0"/>
          </a:p>
          <a:p>
            <a:r>
              <a:rPr lang="ru-RU" sz="2400" dirty="0"/>
              <a:t>Книги современных авторов, входящие в рейтинги детской </a:t>
            </a:r>
            <a:r>
              <a:rPr lang="ru-RU" sz="2400" dirty="0" smtClean="0"/>
              <a:t>литературы;</a:t>
            </a:r>
          </a:p>
          <a:p>
            <a:r>
              <a:rPr lang="ru-RU" sz="2400" dirty="0" smtClean="0"/>
              <a:t>Сибирская детская литература;</a:t>
            </a:r>
            <a:endParaRPr lang="ru-RU" sz="2400" dirty="0"/>
          </a:p>
          <a:p>
            <a:r>
              <a:rPr lang="ru-RU" sz="2400" dirty="0" smtClean="0"/>
              <a:t>Графические романы (не боимся комиксов);</a:t>
            </a:r>
          </a:p>
          <a:p>
            <a:r>
              <a:rPr lang="ru-RU" sz="2400" dirty="0" smtClean="0"/>
              <a:t>Авторская </a:t>
            </a:r>
            <a:r>
              <a:rPr lang="ru-RU" sz="2400" dirty="0"/>
              <a:t>научно-познавательная </a:t>
            </a:r>
            <a:r>
              <a:rPr lang="ru-RU" sz="2400" dirty="0" smtClean="0"/>
              <a:t>литература (а не только энциклопедии с «много картинок, мало букв»);</a:t>
            </a:r>
            <a:endParaRPr lang="ru-RU" sz="2400" dirty="0"/>
          </a:p>
          <a:p>
            <a:r>
              <a:rPr lang="ru-RU" sz="2400" dirty="0"/>
              <a:t>Книги с дополненной </a:t>
            </a:r>
            <a:r>
              <a:rPr lang="ru-RU" sz="2400" dirty="0" smtClean="0"/>
              <a:t>реальностью (3</a:t>
            </a:r>
            <a:r>
              <a:rPr lang="en-US" sz="2400" dirty="0" smtClean="0"/>
              <a:t>D</a:t>
            </a:r>
            <a:r>
              <a:rPr lang="ru-RU" sz="2400" dirty="0" smtClean="0"/>
              <a:t>,</a:t>
            </a:r>
            <a:r>
              <a:rPr lang="en-US" sz="2400" dirty="0" smtClean="0"/>
              <a:t> 4D)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И очень хочется, чтобы в фонде были книги – поэзия для детей постарше (Посмотрите, например, стихи Галины Дядиной)</a:t>
            </a:r>
            <a:endParaRPr lang="ru-RU" sz="24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F3D136-145F-4054-8FD3-CDE20A60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/>
              <a:t>Литературные премии, конкурсы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DAD00E-8389-436D-9A37-B142E73CB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54355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ambria" pitchFamily="18" charset="0"/>
              </a:rPr>
              <a:t>Международная литературная премия имени </a:t>
            </a:r>
            <a:r>
              <a:rPr lang="ru-RU" sz="2000" dirty="0" smtClean="0">
                <a:latin typeface="Cambria" pitchFamily="18" charset="0"/>
              </a:rPr>
              <a:t>В.П</a:t>
            </a:r>
            <a:r>
              <a:rPr lang="ru-RU" sz="2000" dirty="0">
                <a:latin typeface="Cambria" pitchFamily="18" charset="0"/>
              </a:rPr>
              <a:t>. </a:t>
            </a:r>
            <a:r>
              <a:rPr lang="ru-RU" sz="2000" dirty="0" smtClean="0">
                <a:latin typeface="Cambria" pitchFamily="18" charset="0"/>
              </a:rPr>
              <a:t>Крапивина </a:t>
            </a:r>
            <a:r>
              <a:rPr lang="en-US" sz="2000" dirty="0" smtClean="0">
                <a:latin typeface="Cambria" pitchFamily="18" charset="0"/>
                <a:hlinkClick r:id="rId2"/>
              </a:rPr>
              <a:t>https://lit-parus.ru/glavnaya.htm</a:t>
            </a:r>
            <a:endParaRPr lang="ru-RU" sz="2000" dirty="0" smtClean="0">
              <a:latin typeface="Cambria" pitchFamily="18" charset="0"/>
            </a:endParaRPr>
          </a:p>
          <a:p>
            <a:r>
              <a:rPr lang="ru-RU" sz="2000" dirty="0" smtClean="0">
                <a:latin typeface="Cambria" pitchFamily="18" charset="0"/>
              </a:rPr>
              <a:t>Международный </a:t>
            </a:r>
            <a:r>
              <a:rPr lang="ru-RU" sz="2000" dirty="0">
                <a:latin typeface="Cambria" pitchFamily="18" charset="0"/>
              </a:rPr>
              <a:t>конкурс имени Сергея Михалкова на лучшее художественное произведение для </a:t>
            </a:r>
            <a:r>
              <a:rPr lang="ru-RU" sz="2000" dirty="0" smtClean="0">
                <a:latin typeface="Cambria" pitchFamily="18" charset="0"/>
              </a:rPr>
              <a:t>подростков </a:t>
            </a:r>
            <a:r>
              <a:rPr lang="en-US" sz="2000" dirty="0" smtClean="0">
                <a:latin typeface="Cambria" pitchFamily="18" charset="0"/>
                <a:hlinkClick r:id="rId3"/>
              </a:rPr>
              <a:t>http://www.svmihalkov.ru/konkurs/</a:t>
            </a:r>
            <a:endParaRPr lang="ru-RU" sz="2000" dirty="0" smtClean="0">
              <a:latin typeface="Cambria" pitchFamily="18" charset="0"/>
            </a:endParaRPr>
          </a:p>
          <a:p>
            <a:r>
              <a:rPr lang="ru-RU" sz="2000" dirty="0" smtClean="0">
                <a:latin typeface="Cambria" pitchFamily="18" charset="0"/>
              </a:rPr>
              <a:t>Всероссийский </a:t>
            </a:r>
            <a:r>
              <a:rPr lang="ru-RU" sz="2000" dirty="0">
                <a:latin typeface="Cambria" pitchFamily="18" charset="0"/>
              </a:rPr>
              <a:t>конкурс на лучшее литературное произведение для детей и юношества «</a:t>
            </a:r>
            <a:r>
              <a:rPr lang="ru-RU" sz="2000" dirty="0" err="1">
                <a:latin typeface="Cambria" pitchFamily="18" charset="0"/>
              </a:rPr>
              <a:t>Книгуру</a:t>
            </a:r>
            <a:r>
              <a:rPr lang="ru-RU" sz="2000" dirty="0" smtClean="0">
                <a:latin typeface="Cambria" pitchFamily="18" charset="0"/>
              </a:rPr>
              <a:t>»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       </a:t>
            </a:r>
            <a:r>
              <a:rPr lang="en-US" sz="2000" dirty="0" smtClean="0">
                <a:latin typeface="Cambria" pitchFamily="18" charset="0"/>
                <a:hlinkClick r:id="rId4"/>
              </a:rPr>
              <a:t>http://kniguru.info/</a:t>
            </a:r>
            <a:endParaRPr lang="ru-RU" sz="2000" dirty="0" smtClean="0">
              <a:latin typeface="Cambria" pitchFamily="18" charset="0"/>
            </a:endParaRPr>
          </a:p>
          <a:p>
            <a:r>
              <a:rPr lang="ru-RU" sz="2000" dirty="0" smtClean="0">
                <a:latin typeface="Cambria" pitchFamily="18" charset="0"/>
              </a:rPr>
              <a:t>Новая </a:t>
            </a:r>
            <a:r>
              <a:rPr lang="ru-RU" sz="2000" dirty="0">
                <a:latin typeface="Cambria" pitchFamily="18" charset="0"/>
              </a:rPr>
              <a:t>детская книга: ежегодный литературный конкурс (издательство «РОСМЭН</a:t>
            </a:r>
            <a:r>
              <a:rPr lang="ru-RU" sz="2000" dirty="0" smtClean="0">
                <a:latin typeface="Cambria" pitchFamily="18" charset="0"/>
              </a:rPr>
              <a:t>»)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       </a:t>
            </a:r>
            <a:r>
              <a:rPr lang="en-US" sz="2000" dirty="0" smtClean="0">
                <a:latin typeface="Cambria" pitchFamily="18" charset="0"/>
                <a:hlinkClick r:id="rId5"/>
              </a:rPr>
              <a:t>http://newbook-awards.ru/</a:t>
            </a:r>
            <a:endParaRPr lang="ru-RU" sz="2000" dirty="0" smtClean="0">
              <a:latin typeface="Cambria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Национальный конкурс «Книга года»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, номинация «Вместе с книгой мы растём»</a:t>
            </a:r>
            <a:endParaRPr lang="ru-RU" sz="2000" dirty="0">
              <a:latin typeface="Cambria" pitchFamily="18" charset="0"/>
            </a:endParaRPr>
          </a:p>
          <a:p>
            <a:r>
              <a:rPr lang="ru-RU" sz="2000" dirty="0">
                <a:latin typeface="Cambria" pitchFamily="18" charset="0"/>
              </a:rPr>
              <a:t>Ежегодный международный конкурс детских книг «Белые вороны»</a:t>
            </a:r>
          </a:p>
        </p:txBody>
      </p:sp>
    </p:spTree>
    <p:extLst>
      <p:ext uri="{BB962C8B-B14F-4D97-AF65-F5344CB8AC3E}">
        <p14:creationId xmlns="" xmlns:p14="http://schemas.microsoft.com/office/powerpoint/2010/main" val="145027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Графические </a:t>
            </a:r>
            <a:r>
              <a:rPr lang="ru-RU" sz="2400" b="1" dirty="0" smtClean="0"/>
              <a:t>романы </a:t>
            </a:r>
            <a:br>
              <a:rPr lang="ru-RU" sz="2400" b="1" dirty="0" smtClean="0"/>
            </a:br>
            <a:r>
              <a:rPr lang="ru-RU" sz="2400" dirty="0" smtClean="0"/>
              <a:t>н</a:t>
            </a:r>
            <a:r>
              <a:rPr lang="ru-RU" sz="2000" dirty="0" smtClean="0"/>
              <a:t>апример:</a:t>
            </a:r>
            <a:endParaRPr lang="ru-RU" sz="2000" dirty="0"/>
          </a:p>
        </p:txBody>
      </p:sp>
      <p:pic>
        <p:nvPicPr>
          <p:cNvPr id="20482" name="Picture 2" descr="Истории старого дерева. Как важно быть собой. Брижит Лукиани и Эва Тар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1581147" cy="2225596"/>
          </a:xfrm>
          <a:prstGeom prst="rect">
            <a:avLst/>
          </a:prstGeom>
          <a:noFill/>
        </p:spPr>
      </p:pic>
      <p:pic>
        <p:nvPicPr>
          <p:cNvPr id="20486" name="Picture 6" descr="Моне. По ту сторону холста. Сальва Рубио и Рикард Эф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85860"/>
            <a:ext cx="1603386" cy="2256899"/>
          </a:xfrm>
          <a:prstGeom prst="rect">
            <a:avLst/>
          </a:prstGeom>
          <a:noFill/>
        </p:spPr>
      </p:pic>
      <p:pic>
        <p:nvPicPr>
          <p:cNvPr id="20488" name="Picture 8" descr="Джефф Гаттсфелд - Дерево во дворе. Взгляд из окна Анны Франк обложка книг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143380"/>
            <a:ext cx="2095500" cy="20478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00298" y="6286520"/>
            <a:ext cx="162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Карьера Пресс</a:t>
            </a:r>
          </a:p>
        </p:txBody>
      </p:sp>
      <p:pic>
        <p:nvPicPr>
          <p:cNvPr id="20490" name="Picture 10" descr="Йессика Бунде - Когда я вернусь обложка книг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000504"/>
            <a:ext cx="1510280" cy="22860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143768" y="6286520"/>
            <a:ext cx="151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Белая ворона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3571876"/>
            <a:ext cx="702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Манн, Иванов и </a:t>
            </a:r>
            <a:r>
              <a:rPr lang="ru-RU" dirty="0" smtClean="0"/>
              <a:t>Фербер </a:t>
            </a:r>
            <a:r>
              <a:rPr lang="ru-RU" sz="1600" dirty="0" smtClean="0"/>
              <a:t>(</a:t>
            </a:r>
            <a:r>
              <a:rPr lang="en-US" sz="1600" dirty="0" smtClean="0">
                <a:hlinkClick r:id="rId6"/>
              </a:rPr>
              <a:t>https://www.mann-ivanov-ferber.ru/books/comics/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pic>
        <p:nvPicPr>
          <p:cNvPr id="20492" name="Picture 12" descr="Фольман, Франк - Дневник Анны Франк. Графическая версия обложка книг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1285860"/>
            <a:ext cx="1595434" cy="2233609"/>
          </a:xfrm>
          <a:prstGeom prst="rect">
            <a:avLst/>
          </a:prstGeom>
          <a:noFill/>
        </p:spPr>
      </p:pic>
      <p:pic>
        <p:nvPicPr>
          <p:cNvPr id="20494" name="Picture 14" descr="https://samokatbook.ru/upload/resize_cache/iblock/f89/350_350_0/f8944c3e169d88efee59b656d6b435e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3929066"/>
            <a:ext cx="1574085" cy="228601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29190" y="6286520"/>
            <a:ext cx="99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Самокат</a:t>
            </a:r>
          </a:p>
        </p:txBody>
      </p:sp>
      <p:pic>
        <p:nvPicPr>
          <p:cNvPr id="8194" name="Picture 2" descr="Дети капитана Гранта. Алекси Нэм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1285860"/>
            <a:ext cx="1573320" cy="221457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072462" y="314324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др.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Научно-познавательные книги.  Авторские!</a:t>
            </a:r>
          </a:p>
        </p:txBody>
      </p:sp>
      <p:pic>
        <p:nvPicPr>
          <p:cNvPr id="19460" name="Picture 4" descr="Александра Литвина - Транссиб. Поезд отправляется! обложка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3"/>
            <a:ext cx="1560489" cy="2000264"/>
          </a:xfrm>
          <a:prstGeom prst="rect">
            <a:avLst/>
          </a:prstGeom>
          <a:noFill/>
        </p:spPr>
      </p:pic>
      <p:pic>
        <p:nvPicPr>
          <p:cNvPr id="19462" name="Picture 6" descr="https://samokatbook.ru/upload/resize_cache/iblock/bef/260_300_0/bef9ab366c79b7eaa6eeecb18b43a2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1571636" cy="2095516"/>
          </a:xfrm>
          <a:prstGeom prst="rect">
            <a:avLst/>
          </a:prstGeom>
          <a:noFill/>
        </p:spPr>
      </p:pic>
      <p:pic>
        <p:nvPicPr>
          <p:cNvPr id="19466" name="Picture 10" descr="С Востока на Запад: Путешествие письма в бутылк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85860"/>
            <a:ext cx="1534292" cy="19288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71604" y="3286124"/>
            <a:ext cx="99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Самокат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3702" y="3286124"/>
            <a:ext cx="124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КомпасГид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6072206"/>
            <a:ext cx="7817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Книги интересно читать и рассматривать вместе - семьёй или с </a:t>
            </a:r>
            <a:r>
              <a:rPr lang="ru-RU" dirty="0" smtClean="0"/>
              <a:t>друзьями. Для библиотекарей – это и цикл мероприятий, и программа и даже проект! </a:t>
            </a:r>
            <a:endParaRPr lang="ru-RU" dirty="0"/>
          </a:p>
        </p:txBody>
      </p:sp>
      <p:pic>
        <p:nvPicPr>
          <p:cNvPr id="10" name="Picture 3" descr="C:\Users\пользователь\Desktop\картинки\0_b6bb9_a081d17c_L.jpg"/>
          <p:cNvPicPr>
            <a:picLocks noChangeAspect="1" noChangeArrowheads="1"/>
          </p:cNvPicPr>
          <p:nvPr/>
        </p:nvPicPr>
        <p:blipFill>
          <a:blip r:embed="rId5" cstate="print"/>
          <a:srcRect l="4348" t="3478" r="4348" b="2609"/>
          <a:stretch>
            <a:fillRect/>
          </a:stretch>
        </p:blipFill>
        <p:spPr bwMode="auto">
          <a:xfrm>
            <a:off x="4357686" y="1285860"/>
            <a:ext cx="1500198" cy="192882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429124" y="3286124"/>
            <a:ext cx="63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Речь</a:t>
            </a:r>
          </a:p>
        </p:txBody>
      </p:sp>
      <p:pic>
        <p:nvPicPr>
          <p:cNvPr id="1026" name="Picture 2" descr="Книга нашего детст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7" y="3786190"/>
            <a:ext cx="1480195" cy="200026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00166" y="5786454"/>
            <a:ext cx="901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Росмэн</a:t>
            </a:r>
            <a:endParaRPr lang="ru-RU" dirty="0"/>
          </a:p>
        </p:txBody>
      </p:sp>
      <p:pic>
        <p:nvPicPr>
          <p:cNvPr id="1028" name="Picture 4" descr="История наших игруше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3786190"/>
            <a:ext cx="1517787" cy="2000264"/>
          </a:xfrm>
          <a:prstGeom prst="rect">
            <a:avLst/>
          </a:prstGeom>
          <a:noFill/>
        </p:spPr>
      </p:pic>
      <p:pic>
        <p:nvPicPr>
          <p:cNvPr id="1030" name="Picture 6" descr="https://www.peshkombooks.ru/image/cache/catalog/product/Na_scene/978-5-906994-58-5-max-9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9590" y="3786191"/>
            <a:ext cx="1530048" cy="192882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572000" y="5786454"/>
            <a:ext cx="205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Пешком в историю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Интерактивные комментированные книги, </a:t>
            </a:r>
            <a:br>
              <a:rPr lang="ru-RU" sz="2400" b="1" dirty="0"/>
            </a:br>
            <a:r>
              <a:rPr lang="ru-RU" sz="2400" b="1" dirty="0"/>
              <a:t>коллекция «Книга + Эпоха», издательство «Лабиринт»</a:t>
            </a:r>
            <a:r>
              <a:rPr lang="ru-RU" dirty="0"/>
              <a:t> </a:t>
            </a:r>
          </a:p>
        </p:txBody>
      </p:sp>
      <p:pic>
        <p:nvPicPr>
          <p:cNvPr id="18434" name="Picture 2" descr="Великая Отечественная война. 1941-1945 обложка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2095500" cy="2495551"/>
          </a:xfrm>
          <a:prstGeom prst="rect">
            <a:avLst/>
          </a:prstGeom>
          <a:noFill/>
        </p:spPr>
      </p:pic>
      <p:pic>
        <p:nvPicPr>
          <p:cNvPr id="18436" name="Picture 4" descr="https://img2.labirint.ru/rcimg/b9721751064aa13dc149d1cb849bbdba/960x540/books71/702428/ph_03.jpg?15752968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6227" y="1643050"/>
            <a:ext cx="3859239" cy="2357454"/>
          </a:xfrm>
          <a:prstGeom prst="rect">
            <a:avLst/>
          </a:prstGeom>
          <a:noFill/>
        </p:spPr>
      </p:pic>
      <p:pic>
        <p:nvPicPr>
          <p:cNvPr id="18438" name="Picture 6" descr="Льюис Кэрролл - Приключения Алисы в Стране Чудес. Тканевая обложка обложка книг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286256"/>
            <a:ext cx="2024062" cy="2364473"/>
          </a:xfrm>
          <a:prstGeom prst="rect">
            <a:avLst/>
          </a:prstGeom>
          <a:noFill/>
        </p:spPr>
      </p:pic>
      <p:pic>
        <p:nvPicPr>
          <p:cNvPr id="18440" name="Picture 8" descr="Льюис Кэрролл - Алиса в Зазеркалье, или Сквозь зеркало и что там увидела Алиса обложка книг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286256"/>
            <a:ext cx="2095500" cy="2390775"/>
          </a:xfrm>
          <a:prstGeom prst="rect">
            <a:avLst/>
          </a:prstGeom>
          <a:noFill/>
        </p:spPr>
      </p:pic>
      <p:pic>
        <p:nvPicPr>
          <p:cNvPr id="18442" name="Picture 10" descr="Артур Дойл - Приключения Шерлока Холмса обложка книг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286256"/>
            <a:ext cx="2024062" cy="23736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43702" y="1928802"/>
            <a:ext cx="2508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Стоит «полистать»</a:t>
            </a:r>
          </a:p>
          <a:p>
            <a:r>
              <a:rPr lang="ru-RU" dirty="0" smtClean="0"/>
              <a:t> эти книги в интернете, </a:t>
            </a:r>
          </a:p>
          <a:p>
            <a:r>
              <a:rPr lang="ru-RU" dirty="0" smtClean="0"/>
              <a:t>Чтобы убедиться, что </a:t>
            </a:r>
          </a:p>
          <a:p>
            <a:r>
              <a:rPr lang="ru-RU" dirty="0" smtClean="0"/>
              <a:t>прекрасны.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b="1" dirty="0"/>
              <a:t>Энциклопедии с дополненной реальностью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786314" y="1600200"/>
            <a:ext cx="3900486" cy="4525963"/>
          </a:xfrm>
        </p:spPr>
        <p:txBody>
          <a:bodyPr>
            <a:normAutofit fontScale="92500" lnSpcReduction="10000"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1800" dirty="0"/>
              <a:t>Установив на смартфон бесплатное приложение, читатель сможет в дополненной реальности увидеть, например: 3D модель человеческого тела в дополненной реальности, рассмотреть космические тела, разложить каждую планету на слои, увидеть технику в действии и даже услышать её.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/>
              <a:t>В книгах есть задания и игры.</a:t>
            </a:r>
          </a:p>
          <a:p>
            <a:pPr marL="0" indent="342900">
              <a:spcBef>
                <a:spcPts val="0"/>
              </a:spcBef>
              <a:buNone/>
            </a:pPr>
            <a:endParaRPr lang="ru-RU" sz="1800" dirty="0"/>
          </a:p>
          <a:p>
            <a:pPr marL="0" indent="342900">
              <a:spcBef>
                <a:spcPts val="0"/>
              </a:spcBef>
            </a:pPr>
            <a:r>
              <a:rPr lang="ru-RU" sz="1800" dirty="0"/>
              <a:t>Установи мобильное приложение</a:t>
            </a:r>
          </a:p>
          <a:p>
            <a:pPr marL="0" indent="342900">
              <a:spcBef>
                <a:spcPts val="0"/>
              </a:spcBef>
            </a:pPr>
            <a:r>
              <a:rPr lang="ru-RU" sz="1800" dirty="0"/>
              <a:t>Читай, смотри и слушай</a:t>
            </a:r>
          </a:p>
          <a:p>
            <a:pPr marL="0" indent="342900">
              <a:spcBef>
                <a:spcPts val="0"/>
              </a:spcBef>
            </a:pPr>
            <a:r>
              <a:rPr lang="ru-RU" sz="1800" dirty="0"/>
              <a:t>Играй</a:t>
            </a:r>
          </a:p>
          <a:p>
            <a:pPr marL="0" indent="342900">
              <a:spcBef>
                <a:spcPts val="0"/>
              </a:spcBef>
              <a:buNone/>
            </a:pPr>
            <a:endParaRPr lang="ru-RU" sz="1800" dirty="0"/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/>
              <a:t>Издательства:  АСТ, </a:t>
            </a:r>
            <a:r>
              <a:rPr lang="ru-RU" sz="1800" dirty="0" err="1"/>
              <a:t>Аванта</a:t>
            </a:r>
            <a:r>
              <a:rPr lang="ru-RU" sz="1800" dirty="0"/>
              <a:t>, </a:t>
            </a:r>
            <a:r>
              <a:rPr lang="en-US" sz="1800" dirty="0"/>
              <a:t>DEVAR</a:t>
            </a:r>
            <a:endParaRPr lang="ru-RU" sz="1800" dirty="0"/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/>
              <a:t>Стоимость от 550 до 900 рублей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0" name="Picture 2" descr="Петрова, Банникова, Субботина - Энциклопедия Анатомия 4D обложка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1676412" cy="2286016"/>
          </a:xfrm>
          <a:prstGeom prst="rect">
            <a:avLst/>
          </a:prstGeom>
          <a:noFill/>
        </p:spPr>
      </p:pic>
      <p:pic>
        <p:nvPicPr>
          <p:cNvPr id="2052" name="Picture 4" descr="Космос. 4D Энциклопедия в дополненной реальности обложка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1757109" cy="2571768"/>
          </a:xfrm>
          <a:prstGeom prst="rect">
            <a:avLst/>
          </a:prstGeom>
          <a:noFill/>
        </p:spPr>
      </p:pic>
      <p:pic>
        <p:nvPicPr>
          <p:cNvPr id="2054" name="Picture 6" descr="Вячеслав Ликсо - Автомобили, самолёты, корабли и другая техника обложка книг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071942"/>
            <a:ext cx="1736194" cy="2470131"/>
          </a:xfrm>
          <a:prstGeom prst="rect">
            <a:avLst/>
          </a:prstGeom>
          <a:noFill/>
        </p:spPr>
      </p:pic>
      <p:pic>
        <p:nvPicPr>
          <p:cNvPr id="2056" name="Picture 8" descr="Микромир. 4D Энциклопедия в дополненной реальности обложка книг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5330" y="1285860"/>
            <a:ext cx="174040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b="1" dirty="0"/>
              <a:t>Детские издательства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357850"/>
          </a:xfrm>
        </p:spPr>
        <p:txBody>
          <a:bodyPr>
            <a:normAutofit fontScale="40000" lnSpcReduction="20000"/>
          </a:bodyPr>
          <a:lstStyle/>
          <a:p>
            <a:r>
              <a:rPr lang="ru-RU" sz="3800" dirty="0" err="1"/>
              <a:t>Абрикобукс</a:t>
            </a:r>
            <a:endParaRPr lang="ru-RU" sz="3800" dirty="0"/>
          </a:p>
          <a:p>
            <a:r>
              <a:rPr lang="ru-RU" sz="3800" dirty="0"/>
              <a:t>Азбука (Махаон +)</a:t>
            </a:r>
          </a:p>
          <a:p>
            <a:r>
              <a:rPr lang="ru-RU" sz="3800" dirty="0" err="1"/>
              <a:t>Аквилегия-М</a:t>
            </a:r>
            <a:endParaRPr lang="ru-RU" sz="3800" dirty="0"/>
          </a:p>
          <a:p>
            <a:r>
              <a:rPr lang="ru-RU" sz="3800" dirty="0"/>
              <a:t>Антология</a:t>
            </a:r>
          </a:p>
          <a:p>
            <a:r>
              <a:rPr lang="ru-RU" sz="3800" dirty="0"/>
              <a:t>Априори Пресс</a:t>
            </a:r>
          </a:p>
          <a:p>
            <a:r>
              <a:rPr lang="ru-RU" sz="3800" dirty="0"/>
              <a:t>Белая ворона</a:t>
            </a:r>
          </a:p>
          <a:p>
            <a:r>
              <a:rPr lang="ru-RU" sz="3800" dirty="0" err="1"/>
              <a:t>БерИнгА</a:t>
            </a:r>
            <a:endParaRPr lang="ru-RU" sz="3800" dirty="0"/>
          </a:p>
          <a:p>
            <a:r>
              <a:rPr lang="ru-RU" sz="3800" b="1" dirty="0" smtClean="0"/>
              <a:t>Волчок </a:t>
            </a:r>
            <a:r>
              <a:rPr lang="ru-RU" sz="3800" dirty="0" smtClean="0"/>
              <a:t>(относительно молодое изд-во, но репертуар изданных книг</a:t>
            </a:r>
            <a:r>
              <a:rPr lang="ru-RU" sz="3800" dirty="0" smtClean="0"/>
              <a:t> хороший)</a:t>
            </a:r>
            <a:endParaRPr lang="ru-RU" sz="3800" dirty="0"/>
          </a:p>
          <a:p>
            <a:r>
              <a:rPr lang="ru-RU" sz="3800" dirty="0"/>
              <a:t>Время</a:t>
            </a:r>
          </a:p>
          <a:p>
            <a:r>
              <a:rPr lang="ru-RU" sz="3800" dirty="0"/>
              <a:t>Детская литература</a:t>
            </a:r>
          </a:p>
          <a:p>
            <a:r>
              <a:rPr lang="ru-RU" sz="3800" dirty="0"/>
              <a:t>Детское время</a:t>
            </a:r>
          </a:p>
          <a:p>
            <a:r>
              <a:rPr lang="ru-RU" sz="3800" dirty="0"/>
              <a:t>Издательский дом Мещерякова</a:t>
            </a:r>
          </a:p>
          <a:p>
            <a:r>
              <a:rPr lang="ru-RU" sz="3800" dirty="0"/>
              <a:t>Клевер</a:t>
            </a:r>
          </a:p>
          <a:p>
            <a:r>
              <a:rPr lang="ru-RU" sz="3800" b="1" dirty="0"/>
              <a:t>Книжный дом Анастасии </a:t>
            </a:r>
            <a:r>
              <a:rPr lang="ru-RU" sz="3800" b="1" dirty="0" smtClean="0"/>
              <a:t>Орловой </a:t>
            </a:r>
            <a:r>
              <a:rPr lang="ru-RU" sz="3800" dirty="0" smtClean="0"/>
              <a:t>(достаточно молодое издательство, </a:t>
            </a:r>
            <a:r>
              <a:rPr lang="ru-RU" sz="3800" dirty="0" smtClean="0"/>
              <a:t>очень качественная литература для самых маленьких)</a:t>
            </a:r>
            <a:endParaRPr lang="ru-RU" sz="3800" dirty="0"/>
          </a:p>
          <a:p>
            <a:r>
              <a:rPr lang="ru-RU" sz="3800" dirty="0" err="1"/>
              <a:t>КомпасГид</a:t>
            </a:r>
            <a:endParaRPr lang="ru-RU" sz="3800" dirty="0"/>
          </a:p>
          <a:p>
            <a:r>
              <a:rPr lang="ru-RU" sz="3800" dirty="0"/>
              <a:t>Манн, Иванов и Фербер</a:t>
            </a:r>
          </a:p>
          <a:p>
            <a:r>
              <a:rPr lang="ru-RU" sz="3800" dirty="0" err="1"/>
              <a:t>Мелик</a:t>
            </a:r>
            <a:r>
              <a:rPr lang="ru-RU" sz="3800" dirty="0"/>
              <a:t> Пашаев</a:t>
            </a:r>
          </a:p>
          <a:p>
            <a:r>
              <a:rPr lang="ru-RU" sz="3800" dirty="0"/>
              <a:t>Мозаика Синтез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>
            <a:normAutofit fontScale="40000" lnSpcReduction="20000"/>
          </a:bodyPr>
          <a:lstStyle/>
          <a:p>
            <a:r>
              <a:rPr lang="ru-RU" sz="3800" dirty="0" smtClean="0"/>
              <a:t>Настя и Никита</a:t>
            </a:r>
          </a:p>
          <a:p>
            <a:r>
              <a:rPr lang="ru-RU" sz="3800" dirty="0" smtClean="0"/>
              <a:t>Пешком </a:t>
            </a:r>
            <a:r>
              <a:rPr lang="ru-RU" sz="3800" dirty="0"/>
              <a:t>в историю</a:t>
            </a:r>
          </a:p>
          <a:p>
            <a:r>
              <a:rPr lang="ru-RU" sz="3800" dirty="0" err="1"/>
              <a:t>Поляндрия</a:t>
            </a:r>
            <a:endParaRPr lang="ru-RU" sz="3800" dirty="0"/>
          </a:p>
          <a:p>
            <a:r>
              <a:rPr lang="ru-RU" sz="3800" dirty="0"/>
              <a:t>Премудрый сверчок</a:t>
            </a:r>
          </a:p>
          <a:p>
            <a:r>
              <a:rPr lang="ru-RU" sz="3800" dirty="0"/>
              <a:t>Редкая птица</a:t>
            </a:r>
          </a:p>
          <a:p>
            <a:r>
              <a:rPr lang="ru-RU" sz="3800" dirty="0"/>
              <a:t>Речь</a:t>
            </a:r>
          </a:p>
          <a:p>
            <a:r>
              <a:rPr lang="ru-RU" sz="3800" dirty="0"/>
              <a:t>Розовый жираф</a:t>
            </a:r>
          </a:p>
          <a:p>
            <a:r>
              <a:rPr lang="ru-RU" sz="3800" dirty="0"/>
              <a:t>Самокат</a:t>
            </a:r>
          </a:p>
          <a:p>
            <a:r>
              <a:rPr lang="ru-RU" sz="3800" dirty="0"/>
              <a:t>Стрекоза</a:t>
            </a:r>
          </a:p>
          <a:p>
            <a:r>
              <a:rPr lang="ru-RU" sz="3800" dirty="0"/>
              <a:t>ЭНАС</a:t>
            </a:r>
          </a:p>
          <a:p>
            <a:r>
              <a:rPr lang="ru-RU" sz="3800" dirty="0"/>
              <a:t>Ясень и Бук</a:t>
            </a:r>
          </a:p>
          <a:p>
            <a:endParaRPr lang="ru-RU" sz="3800" dirty="0"/>
          </a:p>
          <a:p>
            <a:pPr>
              <a:buNone/>
            </a:pPr>
            <a:r>
              <a:rPr lang="ru-RU" sz="3800" b="1" dirty="0"/>
              <a:t>НОВОЕ издательство!</a:t>
            </a:r>
          </a:p>
          <a:p>
            <a:r>
              <a:rPr lang="ru-RU" sz="3800" b="1" dirty="0"/>
              <a:t>Пятая </a:t>
            </a:r>
            <a:r>
              <a:rPr lang="ru-RU" sz="3800" b="1" dirty="0" smtClean="0"/>
              <a:t>четверть </a:t>
            </a:r>
            <a:r>
              <a:rPr lang="ru-RU" sz="3800" dirty="0" smtClean="0"/>
              <a:t>(стоит обратить внимание!  Хорошая литература для подростков. В продаже появится к середине сентября)</a:t>
            </a:r>
            <a:endParaRPr lang="ru-RU" sz="3800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763</Words>
  <Application>Microsoft Office PowerPoint</Application>
  <PresentationFormat>Экран (4:3)</PresentationFormat>
  <Paragraphs>125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Комплектование фондов детской литературой: что необходимо учесть  </vt:lpstr>
      <vt:lpstr>Слайд 2</vt:lpstr>
      <vt:lpstr>В фонде детской литературы в современной библиотеке должны быть:</vt:lpstr>
      <vt:lpstr>Литературные премии, конкурсы</vt:lpstr>
      <vt:lpstr>Графические романы  например:</vt:lpstr>
      <vt:lpstr>Научно-познавательные книги.  Авторские!</vt:lpstr>
      <vt:lpstr>Интерактивные комментированные книги,  коллекция «Книга + Эпоха», издательство «Лабиринт» </vt:lpstr>
      <vt:lpstr>Энциклопедии с дополненной реальностью</vt:lpstr>
      <vt:lpstr>Детские издательства</vt:lpstr>
      <vt:lpstr>Источники информации о книгах:</vt:lpstr>
      <vt:lpstr>Литературные обозреватели  (очень помогут книжные обзоры для составления спецификации) </vt:lpstr>
      <vt:lpstr>Книжные новинки в литературе для подростков (но не все…)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Комплектование фондов детской литературой: что необходимо учесть  </dc:title>
  <dc:creator>Admin</dc:creator>
  <cp:lastModifiedBy>Admin</cp:lastModifiedBy>
  <cp:revision>51</cp:revision>
  <dcterms:created xsi:type="dcterms:W3CDTF">2020-08-24T10:09:10Z</dcterms:created>
  <dcterms:modified xsi:type="dcterms:W3CDTF">2020-09-03T01:53:50Z</dcterms:modified>
</cp:coreProperties>
</file>