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handoutMasterIdLst>
    <p:handoutMasterId r:id="rId34"/>
  </p:handoutMasterIdLst>
  <p:sldIdLst>
    <p:sldId id="256" r:id="rId2"/>
    <p:sldId id="274" r:id="rId3"/>
    <p:sldId id="405" r:id="rId4"/>
    <p:sldId id="275" r:id="rId5"/>
    <p:sldId id="277" r:id="rId6"/>
    <p:sldId id="383" r:id="rId7"/>
    <p:sldId id="384" r:id="rId8"/>
    <p:sldId id="403" r:id="rId9"/>
    <p:sldId id="398" r:id="rId10"/>
    <p:sldId id="407" r:id="rId11"/>
    <p:sldId id="400" r:id="rId12"/>
    <p:sldId id="406" r:id="rId13"/>
    <p:sldId id="399" r:id="rId14"/>
    <p:sldId id="376" r:id="rId15"/>
    <p:sldId id="381" r:id="rId16"/>
    <p:sldId id="404" r:id="rId17"/>
    <p:sldId id="356" r:id="rId18"/>
    <p:sldId id="357" r:id="rId19"/>
    <p:sldId id="334" r:id="rId20"/>
    <p:sldId id="395" r:id="rId21"/>
    <p:sldId id="396" r:id="rId22"/>
    <p:sldId id="392" r:id="rId23"/>
    <p:sldId id="408" r:id="rId24"/>
    <p:sldId id="296" r:id="rId25"/>
    <p:sldId id="361" r:id="rId26"/>
    <p:sldId id="386" r:id="rId27"/>
    <p:sldId id="321" r:id="rId28"/>
    <p:sldId id="374" r:id="rId29"/>
    <p:sldId id="338" r:id="rId30"/>
    <p:sldId id="379" r:id="rId31"/>
    <p:sldId id="271" r:id="rId32"/>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AA7"/>
    <a:srgbClr val="FFCD2F"/>
    <a:srgbClr val="FFCC00"/>
    <a:srgbClr val="CC9B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6" autoAdjust="0"/>
    <p:restoredTop sz="94660"/>
  </p:normalViewPr>
  <p:slideViewPr>
    <p:cSldViewPr>
      <p:cViewPr varScale="1">
        <p:scale>
          <a:sx n="108" d="100"/>
          <a:sy n="108" d="100"/>
        </p:scale>
        <p:origin x="189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4DA5FC39-0136-49D3-B0F5-EBE63CFB8774}" type="datetimeFigureOut">
              <a:rPr lang="ru-RU" smtClean="0"/>
              <a:t>31.03.2025</a:t>
            </a:fld>
            <a:endParaRPr lang="ru-RU"/>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B01D0F27-7A30-4870-AC4F-29C0366F6603}" type="slidenum">
              <a:rPr lang="ru-RU" smtClean="0"/>
              <a:t>‹#›</a:t>
            </a:fld>
            <a:endParaRPr lang="ru-RU"/>
          </a:p>
        </p:txBody>
      </p:sp>
    </p:spTree>
    <p:extLst>
      <p:ext uri="{BB962C8B-B14F-4D97-AF65-F5344CB8AC3E}">
        <p14:creationId xmlns:p14="http://schemas.microsoft.com/office/powerpoint/2010/main" val="32984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25E62FDF-070B-41E4-94DF-46B96DE3AEB6}" type="datetimeFigureOut">
              <a:rPr lang="ru-RU" smtClean="0"/>
              <a:pPr/>
              <a:t>31.03.2025</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1DBC5F88-CC90-4F21-82AF-B8E57C2C9204}" type="slidenum">
              <a:rPr lang="ru-RU" smtClean="0"/>
              <a:pPr/>
              <a:t>‹#›</a:t>
            </a:fld>
            <a:endParaRPr lang="ru-RU" dirty="0"/>
          </a:p>
        </p:txBody>
      </p:sp>
    </p:spTree>
    <p:extLst>
      <p:ext uri="{BB962C8B-B14F-4D97-AF65-F5344CB8AC3E}">
        <p14:creationId xmlns:p14="http://schemas.microsoft.com/office/powerpoint/2010/main" val="265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51035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794813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00396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70631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46172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88035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09300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677679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75413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6035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31.03.2025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64854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31.03.2025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8229431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1087;&#1088;&#1077;&#1084;&#1080;&#1103;&#1095;&#1091;&#1082;&#1086;&#1074;&#1089;&#1082;&#1086;&#1075;&#1086;.&#1088;&#1092;/" TargetMode="External"/><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ag.mos.ru/news/674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hyperlink" Target="http://lit-parus.ru/" TargetMode="Externa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hyperlink" Target="https://ddkspb.ru/marshak/2024/11/03/pobediteli-literaturnoj-premii-imeni-samuila-marshaka-2024/" TargetMode="Externa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hyperlink" Target="https://prodetlit.ru/index.php/%D0%96%D1%83%D0%BA%D0%BE%D0%B2_%D0%98%D0%B3%D0%BE%D1%80%D1%8C_%D0%90%D1%80%D0%BA%D0%B0%D0%B4%D1%8C%D0%B5%D0%B2%D0%B8%D1%87" TargetMode="External"/><Relationship Id="rId12" Type="http://schemas.openxmlformats.org/officeDocument/2006/relationships/image" Target="../media/image68.png"/><Relationship Id="rId2" Type="http://schemas.openxmlformats.org/officeDocument/2006/relationships/hyperlink" Target="https://rgdb.ru/projects/premiya-bolshaya-skazka/16724-obyavleny-laureaty-pyatogo-sezona-premii-bolshaya-skazka" TargetMode="External"/><Relationship Id="rId1" Type="http://schemas.openxmlformats.org/officeDocument/2006/relationships/slideLayout" Target="../slideLayouts/slideLayout2.xml"/><Relationship Id="rId6" Type="http://schemas.openxmlformats.org/officeDocument/2006/relationships/hyperlink" Target="https://prodetlit.ru/index.php/%D0%9C%D0%B0%D0%BA%D1%83%D1%80%D0%B8%D0%BD_%D0%94%D0%B5%D0%BD%D0%B8%D1%81_%D0%92%D0%BB%D0%B0%D0%B4%D0%B8%D0%BC%D0%B8%D1%80%D0%BE%D0%B2%D0%B8%D1%87" TargetMode="External"/><Relationship Id="rId11" Type="http://schemas.openxmlformats.org/officeDocument/2006/relationships/image" Target="../media/image67.png"/><Relationship Id="rId5" Type="http://schemas.openxmlformats.org/officeDocument/2006/relationships/hyperlink" Target="https://prodetlit.ru/index.php/%D0%A1%D0%B2%D0%B5%D1%81%D1%82%D0%B5%D0%BD_%D0%9D%D0%B8%D0%BA%D0%B0" TargetMode="External"/><Relationship Id="rId10" Type="http://schemas.openxmlformats.org/officeDocument/2006/relationships/image" Target="../media/image66.png"/><Relationship Id="rId4" Type="http://schemas.openxmlformats.org/officeDocument/2006/relationships/hyperlink" Target="https://prodetlit.ru/index.php/&#1044;&#1105;&#1075;&#1090;&#1077;&#1074;&#1072;_&#1042;&#1072;&#1083;&#1077;&#1085;&#1090;&#1080;&#1085;&#1072;_&#1040;&#1083;&#1077;&#1082;&#1089;&#1072;&#1085;&#1076;&#1088;&#1086;&#1074;&#1085;&#1072;" TargetMode="External"/><Relationship Id="rId9" Type="http://schemas.openxmlformats.org/officeDocument/2006/relationships/image" Target="../media/image65.jpeg"/><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rgdb.ru/projects/premiya-bolshaya-skazka/16724-obyavleny-laureaty-pyatogo-sezona-premii-bolshaya-skazka" TargetMode="External"/><Relationship Id="rId7" Type="http://schemas.openxmlformats.org/officeDocument/2006/relationships/image" Target="../media/image74.png"/><Relationship Id="rId2" Type="http://schemas.openxmlformats.org/officeDocument/2006/relationships/hyperlink" Target="https://prodetlit.ru/index.php/%D0%A1%D1%82%D0%B0%D0%B4%D0%BD%D0%B8%D0%BA_%D0%97%D1%83%D0%BB%D1%8F"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pobedarf.ru/2024/08/23/obyavlen-laureat-literaturnoj-premii/" TargetMode="External"/><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hyperlink" Target="https://albuscorvus.ru/literaturnyj-konkurs/" TargetMode="Externa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hort-list.org/2024/12/14/&#1095;&#1090;&#1086;-&#1084;&#1099;-&#1084;&#1086;&#1078;&#1077;&#1084;-&#1087;&#1088;&#1077;&#1076;&#1098;&#1103;&#1074;&#1080;&#1090;&#1100;/"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short-list.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godliteratury.ru/articles/2024/12/07/premiiu-volki-na-parashiutah-poluchil-drakobol-vseh-stihij"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www.rastimchitatelya.ru/novosti-glav/555-rossijskie-nominanty-na-zolotuyu-medal-kh-k-andersena-202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lma.se/en/laureates" TargetMode="External"/><Relationship Id="rId2" Type="http://schemas.openxmlformats.org/officeDocument/2006/relationships/image" Target="../media/image98.gif"/><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8" Type="http://schemas.openxmlformats.org/officeDocument/2006/relationships/hyperlink" Target="http://korafest.ru/wp-content/uploads/2024/03/%D0%9E%D0%A1%D0%9D-%D0%90%D1%81%D0%BB%D0%B0%D0%BD%D0%BE%D0%B2%D0%B0_%D0%9D%D0%B5%D0%BB%D1%8E%D0%B4%D0%B8%D0%BC.pdf" TargetMode="External"/><Relationship Id="rId3" Type="http://schemas.openxmlformats.org/officeDocument/2006/relationships/hyperlink" Target="http://korafest.ru/wp-content/uploads/2024/03/%D0%9E%D0%A1%D0%9D-%D0%9E%D0%BB%D0%B5%D1%81%D0%B8%D0%BD%D0%B0_%D0%94%D1%83%D0%BC%D0%B0%D0%B9_%D0%BE_%D0%B1%D0%B5%D0%BB%D0%BE%D0%B9_%D0%BE%D0%B1%D0%B5%D0%B7%D1%8C%D1%8F%D0%BD%D0%B5.pdf" TargetMode="External"/><Relationship Id="rId7" Type="http://schemas.openxmlformats.org/officeDocument/2006/relationships/hyperlink" Target="http://korafest.ru/wp-content/uploads/2024/03/19-%D0%A7%D0%90%D0%A8%D0%9A%D0%90-%D0%9B%D0%95%D0%94%D0%9D%D0%95%D0%92%D0%90.pdf" TargetMode="Externa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hyperlink" Target="http://korafest.ru/wp-content/uploads/2024/03/11-%D0%91%D0%A0%D0%90%D0%A2-%D0%9F%D0%BE%D0%B4%D0%BB%D0%B8%D0%BD%D0%BD%D1%8B%D0%B5-%D1%87%D1%83%D0%B2%D1%81%D1%82%D0%B2%D0%B0_%D0%97%D0%B0%D0%B9%D1%86%D0%B5%D0%B2%D0%B0-%D0%90.pdf" TargetMode="External"/><Relationship Id="rId5" Type="http://schemas.openxmlformats.org/officeDocument/2006/relationships/hyperlink" Target="http://korafest.ru/wp-content/uploads/2024/03/%D0%9E%D1%81%D0%BD%D0%BE%D0%B2%D0%BD%D0%B0%D1%8F-%D0%98%D0%B2%D0%B0%D0%BD%D0%BE%D0%B2%D0%B0_%D0%9E%D1%81%D0%BD%D0%BE%D0%B2%D0%BD%D0%B0%D1%8F-%D0%BD%D0%BE%D0%BC%D0%B8%D0%BD%D0%B0%D1%86%D0%B8%D1%8F_%D0%A0%D0%BE%D0%BC%D0%B0%D1%88%D0%BA%D0%BE%D0%B2%D0%B0%D1%8F-%D1%81%D1%84%D0%B5%D1%80%D0%B0.pdf" TargetMode="External"/><Relationship Id="rId4" Type="http://schemas.openxmlformats.org/officeDocument/2006/relationships/hyperlink" Target="http://korafest.ru/wp-content/uploads/2024/03/%D0%9E%D1%81%D0%BD%D0%BE%D0%B2%D0%BD%D0%B0%D1%8F-%D0%95%D0%BA%D0%B0%D1%82%D0%B5%D1%80%D0%B8%D0%BD%D0%B0-%D0%91%D0%BE%D1%80%D0%B4%D0%BE%D0%BD_%D0%96%D0%B5%D1%81%D1%82%D1%8C-%D0%B8-%D1%87%D0%B5%D0%B1%D1%83%D1%80%D0%B5%D0%BA%D0%B8.pdf" TargetMode="External"/><Relationship Id="rId9" Type="http://schemas.openxmlformats.org/officeDocument/2006/relationships/hyperlink" Target="https://korafest.ru/2024/03/17/winner-kora-2024/"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korafest.ru/wp-content/uploads/2024/11/28-%D0%92%D1%81%D1%82%D1%80%D0%B5%D1%87%D0%B0-%D0%B2-%D1%82%D1%80%D0%B0%D0%B2%D0%B5-%D0%B8-%D0%B4%D1%80%D1%83%D0%B3%D0%B8%D0%B5-%D1%81%D1%82%D0%B8%D1%85%D0%B8-%D0%B4%D0%BB%D1%8F-%D0%BC%D0%B0%D0%BB%D0%B5%D0%BD%D1%8C%D0%BA%D0%B8%D1%85-%D0%BD%D0%B5%D0%B0%D0%B7%D0%B1%D1%83%D0%BA%D0%B0-%D0%95%D0%BB%D0%B5%D0%BD%D0%B0-%D0%9C%D0%B0%D0%BC%D0%BE%D0%BD%D1%82%D0%BE%D0%B2%D0%B0.docx" TargetMode="External"/><Relationship Id="rId13" Type="http://schemas.openxmlformats.org/officeDocument/2006/relationships/hyperlink" Target="https://korafest.ru/category/%D0%BA%D0%BE%D1%80%D0%B0%D1%81%D1%82%D0%B8%D1%85/" TargetMode="External"/><Relationship Id="rId3" Type="http://schemas.openxmlformats.org/officeDocument/2006/relationships/hyperlink" Target="https://korafest.ru/2024/11/09/winners-kora-stih-2024/" TargetMode="External"/><Relationship Id="rId7" Type="http://schemas.openxmlformats.org/officeDocument/2006/relationships/hyperlink" Target="http://korafest.ru/wp-content/uploads/2024/11/45-%D0%9D%D0%B5%D0%B0%D0%B7%D0%B1%D1%83%D0%BA%D0%B0-%D0%97%D0%B2%D0%B5%D1%80%D0%B8%D0%BD%D0%B0%D1%8F-%D0%B1%D0%BE%D0%BB%D1%8C%D0%BD%D0%B8%D1%86%D0%B0-%D0%A2%D0%B5%D0%BA%D1%81%D1%82-1-%D0%9F%D1%80%D0%BE-%D0%B7%D0%B2%D0%B5%D1%80%D0%B5%D0%B9-%D0%9D%D0%B5%D0%B0%D0%B7%D0%B1%D1%83%D0%BA%D0%B0-%D0%9F%D0%B5%D1%82%D1%83%D1%85%D0%BE%D0%B2.docx" TargetMode="External"/><Relationship Id="rId12" Type="http://schemas.openxmlformats.org/officeDocument/2006/relationships/hyperlink" Target="http://korafest.ru/wp-content/uploads/2024/11/17-%D0%A7%D0%A3%D0%96%D0%90%D0%AF-%D0%9A%D0%BE%D1%80%D0%B0-%D0%A6%D0%B8%D0%BC%D0%B1%D0%B0%D0%BB%D0%BE%D0%B2%D0%B0.docx" TargetMode="Externa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hyperlink" Target="http://korafest.ru/wp-content/uploads/2024/11/17-%D0%94%D0%B5%D1%80%D0%B6%D0%B0%D1%82%D1%8C-%D0%B7%D0%B2%D1%83%D0%BA_%D0%9C%D1%8B-%D1%83%D0%B5%D0%B7%D0%B6%D0%B0%D0%B5%D0%BC_%D0%A8%D0%B5%D0%BB%D1%83%D1%85%D0%B8%D0%BD%D0%B0-%D0%9C%D0%B0%D1%80%D0%B8%D1%8F.docx" TargetMode="External"/><Relationship Id="rId11" Type="http://schemas.openxmlformats.org/officeDocument/2006/relationships/hyperlink" Target="http://korafest.ru/wp-content/uploads/2024/11/19-%D0%94%D0%BE%D0%BC%D0%B0%D1%88%D0%BD%D0%B5%D0%B5-%D0%B7%D0%B0%D0%B4%D0%B0%D0%BD%D0%B8%D0%B5-%D0%BF%D0%BE-%D0%BB%D0%B8%D1%82%D0%B5%D1%80%D0%B0%D1%82%D1%83%D1%80%D0%B5-%D0%98%D1%80%D0%B8%D0%BD%D0%B0-%D0%90%D0%BB%D1%8B%D0%BC%D0%BE%D0%B2%D0%B0.docx" TargetMode="External"/><Relationship Id="rId5" Type="http://schemas.openxmlformats.org/officeDocument/2006/relationships/hyperlink" Target="http://korafest.ru/wp-content/uploads/2024/11/7-%D0%9B%D1%8E%D1%82%D0%B8%D0%BA%D0%BE%D0%B2%D0%B0-%D0%9A%D0%BE%D1%80%D0%B0-2024.docx" TargetMode="External"/><Relationship Id="rId10" Type="http://schemas.openxmlformats.org/officeDocument/2006/relationships/hyperlink" Target="http://korafest.ru/wp-content/uploads/2024/11/8-%D0%A1%D0%B5%D1%82%D1%8C-%D0%BF%D0%BE%D1%8D%D0%B7%D0%B8%D0%B8-%D0%9C%D0%BE%D1%8F-%D0%B8%D0%B3%D1%80%D0%B0-%D0%9B%D0%B5%D0%B1%D0%B5%D0%B4%D0%B5%D0%B2%D0%B0-%D0%92%D0%B8%D0%BA%D1%82%D0%BE%D1%80%D0%B8%D1%8F.docx" TargetMode="External"/><Relationship Id="rId4" Type="http://schemas.openxmlformats.org/officeDocument/2006/relationships/hyperlink" Target="http://korafest.ru/wp-content/uploads/2024/11/39-%D0%A2%D0%B5%D0%BA%D1%81%D1%82-2-%D0%9F%D1%80%D0%BE-%D0%BB%D1%8E%D0%B4%D0%B5%D0%B9-%D0%9F%D0%B5%D1%82%D1%83%D1%85%D0%BE%D0%B2.docx" TargetMode="External"/><Relationship Id="rId9" Type="http://schemas.openxmlformats.org/officeDocument/2006/relationships/hyperlink" Target="http://korafest.ru/wp-content/uploads/2024/11/5-%D0%92-%D0%BF%D0%B5%D1%80%D0%B2%D1%8B%D0%B9-%D1%80%D0%B0%D0%B7-%D1%80%D1%83%D1%81%D0%B8%D0%BD%D0%BE%D0%B2%D0%B0.do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rgdb.ru/professionalam/16844-ekspertnyj-sovet-po-detskoj-literature-podgotovil-itogovyj-rekomendatelnyj-spisok-knig-za-2024-god" TargetMode="Externa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prodetlit.ru/index.php/&#1050;&#1072;&#1090;&#1077;&#1075;&#1086;&#1088;&#1080;&#1103;:&#1051;&#1080;&#1090;&#1077;&#1088;&#1072;&#1090;&#1091;&#1088;&#1085;&#1099;&#1077;_&#1087;&#1088;&#1077;&#1084;&#1080;&#1080;_&#1080;_&#1085;&#1072;&#1075;&#1088;&#1072;&#1076;&#109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kkdb.ru/" TargetMode="External"/><Relationship Id="rId2" Type="http://schemas.openxmlformats.org/officeDocument/2006/relationships/hyperlink" Target="mailto:kkdb@mail.ru" TargetMode="External"/><Relationship Id="rId1" Type="http://schemas.openxmlformats.org/officeDocument/2006/relationships/slideLayout" Target="../slideLayouts/slideLayout1.xml"/><Relationship Id="rId4" Type="http://schemas.openxmlformats.org/officeDocument/2006/relationships/hyperlink" Target="https://vk.com/bibd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godliteratury.ru/articles/2024/09/05/knigoj-goda-2024-priznana-seriia-knig-k-100-letiiu-rasula-gamzatova"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detlitpremia.ru/" TargetMode="External"/><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prodetlit.ru/index.php/%D0%98%D1%82%D0%BA%D0%B8%D0%BD_%D0%90%D0%BD%D0%B0%D1%82%D0%BE%D0%BB%D0%B8%D0%B9_%D0%97%D0%B8%D0%BD%D0%BE%D0%B2%D1%8C%D0%B5%D0%B2%D0%B8%D1%87" TargetMode="External"/><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prodetlit.ru/index.php/%D0%9A%D0%B0%D1%80%D0%B8%D0%BC%D0%BE%D0%B2%D0%B0_%D0%90%D0%BB%D1%91%D0%BD%D0%B0" TargetMode="External"/><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hyperlink" Target="https://prodetlit.ru/index.php/%D0%A1%D1%82%D1%80%D0%B5%D0%BB%D1%8C%D0%BD%D0%B8%D0%BA%D0%BE%D0%B2%D0%B0_%D0%9A%D1%80%D0%B8%D1%81%D1%82%D0%B8%D0%BD%D0%B0_%D0%98%D0%B2%D0%B0%D0%BD%D0%BE%D0%B2%D0%BD%D0%B0" TargetMode="Externa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prodetlit.ru/index.php/%D0%92%D0%BE%D0%BB%D0%BA%D0%BE%D0%B2%D0%B0_%D0%9D%D0%B0%D1%82%D0%B0%D0%BB%D0%B8%D1%8F_%D0%93%D0%B5%D0%BD%D0%BD%D0%B0%D0%B4%D1%8C%D0%B5%D0%B2%D0%BD%D0%B0" TargetMode="External"/><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rodetlit.ru/index.php/%D0%9D%D0%B5%D0%BC%D0%B5%D1%88_%D0%95%D0%B2%D0%B0" TargetMode="Externa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www.svmihalkov.ru/konkurs/condition/"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contrast="12000"/>
                    </a14:imgEffect>
                  </a14:imgLayer>
                </a14:imgProps>
              </a:ext>
              <a:ext uri="{28A0092B-C50C-407E-A947-70E740481C1C}">
                <a14:useLocalDpi xmlns:a14="http://schemas.microsoft.com/office/drawing/2010/main" val="0"/>
              </a:ext>
            </a:extLst>
          </a:blip>
          <a:srcRect/>
          <a:stretch>
            <a:fillRect/>
          </a:stretch>
        </p:blipFill>
        <p:spPr bwMode="auto">
          <a:xfrm>
            <a:off x="0" y="20044"/>
            <a:ext cx="9167518" cy="683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982914" y="3205508"/>
            <a:ext cx="6008576" cy="1015663"/>
          </a:xfrm>
          <a:prstGeom prst="rect">
            <a:avLst/>
          </a:prstGeom>
          <a:noFill/>
          <a:effectLst>
            <a:glow rad="101600">
              <a:schemeClr val="tx2">
                <a:lumMod val="75000"/>
                <a:alpha val="60000"/>
              </a:schemeClr>
            </a:glow>
          </a:effectLst>
        </p:spPr>
        <p:txBody>
          <a:bodyPr wrap="square" lIns="91440" tIns="45720" rIns="91440" bIns="45720">
            <a:spAutoFit/>
          </a:bodyPr>
          <a:lstStyle/>
          <a:p>
            <a:pPr algn="ctr"/>
            <a:endParaRPr lang="ru-RU" sz="3200" b="1" cap="none" spc="0" dirty="0">
              <a:ln w="18415" cmpd="sng">
                <a:solidFill>
                  <a:srgbClr val="FFFFFF"/>
                </a:solidFill>
                <a:prstDash val="solid"/>
              </a:ln>
              <a:latin typeface="Arial" panose="020B0604020202020204" pitchFamily="34" charset="0"/>
              <a:cs typeface="Arial" panose="020B0604020202020204" pitchFamily="34" charset="0"/>
            </a:endParaRPr>
          </a:p>
          <a:p>
            <a:pPr algn="ctr"/>
            <a:r>
              <a:rPr lang="ru-RU" sz="2800" b="1" cap="none" spc="0" dirty="0">
                <a:ln w="18415" cmpd="sng">
                  <a:solidFill>
                    <a:srgbClr val="FFFFFF"/>
                  </a:solid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электронный путеводитель</a:t>
            </a:r>
          </a:p>
        </p:txBody>
      </p:sp>
      <p:sp>
        <p:nvSpPr>
          <p:cNvPr id="2" name="TextBox 1"/>
          <p:cNvSpPr txBox="1"/>
          <p:nvPr/>
        </p:nvSpPr>
        <p:spPr>
          <a:xfrm>
            <a:off x="2699792" y="5256350"/>
            <a:ext cx="3240360" cy="646331"/>
          </a:xfrm>
          <a:prstGeom prst="rect">
            <a:avLst/>
          </a:prstGeom>
          <a:noFill/>
        </p:spPr>
        <p:txBody>
          <a:bodyPr wrap="square" rtlCol="0">
            <a:spAutoFit/>
          </a:bodyPr>
          <a:lstStyle/>
          <a:p>
            <a:endParaRPr lang="ru-RU" dirty="0"/>
          </a:p>
          <a:p>
            <a:r>
              <a:rPr lang="ru-RU" dirty="0">
                <a:latin typeface="Times New Roman" panose="02020603050405020304" pitchFamily="18" charset="0"/>
                <a:cs typeface="Times New Roman" panose="02020603050405020304" pitchFamily="18" charset="0"/>
              </a:rPr>
              <a:t>г. Красноярск, 2025, 31 марта</a:t>
            </a:r>
          </a:p>
        </p:txBody>
      </p:sp>
      <p:sp>
        <p:nvSpPr>
          <p:cNvPr id="4" name="TextBox 3">
            <a:extLst>
              <a:ext uri="{FF2B5EF4-FFF2-40B4-BE49-F238E27FC236}">
                <a16:creationId xmlns:a16="http://schemas.microsoft.com/office/drawing/2014/main" id="{D55300A0-61AD-43A7-8362-49CF99896580}"/>
              </a:ext>
            </a:extLst>
          </p:cNvPr>
          <p:cNvSpPr txBox="1"/>
          <p:nvPr/>
        </p:nvSpPr>
        <p:spPr>
          <a:xfrm>
            <a:off x="1443744" y="742100"/>
            <a:ext cx="5112568" cy="2902924"/>
          </a:xfrm>
          <a:prstGeom prst="rect">
            <a:avLst/>
          </a:prstGeom>
          <a:solidFill>
            <a:srgbClr val="FFEAA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endParaRPr lang="ru-RU" dirty="0"/>
          </a:p>
        </p:txBody>
      </p:sp>
      <p:sp>
        <p:nvSpPr>
          <p:cNvPr id="3" name="TextBox 2">
            <a:extLst>
              <a:ext uri="{FF2B5EF4-FFF2-40B4-BE49-F238E27FC236}">
                <a16:creationId xmlns:a16="http://schemas.microsoft.com/office/drawing/2014/main" id="{188021EF-9BD6-4BED-AB15-D782F14955EC}"/>
              </a:ext>
            </a:extLst>
          </p:cNvPr>
          <p:cNvSpPr txBox="1"/>
          <p:nvPr/>
        </p:nvSpPr>
        <p:spPr>
          <a:xfrm>
            <a:off x="1430918" y="947851"/>
            <a:ext cx="5112568" cy="2308324"/>
          </a:xfrm>
          <a:prstGeom prst="rect">
            <a:avLst/>
          </a:prstGeom>
          <a:noFill/>
        </p:spPr>
        <p:txBody>
          <a:bodyPr wrap="square" rtlCol="0">
            <a:spAutoFit/>
          </a:bodyPr>
          <a:lstStyle/>
          <a:p>
            <a:pPr algn="ctr"/>
            <a:r>
              <a:rPr lang="ru-RU" sz="3600" b="1" dirty="0">
                <a:solidFill>
                  <a:schemeClr val="accent6">
                    <a:lumMod val="50000"/>
                  </a:schemeClr>
                </a:solidFill>
                <a:effectLst>
                  <a:outerShdw blurRad="38100" dist="38100" dir="2700000" algn="tl">
                    <a:srgbClr val="000000">
                      <a:alpha val="43137"/>
                    </a:srgbClr>
                  </a:outerShdw>
                </a:effectLst>
              </a:rPr>
              <a:t>Литературные премии и выбор экспертов в области детской литературы 2024 года</a:t>
            </a:r>
          </a:p>
        </p:txBody>
      </p:sp>
    </p:spTree>
    <p:extLst>
      <p:ext uri="{BB962C8B-B14F-4D97-AF65-F5344CB8AC3E}">
        <p14:creationId xmlns:p14="http://schemas.microsoft.com/office/powerpoint/2010/main" val="218122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2C45CC1-96AF-47B7-A563-337A88421DC5}"/>
              </a:ext>
            </a:extLst>
          </p:cNvPr>
          <p:cNvSpPr/>
          <p:nvPr/>
        </p:nvSpPr>
        <p:spPr>
          <a:xfrm>
            <a:off x="666795" y="2986494"/>
            <a:ext cx="8136904" cy="3754874"/>
          </a:xfrm>
          <a:prstGeom prst="rect">
            <a:avLst/>
          </a:prstGeom>
        </p:spPr>
        <p:txBody>
          <a:bodyPr wrap="square">
            <a:spAutoFit/>
          </a:bodyPr>
          <a:lstStyle/>
          <a:p>
            <a:pPr lvl="0"/>
            <a:r>
              <a:rPr lang="ru-RU" sz="1400" u="sng" dirty="0">
                <a:solidFill>
                  <a:prstClr val="black"/>
                </a:solidFill>
                <a:latin typeface="Times New Roman" panose="02020603050405020304" pitchFamily="18" charset="0"/>
                <a:cs typeface="Times New Roman" panose="02020603050405020304" pitchFamily="18" charset="0"/>
              </a:rPr>
              <a:t>Вторая премия </a:t>
            </a:r>
            <a:r>
              <a:rPr lang="ru-RU" sz="1400" dirty="0">
                <a:solidFill>
                  <a:prstClr val="black"/>
                </a:solidFill>
                <a:latin typeface="Times New Roman" panose="02020603050405020304" pitchFamily="18" charset="0"/>
                <a:cs typeface="Times New Roman" panose="02020603050405020304" pitchFamily="18" charset="0"/>
              </a:rPr>
              <a:t>— </a:t>
            </a:r>
            <a:r>
              <a:rPr lang="ru-RU" sz="1400" b="1" dirty="0">
                <a:solidFill>
                  <a:prstClr val="black"/>
                </a:solidFill>
                <a:latin typeface="Times New Roman" panose="02020603050405020304" pitchFamily="18" charset="0"/>
                <a:cs typeface="Times New Roman" panose="02020603050405020304" pitchFamily="18" charset="0"/>
              </a:rPr>
              <a:t>Олеся Шишкина (</a:t>
            </a:r>
            <a:r>
              <a:rPr lang="ru-RU" sz="1400" b="1" dirty="0" err="1">
                <a:solidFill>
                  <a:prstClr val="black"/>
                </a:solidFill>
                <a:latin typeface="Times New Roman" panose="02020603050405020304" pitchFamily="18" charset="0"/>
                <a:cs typeface="Times New Roman" panose="02020603050405020304" pitchFamily="18" charset="0"/>
              </a:rPr>
              <a:t>Беленикина</a:t>
            </a:r>
            <a:r>
              <a:rPr lang="ru-RU" sz="1400" b="1" dirty="0">
                <a:solidFill>
                  <a:prstClr val="black"/>
                </a:solidFill>
                <a:latin typeface="Times New Roman" panose="02020603050405020304" pitchFamily="18" charset="0"/>
                <a:cs typeface="Times New Roman" panose="02020603050405020304" pitchFamily="18" charset="0"/>
              </a:rPr>
              <a:t>)</a:t>
            </a:r>
            <a:r>
              <a:rPr lang="ru-RU" sz="1400" dirty="0">
                <a:solidFill>
                  <a:prstClr val="black"/>
                </a:solidFill>
                <a:latin typeface="Times New Roman" panose="02020603050405020304" pitchFamily="18" charset="0"/>
                <a:cs typeface="Times New Roman" panose="02020603050405020304" pitchFamily="18" charset="0"/>
              </a:rPr>
              <a:t>, повесть </a:t>
            </a:r>
            <a:r>
              <a:rPr lang="ru-RU" sz="1400" b="1" dirty="0">
                <a:solidFill>
                  <a:prstClr val="black"/>
                </a:solidFill>
                <a:latin typeface="Times New Roman" panose="02020603050405020304" pitchFamily="18" charset="0"/>
                <a:cs typeface="Times New Roman" panose="02020603050405020304" pitchFamily="18" charset="0"/>
              </a:rPr>
              <a:t>«</a:t>
            </a:r>
            <a:r>
              <a:rPr lang="ru-RU" sz="1400" b="1" dirty="0" err="1">
                <a:solidFill>
                  <a:prstClr val="black"/>
                </a:solidFill>
                <a:latin typeface="Times New Roman" panose="02020603050405020304" pitchFamily="18" charset="0"/>
                <a:cs typeface="Times New Roman" panose="02020603050405020304" pitchFamily="18" charset="0"/>
              </a:rPr>
              <a:t>Дядушкин</a:t>
            </a:r>
            <a:r>
              <a:rPr lang="ru-RU" sz="1400" b="1" dirty="0">
                <a:solidFill>
                  <a:prstClr val="black"/>
                </a:solidFill>
                <a:latin typeface="Times New Roman" panose="02020603050405020304" pitchFamily="18" charset="0"/>
                <a:cs typeface="Times New Roman" panose="02020603050405020304" pitchFamily="18" charset="0"/>
              </a:rPr>
              <a:t> дом»</a:t>
            </a:r>
          </a:p>
          <a:p>
            <a:pPr lvl="0"/>
            <a:r>
              <a:rPr lang="ru-RU" sz="1400" b="1" dirty="0">
                <a:solidFill>
                  <a:prstClr val="black"/>
                </a:solidFill>
                <a:latin typeface="Times New Roman" panose="02020603050405020304" pitchFamily="18" charset="0"/>
                <a:cs typeface="Times New Roman" panose="02020603050405020304" pitchFamily="18" charset="0"/>
              </a:rPr>
              <a:t>— «Дядюшкин дом» — </a:t>
            </a:r>
            <a:r>
              <a:rPr lang="ru-RU" sz="1400" dirty="0">
                <a:solidFill>
                  <a:prstClr val="black"/>
                </a:solidFill>
                <a:latin typeface="Times New Roman" panose="02020603050405020304" pitchFamily="18" charset="0"/>
                <a:cs typeface="Times New Roman" panose="02020603050405020304" pitchFamily="18" charset="0"/>
              </a:rPr>
              <a:t>книга о селе Костенки Воронежской области. Там находится археологический музей, где изучают мамонтов. Местные казаки издавна находили их кости. Этот музей вдохновил на историю мальчика-археолога, приехавшего погостить к дяде и догадавшегося, что это очень странное село населяют призраки мамонтов, казаков, цыган, кого там только нет! Задача героя — спасти музей, который пытаются закрыть. Премия вдохновляет продолжать занятия детской литературой. Я много читаю, любимые книги — «Дом в котором...» Мариам Петросян, «Два капитана» Каверина и «Гарри Поттер», люблю Льва Толстого, а из современников — книги для подростков Евгения Гаглоева.</a:t>
            </a:r>
          </a:p>
          <a:p>
            <a:pPr lvl="0"/>
            <a:endParaRPr lang="ru-RU" sz="1400" dirty="0">
              <a:solidFill>
                <a:prstClr val="black"/>
              </a:solidFill>
              <a:latin typeface="Times New Roman" panose="02020603050405020304" pitchFamily="18" charset="0"/>
              <a:cs typeface="Times New Roman" panose="02020603050405020304" pitchFamily="18" charset="0"/>
            </a:endParaRPr>
          </a:p>
          <a:p>
            <a:pPr lvl="0"/>
            <a:r>
              <a:rPr lang="ru-RU" sz="1400" u="sng" dirty="0">
                <a:solidFill>
                  <a:prstClr val="black"/>
                </a:solidFill>
                <a:latin typeface="Times New Roman" panose="02020603050405020304" pitchFamily="18" charset="0"/>
                <a:cs typeface="Times New Roman" panose="02020603050405020304" pitchFamily="18" charset="0"/>
              </a:rPr>
              <a:t>Третья премия </a:t>
            </a:r>
            <a:r>
              <a:rPr lang="ru-RU" sz="1400" dirty="0">
                <a:solidFill>
                  <a:prstClr val="black"/>
                </a:solidFill>
                <a:latin typeface="Times New Roman" panose="02020603050405020304" pitchFamily="18" charset="0"/>
                <a:cs typeface="Times New Roman" panose="02020603050405020304" pitchFamily="18" charset="0"/>
              </a:rPr>
              <a:t>— </a:t>
            </a:r>
            <a:r>
              <a:rPr lang="ru-RU" sz="1400" b="1" dirty="0">
                <a:solidFill>
                  <a:prstClr val="black"/>
                </a:solidFill>
                <a:latin typeface="Times New Roman" panose="02020603050405020304" pitchFamily="18" charset="0"/>
                <a:cs typeface="Times New Roman" panose="02020603050405020304" pitchFamily="18" charset="0"/>
              </a:rPr>
              <a:t>Анна Маркина</a:t>
            </a:r>
            <a:r>
              <a:rPr lang="ru-RU" sz="1400" dirty="0">
                <a:solidFill>
                  <a:prstClr val="black"/>
                </a:solidFill>
                <a:latin typeface="Times New Roman" panose="02020603050405020304" pitchFamily="18" charset="0"/>
                <a:cs typeface="Times New Roman" panose="02020603050405020304" pitchFamily="18" charset="0"/>
              </a:rPr>
              <a:t>, повесть </a:t>
            </a:r>
            <a:r>
              <a:rPr lang="ru-RU" sz="1400" b="1" dirty="0">
                <a:solidFill>
                  <a:prstClr val="black"/>
                </a:solidFill>
                <a:latin typeface="Times New Roman" panose="02020603050405020304" pitchFamily="18" charset="0"/>
                <a:cs typeface="Times New Roman" panose="02020603050405020304" pitchFamily="18" charset="0"/>
              </a:rPr>
              <a:t>«</a:t>
            </a:r>
            <a:r>
              <a:rPr lang="ru-RU" sz="1400" b="1" dirty="0" err="1">
                <a:solidFill>
                  <a:prstClr val="black"/>
                </a:solidFill>
                <a:latin typeface="Times New Roman" panose="02020603050405020304" pitchFamily="18" charset="0"/>
                <a:cs typeface="Times New Roman" panose="02020603050405020304" pitchFamily="18" charset="0"/>
              </a:rPr>
              <a:t>Пескарику</a:t>
            </a:r>
            <a:r>
              <a:rPr lang="ru-RU" sz="1400" b="1" dirty="0">
                <a:solidFill>
                  <a:prstClr val="black"/>
                </a:solidFill>
                <a:latin typeface="Times New Roman" panose="02020603050405020304" pitchFamily="18" charset="0"/>
                <a:cs typeface="Times New Roman" panose="02020603050405020304" pitchFamily="18" charset="0"/>
              </a:rPr>
              <a:t> с любовью из тьмы тараканьей»</a:t>
            </a:r>
          </a:p>
          <a:p>
            <a:pPr lvl="0"/>
            <a:r>
              <a:rPr lang="ru-RU" sz="1400" dirty="0">
                <a:solidFill>
                  <a:prstClr val="black"/>
                </a:solidFill>
                <a:latin typeface="Times New Roman" panose="02020603050405020304" pitchFamily="18" charset="0"/>
                <a:cs typeface="Times New Roman" panose="02020603050405020304" pitchFamily="18" charset="0"/>
              </a:rPr>
              <a:t>- Повесть </a:t>
            </a:r>
            <a:r>
              <a:rPr lang="ru-RU" sz="1400" b="1" dirty="0">
                <a:solidFill>
                  <a:prstClr val="black"/>
                </a:solidFill>
                <a:latin typeface="Times New Roman" panose="02020603050405020304" pitchFamily="18" charset="0"/>
                <a:cs typeface="Times New Roman" panose="02020603050405020304" pitchFamily="18" charset="0"/>
              </a:rPr>
              <a:t>«</a:t>
            </a:r>
            <a:r>
              <a:rPr lang="ru-RU" sz="1400" b="1" dirty="0" err="1">
                <a:solidFill>
                  <a:prstClr val="black"/>
                </a:solidFill>
                <a:latin typeface="Times New Roman" panose="02020603050405020304" pitchFamily="18" charset="0"/>
                <a:cs typeface="Times New Roman" panose="02020603050405020304" pitchFamily="18" charset="0"/>
              </a:rPr>
              <a:t>Пескарику</a:t>
            </a:r>
            <a:r>
              <a:rPr lang="ru-RU" sz="1400" b="1" dirty="0">
                <a:solidFill>
                  <a:prstClr val="black"/>
                </a:solidFill>
                <a:latin typeface="Times New Roman" panose="02020603050405020304" pitchFamily="18" charset="0"/>
                <a:cs typeface="Times New Roman" panose="02020603050405020304" pitchFamily="18" charset="0"/>
              </a:rPr>
              <a:t> — с любовью из Тьмы Тараканьей» </a:t>
            </a:r>
            <a:r>
              <a:rPr lang="ru-RU" sz="1400" dirty="0">
                <a:solidFill>
                  <a:prstClr val="black"/>
                </a:solidFill>
                <a:latin typeface="Times New Roman" panose="02020603050405020304" pitchFamily="18" charset="0"/>
                <a:cs typeface="Times New Roman" panose="02020603050405020304" pitchFamily="18" charset="0"/>
              </a:rPr>
              <a:t>я начала писать несколько лет назад, когда мне самой не хватало книги, в которую можно было бы спрятаться от опасностей внешнего мира, которая бы весело и с задором рассказывала о том, что человек — существо созидательное и в созидании его счастье. Мои герои, семья </a:t>
            </a:r>
            <a:r>
              <a:rPr lang="ru-RU" sz="1400" dirty="0" err="1">
                <a:solidFill>
                  <a:prstClr val="black"/>
                </a:solidFill>
                <a:latin typeface="Times New Roman" panose="02020603050405020304" pitchFamily="18" charset="0"/>
                <a:cs typeface="Times New Roman" panose="02020603050405020304" pitchFamily="18" charset="0"/>
              </a:rPr>
              <a:t>Пакетовых</a:t>
            </a:r>
            <a:r>
              <a:rPr lang="ru-RU" sz="1400" dirty="0">
                <a:solidFill>
                  <a:prstClr val="black"/>
                </a:solidFill>
                <a:latin typeface="Times New Roman" panose="02020603050405020304" pitchFamily="18" charset="0"/>
                <a:cs typeface="Times New Roman" panose="02020603050405020304" pitchFamily="18" charset="0"/>
              </a:rPr>
              <a:t>, приезжают в маленький поселок и начинают восстанавливать заброшенную усадьбу, а через помощь окружающим людям меняется и их собственная жизнь. Очень рада, что повесть оказалась замеченной и уже в следующем году выйдет отдельной книгой. Денежная премия поможет мне в ближайший год меньше работать и больше писать.</a:t>
            </a:r>
          </a:p>
        </p:txBody>
      </p:sp>
      <p:pic>
        <p:nvPicPr>
          <p:cNvPr id="5" name="Рисунок 4">
            <a:extLst>
              <a:ext uri="{FF2B5EF4-FFF2-40B4-BE49-F238E27FC236}">
                <a16:creationId xmlns:a16="http://schemas.microsoft.com/office/drawing/2014/main" id="{2EF51CBA-07CC-4CF5-AAE3-2290BEFB524F}"/>
              </a:ext>
            </a:extLst>
          </p:cNvPr>
          <p:cNvPicPr>
            <a:picLocks noChangeAspect="1"/>
          </p:cNvPicPr>
          <p:nvPr/>
        </p:nvPicPr>
        <p:blipFill>
          <a:blip r:embed="rId2"/>
          <a:stretch>
            <a:fillRect/>
          </a:stretch>
        </p:blipFill>
        <p:spPr>
          <a:xfrm>
            <a:off x="-15784" y="116632"/>
            <a:ext cx="2200847" cy="1627773"/>
          </a:xfrm>
          <a:prstGeom prst="rect">
            <a:avLst/>
          </a:prstGeom>
        </p:spPr>
      </p:pic>
      <p:pic>
        <p:nvPicPr>
          <p:cNvPr id="6" name="Рисунок 5">
            <a:extLst>
              <a:ext uri="{FF2B5EF4-FFF2-40B4-BE49-F238E27FC236}">
                <a16:creationId xmlns:a16="http://schemas.microsoft.com/office/drawing/2014/main" id="{F246D581-16DE-4C40-B541-5008892A60A8}"/>
              </a:ext>
            </a:extLst>
          </p:cNvPr>
          <p:cNvPicPr>
            <a:picLocks noChangeAspect="1"/>
          </p:cNvPicPr>
          <p:nvPr/>
        </p:nvPicPr>
        <p:blipFill>
          <a:blip r:embed="rId3"/>
          <a:stretch>
            <a:fillRect/>
          </a:stretch>
        </p:blipFill>
        <p:spPr>
          <a:xfrm>
            <a:off x="2555776" y="0"/>
            <a:ext cx="5596613" cy="1286367"/>
          </a:xfrm>
          <a:prstGeom prst="rect">
            <a:avLst/>
          </a:prstGeom>
        </p:spPr>
      </p:pic>
      <p:sp>
        <p:nvSpPr>
          <p:cNvPr id="7" name="Прямоугольник 6">
            <a:extLst>
              <a:ext uri="{FF2B5EF4-FFF2-40B4-BE49-F238E27FC236}">
                <a16:creationId xmlns:a16="http://schemas.microsoft.com/office/drawing/2014/main" id="{C7A03494-E875-4946-9AA6-13D953AE1427}"/>
              </a:ext>
            </a:extLst>
          </p:cNvPr>
          <p:cNvSpPr/>
          <p:nvPr/>
        </p:nvSpPr>
        <p:spPr>
          <a:xfrm>
            <a:off x="395536" y="2564904"/>
            <a:ext cx="2011000" cy="307777"/>
          </a:xfrm>
          <a:prstGeom prst="rect">
            <a:avLst/>
          </a:prstGeom>
        </p:spPr>
        <p:txBody>
          <a:bodyPr wrap="none">
            <a:spAutoFit/>
          </a:bodyPr>
          <a:lstStyle/>
          <a:p>
            <a:pPr lvl="0" fontAlgn="t"/>
            <a:r>
              <a:rPr lang="ru-RU" sz="1400" b="1" dirty="0">
                <a:solidFill>
                  <a:prstClr val="black"/>
                </a:solidFill>
                <a:latin typeface="Times New Roman" panose="02020603050405020304" pitchFamily="18" charset="0"/>
                <a:cs typeface="Times New Roman" panose="02020603050405020304" pitchFamily="18" charset="0"/>
              </a:rPr>
              <a:t>Победители конкурса:</a:t>
            </a:r>
          </a:p>
        </p:txBody>
      </p:sp>
      <p:pic>
        <p:nvPicPr>
          <p:cNvPr id="8" name="Рисунок 7">
            <a:extLst>
              <a:ext uri="{FF2B5EF4-FFF2-40B4-BE49-F238E27FC236}">
                <a16:creationId xmlns:a16="http://schemas.microsoft.com/office/drawing/2014/main" id="{50D4E377-AA90-4D00-822B-04FE18066512}"/>
              </a:ext>
            </a:extLst>
          </p:cNvPr>
          <p:cNvPicPr>
            <a:picLocks noChangeAspect="1"/>
          </p:cNvPicPr>
          <p:nvPr/>
        </p:nvPicPr>
        <p:blipFill>
          <a:blip r:embed="rId4"/>
          <a:stretch>
            <a:fillRect/>
          </a:stretch>
        </p:blipFill>
        <p:spPr>
          <a:xfrm>
            <a:off x="3925348" y="1235759"/>
            <a:ext cx="2857467" cy="1750735"/>
          </a:xfrm>
          <a:prstGeom prst="rect">
            <a:avLst/>
          </a:prstGeom>
        </p:spPr>
      </p:pic>
    </p:spTree>
    <p:extLst>
      <p:ext uri="{BB962C8B-B14F-4D97-AF65-F5344CB8AC3E}">
        <p14:creationId xmlns:p14="http://schemas.microsoft.com/office/powerpoint/2010/main" val="232419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296" y="0"/>
            <a:ext cx="8757172" cy="954107"/>
          </a:xfrm>
          <a:prstGeom prst="rect">
            <a:avLst/>
          </a:prstGeom>
        </p:spPr>
        <p:txBody>
          <a:bodyPr wrap="square">
            <a:spAutoFit/>
          </a:bodyPr>
          <a:lstStyle/>
          <a:p>
            <a:pPr algn="ctr"/>
            <a:r>
              <a:rPr lang="ru-RU" sz="2800" dirty="0">
                <a:latin typeface="Constantia" pitchFamily="18" charset="0"/>
              </a:rPr>
              <a:t>Премия Правительства Москвы имени </a:t>
            </a:r>
          </a:p>
          <a:p>
            <a:pPr algn="ctr"/>
            <a:r>
              <a:rPr lang="ru-RU" sz="2800" dirty="0">
                <a:latin typeface="Constantia" pitchFamily="18" charset="0"/>
              </a:rPr>
              <a:t>Корнея Чуковского в области детской литературы</a:t>
            </a:r>
          </a:p>
        </p:txBody>
      </p:sp>
      <p:sp>
        <p:nvSpPr>
          <p:cNvPr id="5" name="Прямоугольник 4"/>
          <p:cNvSpPr/>
          <p:nvPr/>
        </p:nvSpPr>
        <p:spPr>
          <a:xfrm>
            <a:off x="27296" y="2362602"/>
            <a:ext cx="9143999" cy="5301451"/>
          </a:xfrm>
          <a:prstGeom prst="rect">
            <a:avLst/>
          </a:prstGeom>
        </p:spPr>
        <p:txBody>
          <a:bodyPr wrap="square">
            <a:spAutoFit/>
          </a:bodyPr>
          <a:lstStyle/>
          <a:p>
            <a:pPr indent="304800">
              <a:spcBef>
                <a:spcPts val="1200"/>
              </a:spcBef>
              <a:spcAft>
                <a:spcPts val="300"/>
              </a:spcAft>
            </a:pPr>
            <a:r>
              <a:rPr lang="ru-RU" sz="1400" dirty="0">
                <a:solidFill>
                  <a:srgbClr val="FFFFFF"/>
                </a:solidFill>
                <a:latin typeface="Times New Roman" pitchFamily="18" charset="0"/>
                <a:ea typeface="Times New Roman"/>
                <a:cs typeface="Times New Roman" pitchFamily="18" charset="0"/>
              </a:rPr>
              <a:t>Победители сезона 2022–2023</a:t>
            </a:r>
            <a:endParaRPr lang="ru-RU" sz="1400" dirty="0">
              <a:latin typeface="Times New Roman"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«Лучшее произведение в прозе для детей в возрасте до 7 лет»</a:t>
            </a:r>
          </a:p>
          <a:p>
            <a:r>
              <a:rPr lang="ru-RU" sz="1400" dirty="0">
                <a:latin typeface="Times New Roman" panose="02020603050405020304" pitchFamily="18" charset="0"/>
                <a:cs typeface="Times New Roman" panose="02020603050405020304" pitchFamily="18" charset="0"/>
              </a:rPr>
              <a:t>Валентина </a:t>
            </a:r>
            <a:r>
              <a:rPr lang="ru-RU" sz="1400" dirty="0" err="1">
                <a:latin typeface="Times New Roman" panose="02020603050405020304" pitchFamily="18" charset="0"/>
                <a:cs typeface="Times New Roman" panose="02020603050405020304" pitchFamily="18" charset="0"/>
              </a:rPr>
              <a:t>Партина</a:t>
            </a:r>
            <a:r>
              <a:rPr lang="ru-RU" sz="1400" dirty="0">
                <a:latin typeface="Times New Roman" panose="02020603050405020304" pitchFamily="18" charset="0"/>
                <a:cs typeface="Times New Roman" panose="02020603050405020304" pitchFamily="18" charset="0"/>
              </a:rPr>
              <a:t> «Пять плюс тринадцать».</a:t>
            </a:r>
          </a:p>
          <a:p>
            <a:endParaRPr lang="ru-RU" sz="1400" dirty="0">
              <a:latin typeface="Times New Roman" panose="02020603050405020304"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«Лучшее произведение в прозе для детей в возрасте от 8 до 12 лет»</a:t>
            </a:r>
          </a:p>
          <a:p>
            <a:r>
              <a:rPr lang="ru-RU" sz="1400" dirty="0">
                <a:latin typeface="Times New Roman" panose="02020603050405020304" pitchFamily="18" charset="0"/>
                <a:cs typeface="Times New Roman" panose="02020603050405020304" pitchFamily="18" charset="0"/>
              </a:rPr>
              <a:t> Ольга Серова «Тринадцать объявлений Левы Лучика».</a:t>
            </a:r>
          </a:p>
          <a:p>
            <a:endParaRPr lang="ru-RU" sz="1400" dirty="0">
              <a:latin typeface="Times New Roman" panose="02020603050405020304"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«Лучший поэтический сборник для детей в возрасте до 7 лет»</a:t>
            </a:r>
          </a:p>
          <a:p>
            <a:r>
              <a:rPr lang="ru-RU" sz="1400" dirty="0">
                <a:solidFill>
                  <a:srgbClr val="0E0E0F"/>
                </a:solidFill>
                <a:latin typeface="Times New Roman" panose="02020603050405020304" pitchFamily="18" charset="0"/>
                <a:cs typeface="Times New Roman" panose="02020603050405020304" pitchFamily="18" charset="0"/>
              </a:rPr>
              <a:t>Анастасия Лютикова «Стихи-веснушки».</a:t>
            </a:r>
          </a:p>
          <a:p>
            <a:endParaRPr lang="ru-RU" sz="1400" dirty="0">
              <a:solidFill>
                <a:srgbClr val="0E0E0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 «Лучший поэтический сборник для детей в возрасте от 8 до 12 лет»</a:t>
            </a:r>
          </a:p>
          <a:p>
            <a:r>
              <a:rPr lang="ru-RU" sz="1400" dirty="0">
                <a:solidFill>
                  <a:srgbClr val="222222"/>
                </a:solidFill>
                <a:latin typeface="Times New Roman" pitchFamily="18" charset="0"/>
                <a:ea typeface="Calibri"/>
                <a:cs typeface="Times New Roman" pitchFamily="18" charset="0"/>
              </a:rPr>
              <a:t>Игорь Шевчук «Ума не занимать».</a:t>
            </a:r>
          </a:p>
          <a:p>
            <a:endParaRPr lang="ru-RU" sz="1400" dirty="0">
              <a:solidFill>
                <a:srgbClr val="222222"/>
              </a:solidFill>
              <a:latin typeface="Times New Roman"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 «Лучший перевод на русский язык произведения для детей в возрасте до 7 лет»</a:t>
            </a:r>
          </a:p>
          <a:p>
            <a:r>
              <a:rPr lang="ru-RU" sz="1400" dirty="0">
                <a:latin typeface="Times New Roman" panose="02020603050405020304" pitchFamily="18" charset="0"/>
                <a:cs typeface="Times New Roman" panose="02020603050405020304" pitchFamily="18" charset="0"/>
              </a:rPr>
              <a:t>Наталья </a:t>
            </a:r>
            <a:r>
              <a:rPr lang="ru-RU" sz="1400" dirty="0" err="1">
                <a:latin typeface="Times New Roman" panose="02020603050405020304" pitchFamily="18" charset="0"/>
                <a:cs typeface="Times New Roman" panose="02020603050405020304" pitchFamily="18" charset="0"/>
              </a:rPr>
              <a:t>Римицман</a:t>
            </a:r>
            <a:r>
              <a:rPr lang="ru-RU" sz="1400" dirty="0">
                <a:latin typeface="Times New Roman" panose="02020603050405020304" pitchFamily="18" charset="0"/>
                <a:cs typeface="Times New Roman" panose="02020603050405020304" pitchFamily="18" charset="0"/>
              </a:rPr>
              <a:t> за перевод книги Сабины </a:t>
            </a:r>
            <a:r>
              <a:rPr lang="ru-RU" sz="1400" dirty="0" err="1">
                <a:latin typeface="Times New Roman" panose="02020603050405020304" pitchFamily="18" charset="0"/>
                <a:cs typeface="Times New Roman" panose="02020603050405020304" pitchFamily="18" charset="0"/>
              </a:rPr>
              <a:t>Штэдинг</a:t>
            </a:r>
            <a:r>
              <a:rPr lang="ru-RU" sz="1400" dirty="0">
                <a:latin typeface="Times New Roman" panose="02020603050405020304" pitchFamily="18" charset="0"/>
                <a:cs typeface="Times New Roman" panose="02020603050405020304" pitchFamily="18" charset="0"/>
              </a:rPr>
              <a:t> «Игрушки в бегах: приключения потеряшек».</a:t>
            </a:r>
          </a:p>
          <a:p>
            <a:endParaRPr lang="ru-RU" sz="1400" dirty="0">
              <a:latin typeface="Times New Roman" panose="02020603050405020304"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«Лучший перевод на русский язык произведения для детей в возрасте от 8 до 12 лет»</a:t>
            </a:r>
          </a:p>
          <a:p>
            <a:r>
              <a:rPr lang="ru-RU" sz="1400" dirty="0">
                <a:solidFill>
                  <a:srgbClr val="222222"/>
                </a:solidFill>
                <a:latin typeface="Times New Roman" pitchFamily="18" charset="0"/>
                <a:ea typeface="Calibri"/>
                <a:cs typeface="Times New Roman" pitchFamily="18" charset="0"/>
              </a:rPr>
              <a:t>Елена </a:t>
            </a:r>
            <a:r>
              <a:rPr lang="ru-RU" sz="1400" dirty="0" err="1">
                <a:solidFill>
                  <a:srgbClr val="222222"/>
                </a:solidFill>
                <a:latin typeface="Times New Roman" pitchFamily="18" charset="0"/>
                <a:ea typeface="Calibri"/>
                <a:cs typeface="Times New Roman" pitchFamily="18" charset="0"/>
              </a:rPr>
              <a:t>Богатыренко</a:t>
            </a:r>
            <a:r>
              <a:rPr lang="ru-RU" sz="1400" dirty="0">
                <a:solidFill>
                  <a:srgbClr val="222222"/>
                </a:solidFill>
                <a:latin typeface="Times New Roman" pitchFamily="18" charset="0"/>
                <a:ea typeface="Calibri"/>
                <a:cs typeface="Times New Roman" pitchFamily="18" charset="0"/>
              </a:rPr>
              <a:t> за перевод книги </a:t>
            </a:r>
            <a:r>
              <a:rPr lang="ru-RU" sz="1400" dirty="0">
                <a:solidFill>
                  <a:srgbClr val="0E0E0F"/>
                </a:solidFill>
                <a:latin typeface="Times New Roman" panose="02020603050405020304" pitchFamily="18" charset="0"/>
                <a:cs typeface="Times New Roman" panose="02020603050405020304" pitchFamily="18" charset="0"/>
              </a:rPr>
              <a:t>Брюн-</a:t>
            </a:r>
            <a:r>
              <a:rPr lang="ru-RU" sz="1400" dirty="0" err="1">
                <a:solidFill>
                  <a:srgbClr val="0E0E0F"/>
                </a:solidFill>
                <a:latin typeface="Times New Roman" panose="02020603050405020304" pitchFamily="18" charset="0"/>
                <a:cs typeface="Times New Roman" panose="02020603050405020304" pitchFamily="18" charset="0"/>
              </a:rPr>
              <a:t>Арно</a:t>
            </a:r>
            <a:r>
              <a:rPr lang="ru-RU" sz="1400" dirty="0">
                <a:solidFill>
                  <a:srgbClr val="0E0E0F"/>
                </a:solidFill>
                <a:latin typeface="Times New Roman" panose="02020603050405020304" pitchFamily="18" charset="0"/>
                <a:cs typeface="Times New Roman" panose="02020603050405020304" pitchFamily="18" charset="0"/>
              </a:rPr>
              <a:t> Микаэля </a:t>
            </a:r>
          </a:p>
          <a:p>
            <a:r>
              <a:rPr lang="ru-RU" sz="1400" dirty="0">
                <a:latin typeface="Times New Roman" panose="02020603050405020304" pitchFamily="18" charset="0"/>
                <a:cs typeface="Times New Roman" panose="02020603050405020304" pitchFamily="18" charset="0"/>
              </a:rPr>
              <a:t>«Записки из Зеленого Бора. Таинственные дневники лиса Корнелия». </a:t>
            </a:r>
          </a:p>
          <a:p>
            <a:endParaRPr lang="ru-RU" sz="1400" dirty="0">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ea typeface="Calibri"/>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1006843"/>
            <a:ext cx="1955634" cy="124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907704" y="2257535"/>
            <a:ext cx="2900859" cy="338554"/>
          </a:xfrm>
          <a:prstGeom prst="rect">
            <a:avLst/>
          </a:prstGeom>
        </p:spPr>
        <p:txBody>
          <a:bodyPr wrap="none">
            <a:spAutoFit/>
          </a:bodyPr>
          <a:lstStyle/>
          <a:p>
            <a:r>
              <a:rPr lang="ru-RU" sz="1600" b="1" dirty="0">
                <a:latin typeface="Times New Roman" pitchFamily="18" charset="0"/>
                <a:cs typeface="Times New Roman" pitchFamily="18" charset="0"/>
              </a:rPr>
              <a:t>Победители сезона 2023–2024</a:t>
            </a:r>
          </a:p>
        </p:txBody>
      </p:sp>
      <p:sp>
        <p:nvSpPr>
          <p:cNvPr id="7" name="Прямоугольник 6"/>
          <p:cNvSpPr/>
          <p:nvPr/>
        </p:nvSpPr>
        <p:spPr>
          <a:xfrm>
            <a:off x="1703098" y="1181301"/>
            <a:ext cx="7056783" cy="954107"/>
          </a:xfrm>
          <a:prstGeom prst="rect">
            <a:avLst/>
          </a:prstGeom>
        </p:spPr>
        <p:txBody>
          <a:bodyPr wrap="square">
            <a:spAutoFit/>
          </a:bodyPr>
          <a:lstStyle/>
          <a:p>
            <a:pPr algn="just"/>
            <a:r>
              <a:rPr lang="ru-RU" sz="1400" dirty="0">
                <a:latin typeface="Times New Roman" pitchFamily="18" charset="0"/>
                <a:cs typeface="Times New Roman" pitchFamily="18" charset="0"/>
              </a:rPr>
              <a:t>В 2020 году в Москве учреждена премия Правительства Москвы имени Корнея Чуковского в области детской литературы, направленная на поддержку детских писателей. Соответствующее постановление подписал Сергей Собянин. Организатор Конкурса на соискание премий – Департамент культуры города Москвы.</a:t>
            </a:r>
          </a:p>
        </p:txBody>
      </p:sp>
      <p:sp>
        <p:nvSpPr>
          <p:cNvPr id="2" name="Прямоугольник 1"/>
          <p:cNvSpPr/>
          <p:nvPr/>
        </p:nvSpPr>
        <p:spPr>
          <a:xfrm>
            <a:off x="5883919" y="830772"/>
            <a:ext cx="2804870" cy="615553"/>
          </a:xfrm>
          <a:prstGeom prst="rect">
            <a:avLst/>
          </a:prstGeom>
        </p:spPr>
        <p:txBody>
          <a:bodyPr wrap="none">
            <a:spAutoFit/>
          </a:bodyPr>
          <a:lstStyle/>
          <a:p>
            <a:r>
              <a:rPr lang="en-US" sz="1600" dirty="0">
                <a:hlinkClick r:id="rId3"/>
              </a:rPr>
              <a:t>https://</a:t>
            </a:r>
            <a:r>
              <a:rPr lang="ru-RU" sz="1600" dirty="0" err="1">
                <a:hlinkClick r:id="rId3"/>
              </a:rPr>
              <a:t>премиячуковского.рф</a:t>
            </a:r>
            <a:r>
              <a:rPr lang="ru-RU" sz="1600" dirty="0">
                <a:hlinkClick r:id="rId3"/>
              </a:rPr>
              <a:t>/</a:t>
            </a:r>
            <a:endParaRPr lang="ru-RU" sz="1600" dirty="0"/>
          </a:p>
          <a:p>
            <a:endParaRPr lang="ru-RU" dirty="0"/>
          </a:p>
        </p:txBody>
      </p:sp>
      <p:pic>
        <p:nvPicPr>
          <p:cNvPr id="8" name="Рисунок 7">
            <a:extLst>
              <a:ext uri="{FF2B5EF4-FFF2-40B4-BE49-F238E27FC236}">
                <a16:creationId xmlns:a16="http://schemas.microsoft.com/office/drawing/2014/main" id="{8C5AABA1-A442-4615-859E-081983794DC7}"/>
              </a:ext>
            </a:extLst>
          </p:cNvPr>
          <p:cNvPicPr>
            <a:picLocks noChangeAspect="1"/>
          </p:cNvPicPr>
          <p:nvPr/>
        </p:nvPicPr>
        <p:blipFill>
          <a:blip r:embed="rId4"/>
          <a:stretch>
            <a:fillRect/>
          </a:stretch>
        </p:blipFill>
        <p:spPr>
          <a:xfrm>
            <a:off x="6084168" y="2125456"/>
            <a:ext cx="989437" cy="13035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Рисунок 8">
            <a:extLst>
              <a:ext uri="{FF2B5EF4-FFF2-40B4-BE49-F238E27FC236}">
                <a16:creationId xmlns:a16="http://schemas.microsoft.com/office/drawing/2014/main" id="{532C8536-7A4F-4EE8-8DD2-7C8E7F528EAC}"/>
              </a:ext>
            </a:extLst>
          </p:cNvPr>
          <p:cNvPicPr>
            <a:picLocks noChangeAspect="1"/>
          </p:cNvPicPr>
          <p:nvPr/>
        </p:nvPicPr>
        <p:blipFill>
          <a:blip r:embed="rId5"/>
          <a:stretch>
            <a:fillRect/>
          </a:stretch>
        </p:blipFill>
        <p:spPr>
          <a:xfrm>
            <a:off x="7298201" y="2431897"/>
            <a:ext cx="939919" cy="15002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a:extLst>
              <a:ext uri="{FF2B5EF4-FFF2-40B4-BE49-F238E27FC236}">
                <a16:creationId xmlns:a16="http://schemas.microsoft.com/office/drawing/2014/main" id="{2BD340F7-AB38-43BE-903F-E52F7CAFD9FD}"/>
              </a:ext>
            </a:extLst>
          </p:cNvPr>
          <p:cNvPicPr>
            <a:picLocks noChangeAspect="1"/>
          </p:cNvPicPr>
          <p:nvPr/>
        </p:nvPicPr>
        <p:blipFill>
          <a:blip r:embed="rId6"/>
          <a:stretch>
            <a:fillRect/>
          </a:stretch>
        </p:blipFill>
        <p:spPr>
          <a:xfrm>
            <a:off x="5978156" y="3700173"/>
            <a:ext cx="1201459" cy="13035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Рисунок 10">
            <a:extLst>
              <a:ext uri="{FF2B5EF4-FFF2-40B4-BE49-F238E27FC236}">
                <a16:creationId xmlns:a16="http://schemas.microsoft.com/office/drawing/2014/main" id="{B75B1A0E-C6F6-4798-B01C-5C7F5BB365B0}"/>
              </a:ext>
            </a:extLst>
          </p:cNvPr>
          <p:cNvPicPr>
            <a:picLocks noChangeAspect="1"/>
          </p:cNvPicPr>
          <p:nvPr/>
        </p:nvPicPr>
        <p:blipFill>
          <a:blip r:embed="rId7"/>
          <a:stretch>
            <a:fillRect/>
          </a:stretch>
        </p:blipFill>
        <p:spPr>
          <a:xfrm>
            <a:off x="7298201" y="4115423"/>
            <a:ext cx="939920" cy="12285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Рисунок 11">
            <a:extLst>
              <a:ext uri="{FF2B5EF4-FFF2-40B4-BE49-F238E27FC236}">
                <a16:creationId xmlns:a16="http://schemas.microsoft.com/office/drawing/2014/main" id="{D79EB57B-E521-4ACD-B163-BFC3793819C0}"/>
              </a:ext>
            </a:extLst>
          </p:cNvPr>
          <p:cNvPicPr>
            <a:picLocks noChangeAspect="1"/>
          </p:cNvPicPr>
          <p:nvPr/>
        </p:nvPicPr>
        <p:blipFill>
          <a:blip r:embed="rId8"/>
          <a:stretch>
            <a:fillRect/>
          </a:stretch>
        </p:blipFill>
        <p:spPr>
          <a:xfrm>
            <a:off x="8275258" y="5197263"/>
            <a:ext cx="834231" cy="10735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Рисунок 12">
            <a:extLst>
              <a:ext uri="{FF2B5EF4-FFF2-40B4-BE49-F238E27FC236}">
                <a16:creationId xmlns:a16="http://schemas.microsoft.com/office/drawing/2014/main" id="{90803E94-719B-46FE-84EA-9CCE5BD96018}"/>
              </a:ext>
            </a:extLst>
          </p:cNvPr>
          <p:cNvPicPr>
            <a:picLocks noChangeAspect="1"/>
          </p:cNvPicPr>
          <p:nvPr/>
        </p:nvPicPr>
        <p:blipFill>
          <a:blip r:embed="rId9"/>
          <a:stretch>
            <a:fillRect/>
          </a:stretch>
        </p:blipFill>
        <p:spPr>
          <a:xfrm>
            <a:off x="7321936" y="5722029"/>
            <a:ext cx="859475" cy="10974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33159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01E343-CB61-4835-A39C-3274344135C5}"/>
              </a:ext>
            </a:extLst>
          </p:cNvPr>
          <p:cNvSpPr>
            <a:spLocks noGrp="1"/>
          </p:cNvSpPr>
          <p:nvPr>
            <p:ph type="title"/>
          </p:nvPr>
        </p:nvSpPr>
        <p:spPr>
          <a:xfrm>
            <a:off x="914400" y="0"/>
            <a:ext cx="8229600" cy="1143000"/>
          </a:xfrm>
        </p:spPr>
        <p:txBody>
          <a:bodyPr>
            <a:normAutofit fontScale="90000"/>
          </a:bodyPr>
          <a:lstStyle/>
          <a:p>
            <a:pPr lvl="0">
              <a:spcBef>
                <a:spcPts val="0"/>
              </a:spcBef>
            </a:pPr>
            <a:r>
              <a:rPr lang="ru-RU" sz="2800" dirty="0">
                <a:solidFill>
                  <a:prstClr val="black"/>
                </a:solidFill>
                <a:latin typeface="Constantia" pitchFamily="18" charset="0"/>
                <a:ea typeface="+mn-ea"/>
                <a:cs typeface="+mn-cs"/>
              </a:rPr>
              <a:t>Премия Правительства Москвы имени </a:t>
            </a:r>
            <a:br>
              <a:rPr lang="ru-RU" sz="2800" dirty="0">
                <a:solidFill>
                  <a:prstClr val="black"/>
                </a:solidFill>
                <a:latin typeface="Constantia" pitchFamily="18" charset="0"/>
                <a:ea typeface="+mn-ea"/>
                <a:cs typeface="+mn-cs"/>
              </a:rPr>
            </a:br>
            <a:r>
              <a:rPr lang="ru-RU" sz="2800" dirty="0">
                <a:solidFill>
                  <a:prstClr val="black"/>
                </a:solidFill>
                <a:latin typeface="Constantia" pitchFamily="18" charset="0"/>
                <a:ea typeface="+mn-ea"/>
                <a:cs typeface="+mn-cs"/>
              </a:rPr>
              <a:t>Корнея Чуковского в области детской литературы</a:t>
            </a:r>
            <a:endParaRPr lang="ru-RU" dirty="0"/>
          </a:p>
        </p:txBody>
      </p:sp>
      <p:pic>
        <p:nvPicPr>
          <p:cNvPr id="4" name="Рисунок 3">
            <a:extLst>
              <a:ext uri="{FF2B5EF4-FFF2-40B4-BE49-F238E27FC236}">
                <a16:creationId xmlns:a16="http://schemas.microsoft.com/office/drawing/2014/main" id="{CC631E4E-C4BC-4AE1-91AB-84FF6A4B699D}"/>
              </a:ext>
            </a:extLst>
          </p:cNvPr>
          <p:cNvPicPr>
            <a:picLocks noChangeAspect="1"/>
          </p:cNvPicPr>
          <p:nvPr/>
        </p:nvPicPr>
        <p:blipFill>
          <a:blip r:embed="rId2"/>
          <a:stretch>
            <a:fillRect/>
          </a:stretch>
        </p:blipFill>
        <p:spPr>
          <a:xfrm>
            <a:off x="3923928" y="1335019"/>
            <a:ext cx="4898132" cy="31107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Прямоугольник 4">
            <a:extLst>
              <a:ext uri="{FF2B5EF4-FFF2-40B4-BE49-F238E27FC236}">
                <a16:creationId xmlns:a16="http://schemas.microsoft.com/office/drawing/2014/main" id="{63955201-48CF-4318-8860-9A0316E9B220}"/>
              </a:ext>
            </a:extLst>
          </p:cNvPr>
          <p:cNvSpPr/>
          <p:nvPr/>
        </p:nvSpPr>
        <p:spPr>
          <a:xfrm>
            <a:off x="0" y="2348880"/>
            <a:ext cx="3779912" cy="1815882"/>
          </a:xfrm>
          <a:prstGeom prst="rect">
            <a:avLst/>
          </a:prstGeom>
        </p:spPr>
        <p:txBody>
          <a:bodyPr wrap="square">
            <a:spAutoFit/>
          </a:bodyPr>
          <a:lstStyle/>
          <a:p>
            <a:pPr lvl="0" algn="ctr"/>
            <a:r>
              <a:rPr lang="ru-RU" sz="1400" dirty="0">
                <a:solidFill>
                  <a:prstClr val="black"/>
                </a:solidFill>
                <a:latin typeface="Times New Roman" panose="02020603050405020304" pitchFamily="18" charset="0"/>
                <a:ea typeface="Calibri"/>
                <a:cs typeface="Times New Roman" panose="02020603050405020304" pitchFamily="18" charset="0"/>
              </a:rPr>
              <a:t>Победителя в номинации «</a:t>
            </a:r>
            <a:r>
              <a:rPr lang="ru-RU" sz="1400" b="1" dirty="0">
                <a:solidFill>
                  <a:prstClr val="black"/>
                </a:solidFill>
                <a:latin typeface="Times New Roman" panose="02020603050405020304" pitchFamily="18" charset="0"/>
                <a:ea typeface="Calibri"/>
                <a:cs typeface="Times New Roman" panose="02020603050405020304" pitchFamily="18" charset="0"/>
              </a:rPr>
              <a:t>Лучшее произведение для детей по мнению читателей»</a:t>
            </a:r>
            <a:r>
              <a:rPr lang="ru-RU" sz="1400" dirty="0">
                <a:solidFill>
                  <a:prstClr val="black"/>
                </a:solidFill>
                <a:latin typeface="Times New Roman" panose="02020603050405020304" pitchFamily="18" charset="0"/>
                <a:ea typeface="Calibri"/>
                <a:cs typeface="Times New Roman" panose="02020603050405020304" pitchFamily="18" charset="0"/>
              </a:rPr>
              <a:t> наибольшее количество голосов москвичи отдали за книгу </a:t>
            </a:r>
            <a:r>
              <a:rPr lang="ru-RU" sz="1400" b="1" dirty="0">
                <a:solidFill>
                  <a:prstClr val="black"/>
                </a:solidFill>
                <a:latin typeface="Times New Roman" panose="02020603050405020304" pitchFamily="18" charset="0"/>
                <a:ea typeface="Calibri"/>
                <a:cs typeface="Times New Roman" panose="02020603050405020304" pitchFamily="18" charset="0"/>
              </a:rPr>
              <a:t>«Доброе слово и горошку приятно» Алены </a:t>
            </a:r>
            <a:r>
              <a:rPr lang="ru-RU" sz="1400" b="1" dirty="0" err="1">
                <a:solidFill>
                  <a:prstClr val="black"/>
                </a:solidFill>
                <a:latin typeface="Times New Roman" panose="02020603050405020304" pitchFamily="18" charset="0"/>
                <a:ea typeface="Calibri"/>
                <a:cs typeface="Times New Roman" panose="02020603050405020304" pitchFamily="18" charset="0"/>
              </a:rPr>
              <a:t>Кашуры</a:t>
            </a:r>
            <a:r>
              <a:rPr lang="ru-RU" sz="1400" dirty="0">
                <a:solidFill>
                  <a:prstClr val="black"/>
                </a:solidFill>
                <a:latin typeface="Times New Roman" panose="02020603050405020304" pitchFamily="18" charset="0"/>
                <a:ea typeface="Calibri"/>
                <a:cs typeface="Times New Roman" panose="02020603050405020304" pitchFamily="18" charset="0"/>
              </a:rPr>
              <a:t>. Произведение назвали лучшим 20 827 пользователей. Всего в голосовании было собрано более 490 тысяч мнений.</a:t>
            </a:r>
          </a:p>
        </p:txBody>
      </p:sp>
      <p:pic>
        <p:nvPicPr>
          <p:cNvPr id="6" name="Рисунок 5">
            <a:extLst>
              <a:ext uri="{FF2B5EF4-FFF2-40B4-BE49-F238E27FC236}">
                <a16:creationId xmlns:a16="http://schemas.microsoft.com/office/drawing/2014/main" id="{D40B0BB2-F514-4636-8DE0-CD26BE2979D1}"/>
              </a:ext>
            </a:extLst>
          </p:cNvPr>
          <p:cNvPicPr>
            <a:picLocks noChangeAspect="1"/>
          </p:cNvPicPr>
          <p:nvPr/>
        </p:nvPicPr>
        <p:blipFill>
          <a:blip r:embed="rId3"/>
          <a:stretch>
            <a:fillRect/>
          </a:stretch>
        </p:blipFill>
        <p:spPr>
          <a:xfrm>
            <a:off x="15784" y="1105188"/>
            <a:ext cx="1950889" cy="1243692"/>
          </a:xfrm>
          <a:prstGeom prst="rect">
            <a:avLst/>
          </a:prstGeom>
        </p:spPr>
      </p:pic>
      <p:sp>
        <p:nvSpPr>
          <p:cNvPr id="7" name="Прямоугольник 6">
            <a:extLst>
              <a:ext uri="{FF2B5EF4-FFF2-40B4-BE49-F238E27FC236}">
                <a16:creationId xmlns:a16="http://schemas.microsoft.com/office/drawing/2014/main" id="{4A6D65D3-9D65-48EF-9BD5-55635268B383}"/>
              </a:ext>
            </a:extLst>
          </p:cNvPr>
          <p:cNvSpPr/>
          <p:nvPr/>
        </p:nvSpPr>
        <p:spPr>
          <a:xfrm>
            <a:off x="683568" y="4637759"/>
            <a:ext cx="7920880" cy="2062103"/>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«Доброе слово и горошку приятно» — книга из серии «Книжный клуб. Сам почитаю!» от МОЗАИКА </a:t>
            </a:r>
            <a:r>
              <a:rPr lang="ru-RU" sz="1600" dirty="0" err="1">
                <a:latin typeface="Times New Roman" panose="02020603050405020304" pitchFamily="18" charset="0"/>
                <a:cs typeface="Times New Roman" panose="02020603050405020304" pitchFamily="18" charset="0"/>
              </a:rPr>
              <a:t>kids</a:t>
            </a:r>
            <a:r>
              <a:rPr lang="ru-RU" sz="1600" dirty="0">
                <a:latin typeface="Times New Roman" panose="02020603050405020304" pitchFamily="18" charset="0"/>
                <a:cs typeface="Times New Roman" panose="02020603050405020304" pitchFamily="18" charset="0"/>
              </a:rPr>
              <a:t>. В ней юные читатели познакомятся с увлекательной и поучительной историей Гоши Полянского. Его обидные слова привели к тому, что в классе началась настоящая «эпидемия вредности». Чтобы показать мальчику, что слова могут ранить ребят, понадобился необычный эксперимент и зеленый горошек…</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solidFill>
                  <a:srgbClr val="212529"/>
                </a:solidFill>
                <a:latin typeface="Times New Roman" panose="02020603050405020304" pitchFamily="18" charset="0"/>
                <a:cs typeface="Times New Roman" panose="02020603050405020304" pitchFamily="18" charset="0"/>
              </a:rPr>
              <a:t>Алена поделилась своей реакцией в интервью на портале </a:t>
            </a:r>
            <a:r>
              <a:rPr lang="ru-RU" sz="1600" u="sng" dirty="0">
                <a:latin typeface="Times New Roman" panose="02020603050405020304" pitchFamily="18" charset="0"/>
                <a:cs typeface="Times New Roman" panose="02020603050405020304" pitchFamily="18" charset="0"/>
                <a:hlinkClick r:id="rId4"/>
              </a:rPr>
              <a:t>«Активный Гражданин»</a:t>
            </a:r>
            <a:br>
              <a:rPr lang="ru-RU" sz="1600" dirty="0">
                <a:solidFill>
                  <a:srgbClr val="1A1A1A"/>
                </a:solidFill>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356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1"/>
          <a:stretch/>
        </p:blipFill>
        <p:spPr bwMode="auto">
          <a:xfrm>
            <a:off x="323528" y="44625"/>
            <a:ext cx="8064896" cy="1691514"/>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06820"/>
            <a:ext cx="1275606" cy="18189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41" y="4328768"/>
            <a:ext cx="1672579" cy="22579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797620" y="1345098"/>
            <a:ext cx="2800767" cy="646331"/>
          </a:xfrm>
          <a:prstGeom prst="rect">
            <a:avLst/>
          </a:prstGeom>
        </p:spPr>
        <p:txBody>
          <a:bodyPr wrap="none">
            <a:spAutoFit/>
          </a:bodyPr>
          <a:lstStyle/>
          <a:p>
            <a:r>
              <a:rPr lang="ru-RU" sz="1600" dirty="0">
                <a:latin typeface="Times New Roman" pitchFamily="18" charset="0"/>
                <a:cs typeface="Times New Roman" pitchFamily="18" charset="0"/>
              </a:rPr>
              <a:t>Сайт премии </a:t>
            </a:r>
            <a:r>
              <a:rPr lang="en-US" sz="1400" dirty="0">
                <a:hlinkClick r:id="rId5"/>
              </a:rPr>
              <a:t>http://lit-parus.ru</a:t>
            </a:r>
            <a:r>
              <a:rPr lang="en-US" dirty="0">
                <a:hlinkClick r:id="rId5"/>
              </a:rPr>
              <a:t>/</a:t>
            </a:r>
            <a:endParaRPr lang="ru-RU" dirty="0"/>
          </a:p>
          <a:p>
            <a:endParaRPr lang="ru-RU" dirty="0"/>
          </a:p>
        </p:txBody>
      </p:sp>
      <p:sp>
        <p:nvSpPr>
          <p:cNvPr id="6" name="Прямоугольник 5"/>
          <p:cNvSpPr/>
          <p:nvPr/>
        </p:nvSpPr>
        <p:spPr>
          <a:xfrm>
            <a:off x="2051720" y="1991429"/>
            <a:ext cx="6912768" cy="5047536"/>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14 октября в Свердловской областной библиотеке для детей и молодежи назвали имена лауреатов Международной детской литературной премии имени Владислава Петровича Крапивина за 2024 год.</a:t>
            </a:r>
          </a:p>
          <a:p>
            <a:endParaRPr lang="ru-RU" sz="1400" dirty="0">
              <a:latin typeface="Times New Roman" panose="02020603050405020304" pitchFamily="18" charset="0"/>
              <a:cs typeface="Times New Roman" panose="02020603050405020304" pitchFamily="18" charset="0"/>
            </a:endParaRPr>
          </a:p>
          <a:p>
            <a:pPr lvl="0"/>
            <a:r>
              <a:rPr lang="ru-RU" sz="1400" dirty="0">
                <a:solidFill>
                  <a:prstClr val="black"/>
                </a:solidFill>
                <a:latin typeface="Times New Roman" panose="02020603050405020304" pitchFamily="18" charset="0"/>
                <a:cs typeface="Times New Roman" panose="02020603050405020304" pitchFamily="18" charset="0"/>
              </a:rPr>
              <a:t>Организаторы отметили, что в 2024 году на Премию поступило 279 работ от 281 автора из России, Беларуси, Молдавии, Германии, Эфиопии, Узбекистана, Израиля, Парагвая, Финляндии, Латвии, Болгарии, Азербайджана.</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Лауреаты 2024 года</a:t>
            </a:r>
          </a:p>
          <a:p>
            <a:endParaRPr lang="ru-RU"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Номинация «Выбор Командора»</a:t>
            </a:r>
            <a:r>
              <a:rPr lang="ru-RU" sz="1400" dirty="0">
                <a:latin typeface="Times New Roman" panose="02020603050405020304" pitchFamily="18" charset="0"/>
                <a:cs typeface="Times New Roman" panose="02020603050405020304" pitchFamily="18" charset="0"/>
              </a:rPr>
              <a:t> </a:t>
            </a:r>
          </a:p>
          <a:p>
            <a:r>
              <a:rPr lang="ru-RU" sz="1400" dirty="0" err="1">
                <a:latin typeface="Times New Roman" panose="02020603050405020304" pitchFamily="18" charset="0"/>
                <a:cs typeface="Times New Roman" panose="02020603050405020304" pitchFamily="18" charset="0"/>
              </a:rPr>
              <a:t>Агапина</a:t>
            </a:r>
            <a:r>
              <a:rPr lang="ru-RU" sz="1400" dirty="0">
                <a:latin typeface="Times New Roman" panose="02020603050405020304" pitchFamily="18" charset="0"/>
                <a:cs typeface="Times New Roman" panose="02020603050405020304" pitchFamily="18" charset="0"/>
              </a:rPr>
              <a:t> Маша  из Москвы с книгой «Артефакт»</a:t>
            </a:r>
          </a:p>
          <a:p>
            <a:endParaRPr lang="ru-RU"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dirty="0">
                <a:solidFill>
                  <a:prstClr val="black"/>
                </a:solidFill>
                <a:latin typeface="Times New Roman" panose="02020603050405020304" pitchFamily="18" charset="0"/>
                <a:cs typeface="Times New Roman" panose="02020603050405020304" pitchFamily="18" charset="0"/>
              </a:rPr>
              <a:t>Номинация  «Выбор Детского жюри»</a:t>
            </a:r>
            <a:endParaRPr lang="ru-RU" sz="1400" b="1"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Антонова Ольга с повестью «Богатырка Дуся и дело музейной куклы»</a:t>
            </a:r>
          </a:p>
          <a:p>
            <a:endParaRPr lang="ru-RU"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dirty="0" err="1">
                <a:solidFill>
                  <a:prstClr val="black"/>
                </a:solidFill>
                <a:latin typeface="Times New Roman" panose="02020603050405020304" pitchFamily="18" charset="0"/>
                <a:cs typeface="Times New Roman" panose="02020603050405020304" pitchFamily="18" charset="0"/>
              </a:rPr>
              <a:t>Номинациия</a:t>
            </a:r>
            <a:r>
              <a:rPr lang="ru-RU" sz="1400" b="1" dirty="0">
                <a:solidFill>
                  <a:prstClr val="black"/>
                </a:solidFill>
                <a:latin typeface="Times New Roman" panose="02020603050405020304" pitchFamily="18" charset="0"/>
                <a:cs typeface="Times New Roman" panose="02020603050405020304" pitchFamily="18" charset="0"/>
              </a:rPr>
              <a:t>  «Выбор Литературного совета»</a:t>
            </a:r>
            <a:endParaRPr lang="ru-RU" sz="1400" b="1"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.Якунина Мария из Санкт-Петербурга с книгой «Алька любит…»</a:t>
            </a:r>
          </a:p>
          <a:p>
            <a:endParaRPr lang="ru-RU"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ru-RU" sz="1400" b="1" dirty="0">
                <a:solidFill>
                  <a:prstClr val="black"/>
                </a:solidFill>
                <a:latin typeface="Times New Roman" panose="02020603050405020304" pitchFamily="18" charset="0"/>
                <a:cs typeface="Times New Roman" panose="02020603050405020304" pitchFamily="18" charset="0"/>
              </a:rPr>
              <a:t>Номинация  «Выбор Профессионального жюри»</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Голованова Елена из Москвы  с книгой «1248» </a:t>
            </a:r>
          </a:p>
          <a:p>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57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23400" y="2109186"/>
            <a:ext cx="3168352" cy="523220"/>
          </a:xfrm>
          <a:prstGeom prst="rect">
            <a:avLst/>
          </a:prstGeom>
        </p:spPr>
        <p:txBody>
          <a:bodyPr wrap="square">
            <a:spAutoFit/>
          </a:bodyPr>
          <a:lstStyle/>
          <a:p>
            <a:r>
              <a:rPr lang="ru-RU" sz="1400" b="1" dirty="0">
                <a:latin typeface="Times New Roman" pitchFamily="18" charset="0"/>
                <a:cs typeface="Times New Roman" pitchFamily="18" charset="0"/>
              </a:rPr>
              <a:t>Лауреаты премии 2024 года</a:t>
            </a:r>
          </a:p>
          <a:p>
            <a:endParaRPr lang="ru-RU" sz="1400" b="1" dirty="0">
              <a:latin typeface="Times New Roman" pitchFamily="18" charset="0"/>
              <a:cs typeface="Times New Roman" pitchFamily="18" charset="0"/>
            </a:endParaRPr>
          </a:p>
        </p:txBody>
      </p:sp>
      <p:sp>
        <p:nvSpPr>
          <p:cNvPr id="4" name="TextBox 3"/>
          <p:cNvSpPr txBox="1"/>
          <p:nvPr/>
        </p:nvSpPr>
        <p:spPr>
          <a:xfrm>
            <a:off x="1492555" y="-13648"/>
            <a:ext cx="7798394" cy="1384995"/>
          </a:xfrm>
          <a:prstGeom prst="rect">
            <a:avLst/>
          </a:prstGeom>
          <a:noFill/>
        </p:spPr>
        <p:txBody>
          <a:bodyPr wrap="square" rtlCol="0">
            <a:spAutoFit/>
          </a:bodyPr>
          <a:lstStyle/>
          <a:p>
            <a:r>
              <a:rPr lang="ru-RU" sz="2800" dirty="0">
                <a:latin typeface="Constantia" pitchFamily="18" charset="0"/>
              </a:rPr>
              <a:t>     Всероссийская литературная премия </a:t>
            </a:r>
          </a:p>
          <a:p>
            <a:pPr algn="ctr"/>
            <a:r>
              <a:rPr lang="ru-RU" sz="2800" dirty="0">
                <a:latin typeface="Constantia" pitchFamily="18" charset="0"/>
              </a:rPr>
              <a:t>им. С.Я. Маршака</a:t>
            </a:r>
          </a:p>
          <a:p>
            <a:pPr algn="ctr"/>
            <a:r>
              <a:rPr lang="en-US" sz="1200" dirty="0">
                <a:latin typeface="Times New Roman" panose="02020603050405020304" pitchFamily="18" charset="0"/>
                <a:cs typeface="Times New Roman" panose="02020603050405020304" pitchFamily="18" charset="0"/>
                <a:hlinkClick r:id="rId2"/>
              </a:rPr>
              <a:t>https://ddkspb.ru/marshak/2024/11/03/pobediteli-literaturnoj-premii-imeni-samuila-marshaka-2024/</a:t>
            </a:r>
            <a:endParaRPr lang="ru-RU" sz="1200" dirty="0">
              <a:latin typeface="Times New Roman" panose="02020603050405020304" pitchFamily="18" charset="0"/>
              <a:cs typeface="Times New Roman" panose="02020603050405020304" pitchFamily="18" charset="0"/>
            </a:endParaRPr>
          </a:p>
          <a:p>
            <a:pPr algn="ctr"/>
            <a:endParaRPr lang="ru-RU" sz="1600" dirty="0">
              <a:latin typeface="Constantia" pitchFamily="18" charset="0"/>
            </a:endParaRPr>
          </a:p>
        </p:txBody>
      </p:sp>
      <p:sp>
        <p:nvSpPr>
          <p:cNvPr id="3" name="Прямоугольник 2"/>
          <p:cNvSpPr/>
          <p:nvPr/>
        </p:nvSpPr>
        <p:spPr>
          <a:xfrm>
            <a:off x="1774453" y="1323439"/>
            <a:ext cx="7200800" cy="738664"/>
          </a:xfrm>
          <a:prstGeom prst="rect">
            <a:avLst/>
          </a:prstGeom>
        </p:spPr>
        <p:txBody>
          <a:bodyPr wrap="square">
            <a:spAutoFit/>
          </a:bodyPr>
          <a:lstStyle/>
          <a:p>
            <a:r>
              <a:rPr lang="ru-RU" sz="1400" dirty="0">
                <a:solidFill>
                  <a:srgbClr val="3F3F3F"/>
                </a:solidFill>
                <a:latin typeface="Times New Roman" panose="02020603050405020304" pitchFamily="18" charset="0"/>
                <a:cs typeface="Times New Roman" panose="02020603050405020304" pitchFamily="18" charset="0"/>
              </a:rPr>
              <a:t>3 ноября 2024 года в 14:00 в Центральной городской детской библиотеке им. А. С. Пушкина на Большой Морской, 33, прошло торжественное вручение Всероссийской литературной премии им. С. Маршака.</a:t>
            </a:r>
            <a:endParaRPr lang="ru-RU" sz="14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311192" y="2613963"/>
            <a:ext cx="5544617" cy="1815882"/>
          </a:xfrm>
          <a:prstGeom prst="rect">
            <a:avLst/>
          </a:prstGeom>
        </p:spPr>
        <p:txBody>
          <a:bodyPr wrap="square">
            <a:spAutoFit/>
          </a:bodyPr>
          <a:lstStyle/>
          <a:p>
            <a:pPr marL="285750" indent="-285750">
              <a:buFont typeface="Arial" panose="020B0604020202020204" pitchFamily="34" charset="0"/>
              <a:buChar char="•"/>
            </a:pPr>
            <a:r>
              <a:rPr lang="ru-RU" sz="1400" b="1" dirty="0">
                <a:solidFill>
                  <a:srgbClr val="3F3F3F"/>
                </a:solidFill>
                <a:latin typeface="Times New Roman" panose="02020603050405020304" pitchFamily="18" charset="0"/>
                <a:cs typeface="Times New Roman" panose="02020603050405020304" pitchFamily="18" charset="0"/>
              </a:rPr>
              <a:t> Номинация «ПОЭЗИЯ»</a:t>
            </a:r>
            <a:br>
              <a:rPr lang="ru-RU" sz="1400" b="1" dirty="0">
                <a:solidFill>
                  <a:srgbClr val="3F3F3F"/>
                </a:solidFill>
                <a:latin typeface="Times New Roman" panose="02020603050405020304" pitchFamily="18" charset="0"/>
                <a:cs typeface="Times New Roman" panose="02020603050405020304" pitchFamily="18" charset="0"/>
              </a:rPr>
            </a:br>
            <a:r>
              <a:rPr lang="ru-RU" sz="1400" b="1" dirty="0">
                <a:solidFill>
                  <a:srgbClr val="3F3F3F"/>
                </a:solidFill>
                <a:latin typeface="Times New Roman" panose="02020603050405020304" pitchFamily="18" charset="0"/>
                <a:cs typeface="Times New Roman" panose="02020603050405020304" pitchFamily="18" charset="0"/>
              </a:rPr>
              <a:t>Елена ГРИГОРЬЕВА, </a:t>
            </a:r>
            <a:r>
              <a:rPr lang="ru-RU" sz="1400" dirty="0">
                <a:solidFill>
                  <a:srgbClr val="3F3F3F"/>
                </a:solidFill>
                <a:latin typeface="Times New Roman" panose="02020603050405020304" pitchFamily="18" charset="0"/>
                <a:cs typeface="Times New Roman" panose="02020603050405020304" pitchFamily="18" charset="0"/>
              </a:rPr>
              <a:t>книги «Тайна деда Мороза»</a:t>
            </a:r>
          </a:p>
          <a:p>
            <a:r>
              <a:rPr lang="ru-RU" sz="1400" dirty="0">
                <a:solidFill>
                  <a:srgbClr val="3F3F3F"/>
                </a:solidFill>
                <a:latin typeface="Times New Roman" panose="02020603050405020304" pitchFamily="18" charset="0"/>
                <a:cs typeface="Times New Roman" panose="02020603050405020304" pitchFamily="18" charset="0"/>
              </a:rPr>
              <a:t>       и «Жила-была каша» (Москва: Малыш, 2023)</a:t>
            </a:r>
          </a:p>
          <a:p>
            <a:pPr algn="ctr"/>
            <a:endParaRPr lang="ru-RU" sz="1400" b="1" i="0" dirty="0">
              <a:solidFill>
                <a:srgbClr val="3F3F3F"/>
              </a:solidFill>
              <a:effectLst/>
              <a:latin typeface="Times New Roman" panose="02020603050405020304" pitchFamily="18" charset="0"/>
              <a:cs typeface="Times New Roman" panose="02020603050405020304" pitchFamily="18" charset="0"/>
            </a:endParaRPr>
          </a:p>
          <a:p>
            <a:pPr algn="ctr"/>
            <a:endParaRPr lang="ru-RU" sz="1400" b="1" i="0" dirty="0">
              <a:solidFill>
                <a:srgbClr val="3F3F3F"/>
              </a:solidFill>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dirty="0">
                <a:solidFill>
                  <a:srgbClr val="3F3F3F"/>
                </a:solidFill>
                <a:latin typeface="Times New Roman" panose="02020603050405020304" pitchFamily="18" charset="0"/>
                <a:cs typeface="Times New Roman" panose="02020603050405020304" pitchFamily="18" charset="0"/>
              </a:rPr>
              <a:t>Номинация «ПРОЗА»</a:t>
            </a:r>
            <a:br>
              <a:rPr lang="ru-RU" sz="1400" b="1" dirty="0">
                <a:solidFill>
                  <a:srgbClr val="3F3F3F"/>
                </a:solidFill>
                <a:latin typeface="Times New Roman" panose="02020603050405020304" pitchFamily="18" charset="0"/>
                <a:cs typeface="Times New Roman" panose="02020603050405020304" pitchFamily="18" charset="0"/>
              </a:rPr>
            </a:br>
            <a:r>
              <a:rPr lang="ru-RU" sz="1400" b="1" dirty="0">
                <a:solidFill>
                  <a:srgbClr val="3F3F3F"/>
                </a:solidFill>
                <a:latin typeface="Times New Roman" panose="02020603050405020304" pitchFamily="18" charset="0"/>
                <a:cs typeface="Times New Roman" panose="02020603050405020304" pitchFamily="18" charset="0"/>
              </a:rPr>
              <a:t>Андрей </a:t>
            </a:r>
            <a:r>
              <a:rPr lang="ru-RU" sz="1400" b="1" dirty="0" err="1">
                <a:solidFill>
                  <a:srgbClr val="3F3F3F"/>
                </a:solidFill>
                <a:latin typeface="Times New Roman" panose="02020603050405020304" pitchFamily="18" charset="0"/>
                <a:cs typeface="Times New Roman" panose="02020603050405020304" pitchFamily="18" charset="0"/>
              </a:rPr>
              <a:t>Жвалевский</a:t>
            </a:r>
            <a:r>
              <a:rPr lang="ru-RU" sz="1400" b="1" dirty="0">
                <a:solidFill>
                  <a:srgbClr val="3F3F3F"/>
                </a:solidFill>
                <a:latin typeface="Times New Roman" panose="02020603050405020304" pitchFamily="18" charset="0"/>
                <a:cs typeface="Times New Roman" panose="02020603050405020304" pitchFamily="18" charset="0"/>
              </a:rPr>
              <a:t> и Евгения Пастернак, </a:t>
            </a:r>
            <a:r>
              <a:rPr lang="ru-RU" sz="1400" dirty="0">
                <a:solidFill>
                  <a:srgbClr val="3F3F3F"/>
                </a:solidFill>
                <a:latin typeface="Times New Roman" panose="02020603050405020304" pitchFamily="18" charset="0"/>
                <a:cs typeface="Times New Roman" panose="02020603050405020304" pitchFamily="18" charset="0"/>
              </a:rPr>
              <a:t>«Закон сохранения кота» (Москва: «Время» 2023)</a:t>
            </a:r>
            <a:endParaRPr lang="ru-RU" sz="1400" i="0" dirty="0">
              <a:solidFill>
                <a:srgbClr val="3F3F3F"/>
              </a:solidFill>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58" y="2234014"/>
            <a:ext cx="1440015" cy="10806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522" y="2109186"/>
            <a:ext cx="944802" cy="12555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2542" y="2183978"/>
            <a:ext cx="900330" cy="11807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9007" y="3581448"/>
            <a:ext cx="995037" cy="132671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05" y="3615772"/>
            <a:ext cx="1166860" cy="12580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411760" y="4873494"/>
            <a:ext cx="3888432" cy="738664"/>
          </a:xfrm>
          <a:prstGeom prst="rect">
            <a:avLst/>
          </a:prstGeom>
        </p:spPr>
        <p:txBody>
          <a:bodyPr wrap="square">
            <a:spAutoFit/>
          </a:bodyPr>
          <a:lstStyle/>
          <a:p>
            <a:pPr marL="285750" indent="-285750">
              <a:buFont typeface="Arial" panose="020B0604020202020204" pitchFamily="34" charset="0"/>
              <a:buChar char="•"/>
            </a:pPr>
            <a:r>
              <a:rPr lang="ru-RU" sz="1400" b="1" dirty="0">
                <a:solidFill>
                  <a:srgbClr val="3F3F3F"/>
                </a:solidFill>
                <a:latin typeface="Times New Roman" panose="02020603050405020304" pitchFamily="18" charset="0"/>
                <a:cs typeface="Times New Roman" panose="02020603050405020304" pitchFamily="18" charset="0"/>
              </a:rPr>
              <a:t>Номинация «ДЕБЮТ»</a:t>
            </a:r>
            <a:br>
              <a:rPr lang="ru-RU" sz="1400" b="1" dirty="0">
                <a:solidFill>
                  <a:srgbClr val="3F3F3F"/>
                </a:solidFill>
                <a:latin typeface="Times New Roman" panose="02020603050405020304" pitchFamily="18" charset="0"/>
                <a:cs typeface="Times New Roman" panose="02020603050405020304" pitchFamily="18" charset="0"/>
              </a:rPr>
            </a:br>
            <a:r>
              <a:rPr lang="ru-RU" sz="1400" b="1" dirty="0">
                <a:solidFill>
                  <a:srgbClr val="3F3F3F"/>
                </a:solidFill>
                <a:latin typeface="Times New Roman" panose="02020603050405020304" pitchFamily="18" charset="0"/>
                <a:cs typeface="Times New Roman" panose="02020603050405020304" pitchFamily="18" charset="0"/>
              </a:rPr>
              <a:t> Инга </a:t>
            </a:r>
            <a:r>
              <a:rPr lang="ru-RU" sz="1400" b="1" dirty="0" err="1">
                <a:solidFill>
                  <a:srgbClr val="3F3F3F"/>
                </a:solidFill>
                <a:latin typeface="Times New Roman" panose="02020603050405020304" pitchFamily="18" charset="0"/>
                <a:cs typeface="Times New Roman" panose="02020603050405020304" pitchFamily="18" charset="0"/>
              </a:rPr>
              <a:t>Сомс</a:t>
            </a:r>
            <a:r>
              <a:rPr lang="ru-RU" sz="1400" b="1" dirty="0">
                <a:solidFill>
                  <a:srgbClr val="3F3F3F"/>
                </a:solidFill>
                <a:latin typeface="Times New Roman" panose="02020603050405020304" pitchFamily="18" charset="0"/>
                <a:cs typeface="Times New Roman" panose="02020603050405020304" pitchFamily="18" charset="0"/>
              </a:rPr>
              <a:t>, </a:t>
            </a:r>
            <a:r>
              <a:rPr lang="ru-RU" sz="1400" dirty="0">
                <a:solidFill>
                  <a:srgbClr val="3F3F3F"/>
                </a:solidFill>
                <a:latin typeface="Times New Roman" panose="02020603050405020304" pitchFamily="18" charset="0"/>
                <a:cs typeface="Times New Roman" panose="02020603050405020304" pitchFamily="18" charset="0"/>
              </a:rPr>
              <a:t>«</a:t>
            </a:r>
            <a:r>
              <a:rPr lang="ru-RU" sz="1400" dirty="0" err="1">
                <a:solidFill>
                  <a:srgbClr val="3F3F3F"/>
                </a:solidFill>
                <a:latin typeface="Times New Roman" panose="02020603050405020304" pitchFamily="18" charset="0"/>
                <a:cs typeface="Times New Roman" panose="02020603050405020304" pitchFamily="18" charset="0"/>
              </a:rPr>
              <a:t>Зябликова</a:t>
            </a:r>
            <a:r>
              <a:rPr lang="ru-RU" sz="1400" dirty="0">
                <a:solidFill>
                  <a:srgbClr val="3F3F3F"/>
                </a:solidFill>
                <a:latin typeface="Times New Roman" panose="02020603050405020304" pitchFamily="18" charset="0"/>
                <a:cs typeface="Times New Roman" panose="02020603050405020304" pitchFamily="18" charset="0"/>
              </a:rPr>
              <a:t>, не спи!» </a:t>
            </a:r>
          </a:p>
          <a:p>
            <a:r>
              <a:rPr lang="ru-RU" sz="1400" dirty="0">
                <a:solidFill>
                  <a:srgbClr val="3F3F3F"/>
                </a:solidFill>
                <a:latin typeface="Times New Roman" panose="02020603050405020304" pitchFamily="18" charset="0"/>
                <a:cs typeface="Times New Roman" panose="02020603050405020304" pitchFamily="18" charset="0"/>
              </a:rPr>
              <a:t>    (Санкт-Петербург: «Питер», 2023)</a:t>
            </a:r>
            <a:endParaRPr lang="ru-RU" sz="1400"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5497" y="4406997"/>
            <a:ext cx="913362" cy="14555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5475" y="4406997"/>
            <a:ext cx="960667" cy="14555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2487176" y="6097307"/>
            <a:ext cx="5368633" cy="738664"/>
          </a:xfrm>
          <a:prstGeom prst="rect">
            <a:avLst/>
          </a:prstGeom>
        </p:spPr>
        <p:txBody>
          <a:bodyPr wrap="square">
            <a:spAutoFit/>
          </a:bodyPr>
          <a:lstStyle/>
          <a:p>
            <a:pPr marL="285750" indent="-2857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Специальный диплом </a:t>
            </a:r>
            <a:r>
              <a:rPr lang="ru-RU" sz="1400" dirty="0">
                <a:latin typeface="Times New Roman" panose="02020603050405020304" pitchFamily="18" charset="0"/>
                <a:cs typeface="Times New Roman" panose="02020603050405020304" pitchFamily="18" charset="0"/>
              </a:rPr>
              <a:t>имени Михаила </a:t>
            </a:r>
            <a:r>
              <a:rPr lang="ru-RU" sz="1400" dirty="0" err="1">
                <a:latin typeface="Times New Roman" panose="02020603050405020304" pitchFamily="18" charset="0"/>
                <a:cs typeface="Times New Roman" panose="02020603050405020304" pitchFamily="18" charset="0"/>
              </a:rPr>
              <a:t>Яснова</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получил Константин АРБЕНИН, «Пушкин мой» (Санкт-Петербург: «ГРИФ», 2024)</a:t>
            </a:r>
          </a:p>
        </p:txBody>
      </p:sp>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6286" y="5465902"/>
            <a:ext cx="872880" cy="131260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04675" y="5471615"/>
            <a:ext cx="872880" cy="133774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17" y="212566"/>
            <a:ext cx="1620482" cy="11127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22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83611" y="25748"/>
            <a:ext cx="7352885" cy="1508105"/>
          </a:xfrm>
          <a:prstGeom prst="rect">
            <a:avLst/>
          </a:prstGeom>
        </p:spPr>
        <p:txBody>
          <a:bodyPr wrap="square">
            <a:spAutoFit/>
          </a:bodyPr>
          <a:lstStyle/>
          <a:p>
            <a:pPr algn="ctr"/>
            <a:r>
              <a:rPr lang="ru-RU" sz="2800" dirty="0">
                <a:solidFill>
                  <a:prstClr val="black"/>
                </a:solidFill>
                <a:latin typeface="Constantia" pitchFamily="18" charset="0"/>
                <a:ea typeface="+mj-ea"/>
                <a:cs typeface="+mj-cs"/>
              </a:rPr>
              <a:t>Литературная премия «Большая сказка» </a:t>
            </a:r>
            <a:br>
              <a:rPr lang="ru-RU" sz="2800" dirty="0">
                <a:solidFill>
                  <a:prstClr val="black"/>
                </a:solidFill>
                <a:latin typeface="Constantia" pitchFamily="18" charset="0"/>
                <a:ea typeface="+mj-ea"/>
                <a:cs typeface="+mj-cs"/>
              </a:rPr>
            </a:br>
            <a:r>
              <a:rPr lang="ru-RU" sz="2800" dirty="0">
                <a:solidFill>
                  <a:prstClr val="black"/>
                </a:solidFill>
                <a:latin typeface="Constantia" pitchFamily="18" charset="0"/>
                <a:ea typeface="+mj-ea"/>
                <a:cs typeface="+mj-cs"/>
              </a:rPr>
              <a:t>им. Эдуарда Успенского</a:t>
            </a:r>
          </a:p>
          <a:p>
            <a:pPr algn="ctr"/>
            <a:r>
              <a:rPr lang="en-US" sz="1200" dirty="0">
                <a:solidFill>
                  <a:prstClr val="black"/>
                </a:solidFill>
                <a:latin typeface="Constantia" pitchFamily="18" charset="0"/>
                <a:ea typeface="+mj-ea"/>
                <a:cs typeface="+mj-cs"/>
                <a:hlinkClick r:id="rId2"/>
              </a:rPr>
              <a:t>https://rgdb.ru/projects/premiya-bolshaya-skazka/16724-obyavleny-laureaty-pyatogo-sezona-premii-bolshaya-skazka</a:t>
            </a:r>
            <a:endParaRPr lang="ru-RU" sz="1200" dirty="0">
              <a:solidFill>
                <a:prstClr val="black"/>
              </a:solidFill>
              <a:latin typeface="Constantia" pitchFamily="18" charset="0"/>
              <a:ea typeface="+mj-ea"/>
              <a:cs typeface="+mj-cs"/>
            </a:endParaRPr>
          </a:p>
          <a:p>
            <a:pPr algn="ctr"/>
            <a:endParaRPr lang="ru-RU" sz="1200" dirty="0">
              <a:solidFill>
                <a:prstClr val="black"/>
              </a:solidFill>
              <a:latin typeface="Constantia" pitchFamily="18" charset="0"/>
              <a:ea typeface="+mj-ea"/>
              <a:cs typeface="+mj-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292225" cy="17367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547664" y="1340768"/>
            <a:ext cx="7488832" cy="1384995"/>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Премия «Большая сказка» имени Эдуарда Успенского учреждена с целью поощрения современных детских писателей, создающих художественные и научно-популярные произведения высокого качества, воспитывающие любовь к литературе и способствующие приобщению детей к чтению. Премия присуждается за произведения для детей до 12 лет в двух номинациях: «Сказка» (3 финалиста) и «Веселый учебник». Председатель жюри Премии писатель Андрей Усачев.</a:t>
            </a:r>
          </a:p>
        </p:txBody>
      </p:sp>
      <p:sp>
        <p:nvSpPr>
          <p:cNvPr id="3" name="Прямоугольник 2"/>
          <p:cNvSpPr/>
          <p:nvPr/>
        </p:nvSpPr>
        <p:spPr>
          <a:xfrm>
            <a:off x="2250977" y="2725763"/>
            <a:ext cx="6768752" cy="3970318"/>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Номинация «Сказка»</a:t>
            </a:r>
          </a:p>
          <a:p>
            <a:r>
              <a:rPr lang="ru-RU" sz="1400" dirty="0">
                <a:latin typeface="Times New Roman" panose="02020603050405020304" pitchFamily="18" charset="0"/>
                <a:cs typeface="Times New Roman" panose="02020603050405020304" pitchFamily="18" charset="0"/>
              </a:rPr>
              <a:t>(художественные произведения для детей до 12 лет)</a:t>
            </a: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I место – </a:t>
            </a:r>
            <a:r>
              <a:rPr lang="ru-RU" sz="1400" b="1" dirty="0">
                <a:latin typeface="Times New Roman" panose="02020603050405020304" pitchFamily="18" charset="0"/>
                <a:cs typeface="Times New Roman" panose="02020603050405020304" pitchFamily="18" charset="0"/>
              </a:rPr>
              <a:t>Валентина Дёгтева</a:t>
            </a:r>
            <a:r>
              <a:rPr lang="ru-RU" sz="1400" dirty="0">
                <a:latin typeface="Times New Roman" panose="02020603050405020304" pitchFamily="18" charset="0"/>
                <a:cs typeface="Times New Roman" panose="02020603050405020304" pitchFamily="18" charset="0"/>
              </a:rPr>
              <a:t>, «Чудесная мастерская </a:t>
            </a:r>
            <a:endParaRPr lang="en-US"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у бобровой запруды» (издательство «Самокат»)</a:t>
            </a:r>
            <a:r>
              <a:rPr lang="en-US"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hlinkClick r:id="rId4"/>
              </a:rPr>
              <a:t>https://prodetlit.ru/index.php/</a:t>
            </a:r>
            <a:r>
              <a:rPr lang="ru-RU" sz="1400" dirty="0" err="1">
                <a:latin typeface="Times New Roman" panose="02020603050405020304" pitchFamily="18" charset="0"/>
                <a:cs typeface="Times New Roman" panose="02020603050405020304" pitchFamily="18" charset="0"/>
                <a:hlinkClick r:id="rId4"/>
              </a:rPr>
              <a:t>Дёгтева_Валентина_Александровна</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pPr algn="just"/>
            <a:r>
              <a:rPr lang="ru-RU" sz="1400" dirty="0">
                <a:solidFill>
                  <a:srgbClr val="000000"/>
                </a:solidFill>
                <a:latin typeface="Times New Roman" panose="02020603050405020304" pitchFamily="18" charset="0"/>
                <a:cs typeface="Times New Roman" panose="02020603050405020304" pitchFamily="18" charset="0"/>
              </a:rPr>
              <a:t>II место </a:t>
            </a:r>
            <a:r>
              <a:rPr lang="ru-RU" sz="1400" b="1" dirty="0">
                <a:solidFill>
                  <a:srgbClr val="000000"/>
                </a:solidFill>
                <a:latin typeface="Times New Roman" panose="02020603050405020304" pitchFamily="18" charset="0"/>
                <a:cs typeface="Times New Roman" panose="02020603050405020304" pitchFamily="18" charset="0"/>
              </a:rPr>
              <a:t>– </a:t>
            </a:r>
            <a:r>
              <a:rPr lang="ru-RU" sz="1400" b="1" u="sng" dirty="0">
                <a:solidFill>
                  <a:srgbClr val="EB6E08"/>
                </a:solidFill>
                <a:latin typeface="Times New Roman" panose="02020603050405020304" pitchFamily="18" charset="0"/>
                <a:cs typeface="Times New Roman" panose="02020603050405020304" pitchFamily="18" charset="0"/>
                <a:hlinkClick r:id="rId5"/>
              </a:rPr>
              <a:t>Ника </a:t>
            </a:r>
            <a:r>
              <a:rPr lang="ru-RU" sz="1400" b="1" u="sng" dirty="0" err="1">
                <a:solidFill>
                  <a:srgbClr val="EB6E08"/>
                </a:solidFill>
                <a:latin typeface="Times New Roman" panose="02020603050405020304" pitchFamily="18" charset="0"/>
                <a:cs typeface="Times New Roman" panose="02020603050405020304" pitchFamily="18" charset="0"/>
                <a:hlinkClick r:id="rId5"/>
              </a:rPr>
              <a:t>Свестен</a:t>
            </a:r>
            <a:r>
              <a:rPr lang="ru-RU" sz="1400" b="1" dirty="0">
                <a:solidFill>
                  <a:srgbClr val="000000"/>
                </a:solidFill>
                <a:latin typeface="Times New Roman" panose="02020603050405020304" pitchFamily="18" charset="0"/>
                <a:cs typeface="Times New Roman" panose="02020603050405020304" pitchFamily="18" charset="0"/>
              </a:rPr>
              <a:t>, «Калан, звезда и кок Калоша»</a:t>
            </a:r>
          </a:p>
          <a:p>
            <a:pPr algn="just"/>
            <a:r>
              <a:rPr lang="ru-RU" sz="1400" b="1"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(издательство «НИГМА»)</a:t>
            </a:r>
          </a:p>
          <a:p>
            <a:pPr algn="just"/>
            <a:endParaRPr lang="ru-RU" sz="1400" dirty="0">
              <a:solidFill>
                <a:srgbClr val="000000"/>
              </a:solidFill>
              <a:latin typeface="Times New Roman" panose="02020603050405020304" pitchFamily="18" charset="0"/>
              <a:cs typeface="Times New Roman" panose="02020603050405020304" pitchFamily="18" charset="0"/>
            </a:endParaRPr>
          </a:p>
          <a:p>
            <a:pPr algn="just"/>
            <a:endParaRPr lang="ru-RU" sz="1400" dirty="0">
              <a:solidFill>
                <a:srgbClr val="000000"/>
              </a:solidFill>
              <a:latin typeface="Times New Roman" panose="02020603050405020304" pitchFamily="18" charset="0"/>
              <a:cs typeface="Times New Roman" panose="02020603050405020304" pitchFamily="18" charset="0"/>
            </a:endParaRPr>
          </a:p>
          <a:p>
            <a:pPr algn="just"/>
            <a:r>
              <a:rPr lang="ru-RU" sz="1400" dirty="0">
                <a:solidFill>
                  <a:srgbClr val="000000"/>
                </a:solidFill>
                <a:latin typeface="Times New Roman" panose="02020603050405020304" pitchFamily="18" charset="0"/>
                <a:cs typeface="Times New Roman" panose="02020603050405020304" pitchFamily="18" charset="0"/>
              </a:rPr>
              <a:t>III место </a:t>
            </a:r>
            <a:r>
              <a:rPr lang="ru-RU" sz="1400" b="1" dirty="0">
                <a:solidFill>
                  <a:srgbClr val="000000"/>
                </a:solidFill>
                <a:latin typeface="Times New Roman" panose="02020603050405020304" pitchFamily="18" charset="0"/>
                <a:cs typeface="Times New Roman" panose="02020603050405020304" pitchFamily="18" charset="0"/>
              </a:rPr>
              <a:t>– </a:t>
            </a:r>
            <a:r>
              <a:rPr lang="ru-RU" sz="1400" b="1" u="sng" dirty="0">
                <a:solidFill>
                  <a:srgbClr val="EB6E08"/>
                </a:solidFill>
                <a:latin typeface="Times New Roman" panose="02020603050405020304" pitchFamily="18" charset="0"/>
                <a:cs typeface="Times New Roman" panose="02020603050405020304" pitchFamily="18" charset="0"/>
                <a:hlinkClick r:id="rId6"/>
              </a:rPr>
              <a:t>Денис </a:t>
            </a:r>
            <a:r>
              <a:rPr lang="ru-RU" sz="1400" b="1" u="sng" dirty="0" err="1">
                <a:solidFill>
                  <a:srgbClr val="EB6E08"/>
                </a:solidFill>
                <a:latin typeface="Times New Roman" panose="02020603050405020304" pitchFamily="18" charset="0"/>
                <a:cs typeface="Times New Roman" panose="02020603050405020304" pitchFamily="18" charset="0"/>
                <a:hlinkClick r:id="rId6"/>
              </a:rPr>
              <a:t>Макурин</a:t>
            </a:r>
            <a:r>
              <a:rPr lang="ru-RU" sz="1400" b="1" dirty="0">
                <a:solidFill>
                  <a:srgbClr val="000000"/>
                </a:solidFill>
                <a:latin typeface="Times New Roman" panose="02020603050405020304" pitchFamily="18" charset="0"/>
                <a:cs typeface="Times New Roman" panose="02020603050405020304" pitchFamily="18" charset="0"/>
              </a:rPr>
              <a:t>, «Будь, что не бывает» </a:t>
            </a:r>
          </a:p>
          <a:p>
            <a:pPr algn="just"/>
            <a:r>
              <a:rPr lang="ru-RU" sz="1400" dirty="0">
                <a:solidFill>
                  <a:srgbClr val="000000"/>
                </a:solidFill>
                <a:latin typeface="Times New Roman" panose="02020603050405020304" pitchFamily="18" charset="0"/>
                <a:cs typeface="Times New Roman" panose="02020603050405020304" pitchFamily="18" charset="0"/>
              </a:rPr>
              <a:t>(издательство «Дом детской книги»)</a:t>
            </a:r>
          </a:p>
          <a:p>
            <a:pPr algn="just"/>
            <a:endParaRPr lang="ru-RU" sz="1400" dirty="0">
              <a:solidFill>
                <a:srgbClr val="000000"/>
              </a:solidFill>
              <a:latin typeface="Times New Roman" panose="02020603050405020304" pitchFamily="18" charset="0"/>
              <a:cs typeface="Times New Roman" panose="02020603050405020304" pitchFamily="18" charset="0"/>
            </a:endParaRPr>
          </a:p>
          <a:p>
            <a:pPr algn="just"/>
            <a:r>
              <a:rPr lang="ru-RU" sz="1400" dirty="0">
                <a:solidFill>
                  <a:srgbClr val="000000"/>
                </a:solidFill>
                <a:latin typeface="Times New Roman" panose="02020603050405020304" pitchFamily="18" charset="0"/>
                <a:cs typeface="Times New Roman" panose="02020603050405020304" pitchFamily="18" charset="0"/>
              </a:rPr>
              <a:t>В этой номинации специальным призом председателя жюри отмечен </a:t>
            </a:r>
          </a:p>
          <a:p>
            <a:pPr algn="just"/>
            <a:r>
              <a:rPr lang="ru-RU" sz="1400" b="1" u="sng" dirty="0">
                <a:solidFill>
                  <a:srgbClr val="EB6E08"/>
                </a:solidFill>
                <a:latin typeface="Times New Roman" panose="02020603050405020304" pitchFamily="18" charset="0"/>
                <a:cs typeface="Times New Roman" panose="02020603050405020304" pitchFamily="18" charset="0"/>
                <a:hlinkClick r:id="rId7"/>
              </a:rPr>
              <a:t>Игорь Жуков</a:t>
            </a:r>
            <a:r>
              <a:rPr lang="ru-RU" sz="1400" b="1"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за книгу</a:t>
            </a:r>
            <a:r>
              <a:rPr lang="ru-RU" sz="1400" b="1" dirty="0">
                <a:solidFill>
                  <a:srgbClr val="000000"/>
                </a:solidFill>
                <a:latin typeface="Times New Roman" panose="02020603050405020304" pitchFamily="18" charset="0"/>
                <a:cs typeface="Times New Roman" panose="02020603050405020304" pitchFamily="18" charset="0"/>
              </a:rPr>
              <a:t> «Неделовой медведь» </a:t>
            </a:r>
          </a:p>
          <a:p>
            <a:pPr algn="just"/>
            <a:r>
              <a:rPr lang="ru-RU" sz="1400" dirty="0">
                <a:solidFill>
                  <a:srgbClr val="000000"/>
                </a:solidFill>
                <a:latin typeface="Times New Roman" panose="02020603050405020304" pitchFamily="18" charset="0"/>
                <a:cs typeface="Times New Roman" panose="02020603050405020304" pitchFamily="18" charset="0"/>
              </a:rPr>
              <a:t>(издательство «Волки на парашютах»).</a:t>
            </a:r>
            <a:r>
              <a:rPr lang="ru-RU" sz="1400" b="1" dirty="0">
                <a:solidFill>
                  <a:srgbClr val="000000"/>
                </a:solidFill>
                <a:latin typeface="Times New Roman" panose="02020603050405020304" pitchFamily="18" charset="0"/>
                <a:cs typeface="Times New Roman" panose="02020603050405020304" pitchFamily="18" charset="0"/>
              </a:rPr>
              <a:t>  </a:t>
            </a:r>
            <a:endParaRPr lang="ru-RU" sz="1400" dirty="0">
              <a:solidFill>
                <a:srgbClr val="00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2725763"/>
            <a:ext cx="1845771" cy="12072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Премия «Большая сказка»"/>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656"/>
          <a:stretch/>
        </p:blipFill>
        <p:spPr bwMode="auto">
          <a:xfrm>
            <a:off x="264520" y="4099174"/>
            <a:ext cx="1724320" cy="12961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904" t="38876" r="21472"/>
          <a:stretch/>
        </p:blipFill>
        <p:spPr bwMode="auto">
          <a:xfrm>
            <a:off x="300963" y="5589240"/>
            <a:ext cx="1724320" cy="119675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a:extLst>
              <a:ext uri="{FF2B5EF4-FFF2-40B4-BE49-F238E27FC236}">
                <a16:creationId xmlns:a16="http://schemas.microsoft.com/office/drawing/2014/main" id="{F767F2E8-3BC6-4ED5-9699-0D64C6A01619}"/>
              </a:ext>
            </a:extLst>
          </p:cNvPr>
          <p:cNvPicPr>
            <a:picLocks noChangeAspect="1"/>
          </p:cNvPicPr>
          <p:nvPr/>
        </p:nvPicPr>
        <p:blipFill>
          <a:blip r:embed="rId11"/>
          <a:stretch>
            <a:fillRect/>
          </a:stretch>
        </p:blipFill>
        <p:spPr>
          <a:xfrm>
            <a:off x="6728141" y="2544827"/>
            <a:ext cx="935087" cy="13201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D040CE3F-BE37-4B0D-AFA1-A1CFD467B357}"/>
              </a:ext>
            </a:extLst>
          </p:cNvPr>
          <p:cNvPicPr>
            <a:picLocks noChangeAspect="1"/>
          </p:cNvPicPr>
          <p:nvPr/>
        </p:nvPicPr>
        <p:blipFill>
          <a:blip r:embed="rId12"/>
          <a:stretch>
            <a:fillRect/>
          </a:stretch>
        </p:blipFill>
        <p:spPr>
          <a:xfrm>
            <a:off x="7842406" y="3461801"/>
            <a:ext cx="1085195" cy="15247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F50F50EA-A708-4A4F-A40C-6924E10FF554}"/>
              </a:ext>
            </a:extLst>
          </p:cNvPr>
          <p:cNvPicPr>
            <a:picLocks noChangeAspect="1"/>
          </p:cNvPicPr>
          <p:nvPr/>
        </p:nvPicPr>
        <p:blipFill>
          <a:blip r:embed="rId13"/>
          <a:stretch>
            <a:fillRect/>
          </a:stretch>
        </p:blipFill>
        <p:spPr>
          <a:xfrm>
            <a:off x="6588224" y="4673170"/>
            <a:ext cx="986115" cy="13201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Рисунок 7">
            <a:extLst>
              <a:ext uri="{FF2B5EF4-FFF2-40B4-BE49-F238E27FC236}">
                <a16:creationId xmlns:a16="http://schemas.microsoft.com/office/drawing/2014/main" id="{7053B9AF-9F66-4D96-B593-66808F79254D}"/>
              </a:ext>
            </a:extLst>
          </p:cNvPr>
          <p:cNvPicPr>
            <a:picLocks noChangeAspect="1"/>
          </p:cNvPicPr>
          <p:nvPr/>
        </p:nvPicPr>
        <p:blipFill>
          <a:blip r:embed="rId14"/>
          <a:stretch>
            <a:fillRect/>
          </a:stretch>
        </p:blipFill>
        <p:spPr>
          <a:xfrm>
            <a:off x="7956376" y="5333231"/>
            <a:ext cx="1023935" cy="14527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77793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00148" y="1803881"/>
            <a:ext cx="6840760" cy="4801314"/>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Номинация «Веселый учебник»</a:t>
            </a:r>
          </a:p>
          <a:p>
            <a:pPr algn="ctr"/>
            <a:r>
              <a:rPr lang="ru-RU" dirty="0">
                <a:latin typeface="Times New Roman" panose="02020603050405020304" pitchFamily="18" charset="0"/>
                <a:cs typeface="Times New Roman" panose="02020603050405020304" pitchFamily="18" charset="0"/>
              </a:rPr>
              <a:t>(научно-популярные произведения для детей до 12 лет)</a:t>
            </a:r>
          </a:p>
          <a:p>
            <a:pPr algn="ctr"/>
            <a:endParaRPr lang="ru-RU" dirty="0">
              <a:latin typeface="Times New Roman" panose="02020603050405020304" pitchFamily="18" charset="0"/>
              <a:cs typeface="Times New Roman" panose="02020603050405020304" pitchFamily="18" charset="0"/>
            </a:endParaRPr>
          </a:p>
          <a:p>
            <a:pPr algn="just"/>
            <a:r>
              <a:rPr lang="ru-RU" dirty="0">
                <a:solidFill>
                  <a:srgbClr val="000000"/>
                </a:solidFill>
                <a:latin typeface="Times New Roman" panose="02020603050405020304" pitchFamily="18" charset="0"/>
                <a:cs typeface="Times New Roman" panose="02020603050405020304" pitchFamily="18" charset="0"/>
              </a:rPr>
              <a:t> </a:t>
            </a:r>
          </a:p>
          <a:p>
            <a:pPr algn="just">
              <a:buFont typeface="Arial"/>
              <a:buChar char="•"/>
            </a:pPr>
            <a:r>
              <a:rPr lang="ru-RU" b="1" dirty="0">
                <a:solidFill>
                  <a:srgbClr val="000000"/>
                </a:solidFill>
                <a:latin typeface="Times New Roman" panose="02020603050405020304" pitchFamily="18" charset="0"/>
                <a:cs typeface="Times New Roman" panose="02020603050405020304" pitchFamily="18" charset="0"/>
              </a:rPr>
              <a:t> Елена Бурак, «Лицей "Морская миля"»</a:t>
            </a:r>
          </a:p>
          <a:p>
            <a:pPr algn="just"/>
            <a:r>
              <a:rPr lang="ru-RU" b="1" dirty="0">
                <a:solidFill>
                  <a:srgbClr val="000000"/>
                </a:solidFill>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rPr>
              <a:t>(издательство «Абраказябра»)</a:t>
            </a:r>
          </a:p>
          <a:p>
            <a:pPr algn="just">
              <a:buFont typeface="Arial"/>
              <a:buChar char="•"/>
            </a:pPr>
            <a:endParaRPr lang="ru-RU" b="1" dirty="0">
              <a:solidFill>
                <a:srgbClr val="000000"/>
              </a:solidFill>
              <a:latin typeface="Times New Roman" panose="02020603050405020304" pitchFamily="18" charset="0"/>
              <a:cs typeface="Times New Roman" panose="02020603050405020304" pitchFamily="18" charset="0"/>
            </a:endParaRPr>
          </a:p>
          <a:p>
            <a:pPr algn="just"/>
            <a:endParaRPr lang="ru-RU" b="1" dirty="0">
              <a:solidFill>
                <a:srgbClr val="000000"/>
              </a:solidFill>
              <a:latin typeface="Times New Roman" panose="02020603050405020304" pitchFamily="18" charset="0"/>
              <a:cs typeface="Times New Roman" panose="02020603050405020304" pitchFamily="18" charset="0"/>
            </a:endParaRPr>
          </a:p>
          <a:p>
            <a:pPr algn="just"/>
            <a:endParaRPr lang="ru-RU" b="1" dirty="0">
              <a:solidFill>
                <a:srgbClr val="000000"/>
              </a:solidFill>
              <a:latin typeface="Times New Roman" panose="02020603050405020304" pitchFamily="18" charset="0"/>
              <a:cs typeface="Times New Roman" panose="02020603050405020304" pitchFamily="18" charset="0"/>
            </a:endParaRPr>
          </a:p>
          <a:p>
            <a:pPr algn="just">
              <a:buFont typeface="Arial"/>
              <a:buChar char="•"/>
            </a:pPr>
            <a:r>
              <a:rPr lang="ru-RU" dirty="0">
                <a:solidFill>
                  <a:srgbClr val="000000"/>
                </a:solidFill>
                <a:latin typeface="Times New Roman" panose="02020603050405020304" pitchFamily="18" charset="0"/>
                <a:cs typeface="Times New Roman" panose="02020603050405020304" pitchFamily="18" charset="0"/>
              </a:rPr>
              <a:t> В этой номинации </a:t>
            </a:r>
            <a:r>
              <a:rPr lang="ru-RU" b="1" dirty="0">
                <a:solidFill>
                  <a:srgbClr val="000000"/>
                </a:solidFill>
                <a:latin typeface="Times New Roman" panose="02020603050405020304" pitchFamily="18" charset="0"/>
                <a:cs typeface="Times New Roman" panose="02020603050405020304" pitchFamily="18" charset="0"/>
              </a:rPr>
              <a:t>призом Детского радио</a:t>
            </a:r>
            <a:r>
              <a:rPr lang="ru-RU" dirty="0">
                <a:solidFill>
                  <a:srgbClr val="000000"/>
                </a:solidFill>
                <a:latin typeface="Times New Roman" panose="02020603050405020304" pitchFamily="18" charset="0"/>
                <a:cs typeface="Times New Roman" panose="02020603050405020304" pitchFamily="18" charset="0"/>
              </a:rPr>
              <a:t> отмечена </a:t>
            </a:r>
            <a:r>
              <a:rPr lang="ru-RU" b="1" dirty="0">
                <a:solidFill>
                  <a:srgbClr val="EB6E08"/>
                </a:solidFill>
                <a:latin typeface="Times New Roman" panose="02020603050405020304" pitchFamily="18" charset="0"/>
                <a:cs typeface="Times New Roman" panose="02020603050405020304" pitchFamily="18" charset="0"/>
                <a:hlinkClick r:id="rId2"/>
              </a:rPr>
              <a:t>Зуля Стадник</a:t>
            </a:r>
            <a:r>
              <a:rPr lang="ru-RU" dirty="0">
                <a:solidFill>
                  <a:srgbClr val="000000"/>
                </a:solidFill>
                <a:latin typeface="Times New Roman" panose="02020603050405020304" pitchFamily="18" charset="0"/>
                <a:cs typeface="Times New Roman" panose="02020603050405020304" pitchFamily="18" charset="0"/>
              </a:rPr>
              <a:t> за книгу </a:t>
            </a:r>
            <a:r>
              <a:rPr lang="ru-RU" b="1" dirty="0">
                <a:solidFill>
                  <a:srgbClr val="000000"/>
                </a:solidFill>
                <a:latin typeface="Times New Roman" panose="02020603050405020304" pitchFamily="18" charset="0"/>
                <a:cs typeface="Times New Roman" panose="02020603050405020304" pitchFamily="18" charset="0"/>
              </a:rPr>
              <a:t>«Пёс Абрикос изучает и запоминает» (издательство «40 Книг»), </a:t>
            </a:r>
            <a:r>
              <a:rPr lang="ru-RU" dirty="0">
                <a:solidFill>
                  <a:srgbClr val="000000"/>
                </a:solidFill>
                <a:latin typeface="Times New Roman" panose="02020603050405020304" pitchFamily="18" charset="0"/>
                <a:cs typeface="Times New Roman" panose="02020603050405020304" pitchFamily="18" charset="0"/>
              </a:rPr>
              <a:t>которую прочитают в эфире радиостанции. </a:t>
            </a:r>
          </a:p>
          <a:p>
            <a:pPr algn="just">
              <a:buFont typeface="Arial"/>
              <a:buChar char="•"/>
            </a:pPr>
            <a:endParaRPr lang="ru-RU" b="0" i="0" dirty="0">
              <a:solidFill>
                <a:srgbClr val="000000"/>
              </a:solidFill>
              <a:effectLst/>
              <a:latin typeface="Times New Roman" panose="02020603050405020304" pitchFamily="18" charset="0"/>
              <a:cs typeface="Times New Roman" panose="02020603050405020304" pitchFamily="18" charset="0"/>
            </a:endParaRPr>
          </a:p>
          <a:p>
            <a:pPr algn="just">
              <a:buFont typeface="Arial"/>
              <a:buChar char="•"/>
            </a:pPr>
            <a:endParaRPr lang="ru-RU" dirty="0">
              <a:solidFill>
                <a:srgbClr val="000000"/>
              </a:solidFill>
              <a:latin typeface="Times New Roman" panose="02020603050405020304" pitchFamily="18" charset="0"/>
              <a:cs typeface="Times New Roman" panose="02020603050405020304" pitchFamily="18" charset="0"/>
            </a:endParaRPr>
          </a:p>
          <a:p>
            <a:pPr algn="just">
              <a:buFont typeface="Arial"/>
              <a:buChar char="•"/>
            </a:pPr>
            <a:endParaRPr lang="ru-RU" b="0" i="0" dirty="0">
              <a:solidFill>
                <a:srgbClr val="000000"/>
              </a:solidFill>
              <a:effectLst/>
              <a:latin typeface="Times New Roman" panose="02020603050405020304" pitchFamily="18" charset="0"/>
              <a:cs typeface="Times New Roman" panose="02020603050405020304" pitchFamily="18" charset="0"/>
            </a:endParaRPr>
          </a:p>
          <a:p>
            <a:pPr algn="just"/>
            <a:endParaRPr lang="ru-RU" b="0" i="0" dirty="0">
              <a:solidFill>
                <a:srgbClr val="000000"/>
              </a:solidFill>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561530" y="226292"/>
            <a:ext cx="7474966" cy="1323439"/>
          </a:xfrm>
          <a:prstGeom prst="rect">
            <a:avLst/>
          </a:prstGeom>
        </p:spPr>
        <p:txBody>
          <a:bodyPr wrap="square">
            <a:spAutoFit/>
          </a:bodyPr>
          <a:lstStyle/>
          <a:p>
            <a:pPr lvl="0" algn="ctr"/>
            <a:r>
              <a:rPr lang="ru-RU" sz="2800" dirty="0">
                <a:solidFill>
                  <a:prstClr val="black"/>
                </a:solidFill>
                <a:latin typeface="Constantia" pitchFamily="18" charset="0"/>
              </a:rPr>
              <a:t>Литературная премия «Большая сказка» </a:t>
            </a:r>
            <a:br>
              <a:rPr lang="ru-RU" sz="2800" dirty="0">
                <a:solidFill>
                  <a:prstClr val="black"/>
                </a:solidFill>
                <a:latin typeface="Constantia" pitchFamily="18" charset="0"/>
              </a:rPr>
            </a:br>
            <a:r>
              <a:rPr lang="ru-RU" sz="2800" dirty="0">
                <a:solidFill>
                  <a:prstClr val="black"/>
                </a:solidFill>
                <a:latin typeface="Constantia" pitchFamily="18" charset="0"/>
              </a:rPr>
              <a:t>им. Эдуарда Успенского</a:t>
            </a:r>
          </a:p>
          <a:p>
            <a:pPr lvl="0" algn="ctr"/>
            <a:r>
              <a:rPr lang="en-US" sz="1200" dirty="0">
                <a:solidFill>
                  <a:prstClr val="black"/>
                </a:solidFill>
                <a:latin typeface="Times New Roman" panose="02020603050405020304" pitchFamily="18" charset="0"/>
                <a:cs typeface="Times New Roman" panose="02020603050405020304" pitchFamily="18" charset="0"/>
                <a:hlinkClick r:id="rId3"/>
              </a:rPr>
              <a:t>https://rgdb.ru/projects/premiya-bolshaya-skazka/16724-obyavleny-laureaty-pyatogo-sezona-premii-bolshaya-skazka</a:t>
            </a:r>
            <a:endParaRPr lang="ru-RU" sz="1200" dirty="0">
              <a:solidFill>
                <a:prstClr val="black"/>
              </a:solidFill>
              <a:latin typeface="Times New Roman" panose="02020603050405020304" pitchFamily="18" charset="0"/>
              <a:cs typeface="Times New Roman" panose="02020603050405020304" pitchFamily="18" charset="0"/>
            </a:endParaRPr>
          </a:p>
          <a:p>
            <a:pPr lvl="0" algn="ct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50864"/>
            <a:ext cx="167005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24" r="5183"/>
          <a:stretch/>
        </p:blipFill>
        <p:spPr bwMode="auto">
          <a:xfrm>
            <a:off x="184068" y="2708920"/>
            <a:ext cx="1921601" cy="15363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3093"/>
          <a:stretch/>
        </p:blipFill>
        <p:spPr bwMode="auto">
          <a:xfrm>
            <a:off x="184068" y="4534406"/>
            <a:ext cx="1872207" cy="14846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a:extLst>
              <a:ext uri="{FF2B5EF4-FFF2-40B4-BE49-F238E27FC236}">
                <a16:creationId xmlns:a16="http://schemas.microsoft.com/office/drawing/2014/main" id="{FBD0D29E-C344-4B00-9A2F-9920828C6161}"/>
              </a:ext>
            </a:extLst>
          </p:cNvPr>
          <p:cNvPicPr>
            <a:picLocks noChangeAspect="1"/>
          </p:cNvPicPr>
          <p:nvPr/>
        </p:nvPicPr>
        <p:blipFill>
          <a:blip r:embed="rId7"/>
          <a:stretch>
            <a:fillRect/>
          </a:stretch>
        </p:blipFill>
        <p:spPr>
          <a:xfrm>
            <a:off x="6804248" y="2772789"/>
            <a:ext cx="1224077" cy="14724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Рисунок 2">
            <a:extLst>
              <a:ext uri="{FF2B5EF4-FFF2-40B4-BE49-F238E27FC236}">
                <a16:creationId xmlns:a16="http://schemas.microsoft.com/office/drawing/2014/main" id="{B061455E-A140-4587-AD2A-3248694552DA}"/>
              </a:ext>
            </a:extLst>
          </p:cNvPr>
          <p:cNvPicPr>
            <a:picLocks noChangeAspect="1"/>
          </p:cNvPicPr>
          <p:nvPr/>
        </p:nvPicPr>
        <p:blipFill>
          <a:blip r:embed="rId8"/>
          <a:stretch>
            <a:fillRect/>
          </a:stretch>
        </p:blipFill>
        <p:spPr>
          <a:xfrm>
            <a:off x="4572000" y="5304726"/>
            <a:ext cx="2286000" cy="14287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2093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6728" y="908720"/>
            <a:ext cx="6814506" cy="5832648"/>
          </a:xfrm>
        </p:spPr>
        <p:txBody>
          <a:bodyPr>
            <a:normAutofit/>
          </a:bodyPr>
          <a:lstStyle/>
          <a:p>
            <a:pPr algn="just"/>
            <a:endParaRPr lang="ru-RU" sz="1400" b="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49" y="216264"/>
            <a:ext cx="1176238" cy="17397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3048930" y="836365"/>
            <a:ext cx="5987565" cy="4185761"/>
          </a:xfrm>
          <a:prstGeom prst="rect">
            <a:avLst/>
          </a:prstGeom>
        </p:spPr>
        <p:txBody>
          <a:bodyPr wrap="square">
            <a:spAutoFit/>
          </a:bodyPr>
          <a:lstStyle/>
          <a:p>
            <a:pPr algn="just"/>
            <a:r>
              <a:rPr lang="ru-RU" sz="1400" dirty="0">
                <a:latin typeface="Times New Roman" pitchFamily="18" charset="0"/>
                <a:cs typeface="Times New Roman" pitchFamily="18" charset="0"/>
              </a:rPr>
              <a:t>Премия имени Александра Грина — российская литературная премия учреждена по инициативе Союза писателей России, администрации городов Кирова и Слободского в 2000 году, в связи со 120-летием писателя Александра Степановича Грина. Претендовать на премию могут граждане Российской Федерации. Ежегодно присуждается одна премия за произведения для детей и юношества, проникнутые духом романтики и надежды. Автор может быть награждён как за отдельное сочинение, и за всё творчество в целом.</a:t>
            </a: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Лауреатом премии 2024 года стал </a:t>
            </a:r>
            <a:r>
              <a:rPr lang="ru-RU" sz="1400" b="1" dirty="0">
                <a:latin typeface="Times New Roman" pitchFamily="18" charset="0"/>
                <a:cs typeface="Times New Roman" pitchFamily="18" charset="0"/>
              </a:rPr>
              <a:t>Павел </a:t>
            </a:r>
            <a:r>
              <a:rPr lang="ru-RU" sz="1400" b="1" dirty="0" err="1">
                <a:latin typeface="Times New Roman" pitchFamily="18" charset="0"/>
                <a:cs typeface="Times New Roman" pitchFamily="18" charset="0"/>
              </a:rPr>
              <a:t>Поздеев</a:t>
            </a:r>
            <a:r>
              <a:rPr lang="ru-RU" sz="1400" b="1" dirty="0">
                <a:latin typeface="Times New Roman" pitchFamily="18" charset="0"/>
                <a:cs typeface="Times New Roman" pitchFamily="18" charset="0"/>
              </a:rPr>
              <a:t> (псевдоним — Павел </a:t>
            </a:r>
            <a:r>
              <a:rPr lang="ru-RU" sz="1400" b="1" dirty="0" err="1">
                <a:latin typeface="Times New Roman" pitchFamily="18" charset="0"/>
                <a:cs typeface="Times New Roman" pitchFamily="18" charset="0"/>
              </a:rPr>
              <a:t>Кренев</a:t>
            </a:r>
            <a:r>
              <a:rPr lang="ru-RU" sz="1400" b="1" dirty="0">
                <a:latin typeface="Times New Roman" pitchFamily="18" charset="0"/>
                <a:cs typeface="Times New Roman" pitchFamily="18" charset="0"/>
              </a:rPr>
              <a:t>), </a:t>
            </a:r>
            <a:r>
              <a:rPr lang="ru-RU" sz="1400" dirty="0">
                <a:latin typeface="Times New Roman" pitchFamily="18" charset="0"/>
                <a:cs typeface="Times New Roman" pitchFamily="18" charset="0"/>
              </a:rPr>
              <a:t>прозаик, лауреат всероссийских и международных литературных премий, заместитель председателя правления Союза писателей России, автор книг, в которых создан собственный литературный мир — страна Летний Берег Русского Поморья, схожая с Гренландией.</a:t>
            </a:r>
          </a:p>
          <a:p>
            <a:pPr algn="just"/>
            <a:endParaRPr lang="ru-RU" sz="1400" dirty="0">
              <a:latin typeface="Times New Roman" pitchFamily="18" charset="0"/>
              <a:cs typeface="Times New Roman" pitchFamily="18" charset="0"/>
            </a:endParaRPr>
          </a:p>
          <a:p>
            <a:pPr lvl="0" algn="just"/>
            <a:r>
              <a:rPr lang="ru-RU" sz="1400" dirty="0">
                <a:solidFill>
                  <a:prstClr val="black"/>
                </a:solidFill>
                <a:latin typeface="Times New Roman" pitchFamily="18" charset="0"/>
                <a:cs typeface="Times New Roman" pitchFamily="18" charset="0"/>
              </a:rPr>
              <a:t>Павел </a:t>
            </a:r>
            <a:r>
              <a:rPr lang="ru-RU" sz="1400" dirty="0" err="1">
                <a:solidFill>
                  <a:prstClr val="black"/>
                </a:solidFill>
                <a:latin typeface="Times New Roman" pitchFamily="18" charset="0"/>
                <a:cs typeface="Times New Roman" pitchFamily="18" charset="0"/>
              </a:rPr>
              <a:t>Кренев</a:t>
            </a:r>
            <a:r>
              <a:rPr lang="ru-RU" sz="1400" dirty="0">
                <a:solidFill>
                  <a:prstClr val="black"/>
                </a:solidFill>
                <a:latin typeface="Times New Roman" pitchFamily="18" charset="0"/>
                <a:cs typeface="Times New Roman" pitchFamily="18" charset="0"/>
              </a:rPr>
              <a:t> — автор 29 книг для детей и взрослых, среди которых: «Добрые люди», «Мужской поступок», «Поморский полк», «Расшумелось Белое море» и др. Его проза переведена на множество языков: турецкий, польский, болгарский, эстонский, сербский, китайский и французский.</a:t>
            </a:r>
          </a:p>
        </p:txBody>
      </p:sp>
      <p:sp>
        <p:nvSpPr>
          <p:cNvPr id="5" name="TextBox 4"/>
          <p:cNvSpPr txBox="1"/>
          <p:nvPr/>
        </p:nvSpPr>
        <p:spPr>
          <a:xfrm>
            <a:off x="1722744" y="0"/>
            <a:ext cx="7421256" cy="1785104"/>
          </a:xfrm>
          <a:prstGeom prst="rect">
            <a:avLst/>
          </a:prstGeom>
          <a:noFill/>
        </p:spPr>
        <p:txBody>
          <a:bodyPr wrap="square" rtlCol="0">
            <a:spAutoFit/>
          </a:bodyPr>
          <a:lstStyle/>
          <a:p>
            <a:pPr lvl="0" algn="ctr"/>
            <a:r>
              <a:rPr lang="ru-RU" sz="2800" dirty="0">
                <a:latin typeface="Constantia" pitchFamily="18" charset="0"/>
              </a:rPr>
              <a:t>Премия имени Александра Грина</a:t>
            </a:r>
          </a:p>
          <a:p>
            <a:pPr lvl="0" algn="ctr"/>
            <a:r>
              <a:rPr lang="en-US" sz="1400" dirty="0">
                <a:solidFill>
                  <a:prstClr val="black"/>
                </a:solidFill>
                <a:latin typeface="Times New Roman" pitchFamily="18" charset="0"/>
                <a:cs typeface="Times New Roman" pitchFamily="18" charset="0"/>
                <a:hlinkClick r:id="rId3"/>
              </a:rPr>
              <a:t>https://pobedarf.ru/2024/08/23/obyavlen-laureat-literaturnoj-premii/</a:t>
            </a:r>
            <a:endParaRPr lang="ru-RU" sz="1400" dirty="0">
              <a:solidFill>
                <a:prstClr val="black"/>
              </a:solidFill>
              <a:latin typeface="Times New Roman" pitchFamily="18" charset="0"/>
              <a:cs typeface="Times New Roman" pitchFamily="18" charset="0"/>
            </a:endParaRPr>
          </a:p>
          <a:p>
            <a:endParaRPr lang="ru-RU" sz="2800" dirty="0">
              <a:latin typeface="Constantia" pitchFamily="18" charset="0"/>
            </a:endParaRPr>
          </a:p>
          <a:p>
            <a:endParaRPr lang="ru-RU" sz="2800" dirty="0">
              <a:latin typeface="Constantia" pitchFamily="18" charset="0"/>
            </a:endParaRPr>
          </a:p>
          <a:p>
            <a:endParaRPr lang="ru-RU" sz="1200" dirty="0">
              <a:latin typeface="Constantia" pitchFamily="18" charset="0"/>
            </a:endParaRPr>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37" y="4437112"/>
            <a:ext cx="1365810" cy="19892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701" y="4437112"/>
            <a:ext cx="1487139" cy="20318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5173575"/>
            <a:ext cx="1027340" cy="15666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537" y="5184052"/>
            <a:ext cx="1097670" cy="16739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336" y="5156974"/>
            <a:ext cx="1049110" cy="15998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8658" y="5156974"/>
            <a:ext cx="1097671" cy="16739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483" y="2262494"/>
            <a:ext cx="1938787" cy="19387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283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6728" y="908720"/>
            <a:ext cx="6814506" cy="3384376"/>
          </a:xfrm>
        </p:spPr>
        <p:txBody>
          <a:bodyPr>
            <a:normAutofit lnSpcReduction="10000"/>
          </a:bodyPr>
          <a:lstStyle/>
          <a:p>
            <a:pPr marL="0" indent="0" algn="just">
              <a:buNone/>
            </a:pPr>
            <a:r>
              <a:rPr lang="ru-RU" sz="1400" dirty="0">
                <a:latin typeface="Times New Roman" pitchFamily="18" charset="0"/>
                <a:cs typeface="Times New Roman" pitchFamily="18" charset="0"/>
              </a:rPr>
              <a:t>Премия «Алиса» вручается лучшему произведению детской и подростковой фантастики, которое увидело свет в минувшем календарном году. Премия посвящена памяти писателя Кира Булычева, много сделавшего для развития этого направления литературы. Для выявления победителей Оргкомитет фестиваля фантастики «Роскон» формирует и публикует номинационный список. Премия присуждается совместным решением Оргкомитета «</a:t>
            </a:r>
            <a:r>
              <a:rPr lang="ru-RU" sz="1400" dirty="0" err="1">
                <a:latin typeface="Times New Roman" pitchFamily="18" charset="0"/>
                <a:cs typeface="Times New Roman" pitchFamily="18" charset="0"/>
              </a:rPr>
              <a:t>Роскона</a:t>
            </a:r>
            <a:r>
              <a:rPr lang="ru-RU" sz="1400" dirty="0">
                <a:latin typeface="Times New Roman" pitchFamily="18" charset="0"/>
                <a:cs typeface="Times New Roman" pitchFamily="18" charset="0"/>
              </a:rPr>
              <a:t>» и вдовы Кира Булычева — художника Киры Алексеевны Сошинской.</a:t>
            </a:r>
          </a:p>
          <a:p>
            <a:pPr marL="0" indent="0" algn="just">
              <a:buNone/>
            </a:pPr>
            <a:endParaRPr lang="ru-RU" sz="1400" dirty="0">
              <a:latin typeface="Times New Roman" pitchFamily="18" charset="0"/>
              <a:cs typeface="Times New Roman" pitchFamily="18" charset="0"/>
            </a:endParaRPr>
          </a:p>
          <a:p>
            <a:pPr marL="0" indent="0" algn="just">
              <a:buNone/>
            </a:pPr>
            <a:r>
              <a:rPr lang="ru-RU" sz="1400" dirty="0">
                <a:latin typeface="Times New Roman" pitchFamily="18" charset="0"/>
                <a:cs typeface="Times New Roman" pitchFamily="18" charset="0"/>
              </a:rPr>
              <a:t>Литературная премия «Алиса» вручается в торжественной обстановке ежегодно, на фестивале «РосКон». Приз представляет собой точную копию миелофона из фильма «Гостья из будущего». Изначально его вручал сам Кир Булычёв, после его смерти — Наталья Гусева (исполнительница роли девочки из будущего).</a:t>
            </a:r>
          </a:p>
          <a:p>
            <a:pPr marL="0" indent="0" algn="ctr">
              <a:buNone/>
            </a:pPr>
            <a:endParaRPr lang="ru-RU" sz="1400" dirty="0">
              <a:latin typeface="Times New Roman" pitchFamily="18" charset="0"/>
              <a:cs typeface="Times New Roman" pitchFamily="18" charset="0"/>
            </a:endParaRPr>
          </a:p>
          <a:p>
            <a:pPr marL="0" indent="0" algn="ctr">
              <a:buNone/>
            </a:pPr>
            <a:r>
              <a:rPr lang="ru-RU" sz="1400" dirty="0">
                <a:latin typeface="Times New Roman" pitchFamily="18" charset="0"/>
                <a:cs typeface="Times New Roman" pitchFamily="18" charset="0"/>
              </a:rPr>
              <a:t>2024  — </a:t>
            </a:r>
            <a:r>
              <a:rPr lang="ru-RU" sz="1400" b="1" dirty="0">
                <a:solidFill>
                  <a:srgbClr val="000000"/>
                </a:solidFill>
                <a:latin typeface="Times New Roman" panose="02020603050405020304" pitchFamily="18" charset="0"/>
                <a:cs typeface="Times New Roman" panose="02020603050405020304" pitchFamily="18" charset="0"/>
              </a:rPr>
              <a:t>Герман Рыльский и Тамара Рыльская "</a:t>
            </a:r>
            <a:r>
              <a:rPr lang="ru-RU" sz="1400" b="1" dirty="0" err="1">
                <a:solidFill>
                  <a:srgbClr val="000000"/>
                </a:solidFill>
                <a:latin typeface="Times New Roman" panose="02020603050405020304" pitchFamily="18" charset="0"/>
                <a:cs typeface="Times New Roman" panose="02020603050405020304" pitchFamily="18" charset="0"/>
              </a:rPr>
              <a:t>Креахоновая</a:t>
            </a:r>
            <a:r>
              <a:rPr lang="ru-RU" sz="1400" b="1" dirty="0">
                <a:solidFill>
                  <a:srgbClr val="000000"/>
                </a:solidFill>
                <a:latin typeface="Times New Roman" panose="02020603050405020304" pitchFamily="18" charset="0"/>
                <a:cs typeface="Times New Roman" panose="02020603050405020304" pitchFamily="18" charset="0"/>
              </a:rPr>
              <a:t> крепость. Водовороты времени" (Москва: </a:t>
            </a:r>
            <a:r>
              <a:rPr lang="ru-RU" sz="1400" dirty="0" err="1">
                <a:solidFill>
                  <a:srgbClr val="000000"/>
                </a:solidFill>
                <a:latin typeface="Times New Roman" panose="02020603050405020304" pitchFamily="18" charset="0"/>
                <a:cs typeface="Times New Roman" panose="02020603050405020304" pitchFamily="18" charset="0"/>
              </a:rPr>
              <a:t>NoSugar</a:t>
            </a:r>
            <a:r>
              <a:rPr lang="ru-RU" sz="1400" dirty="0">
                <a:solidFill>
                  <a:srgbClr val="000000"/>
                </a:solidFill>
                <a:latin typeface="Times New Roman" panose="02020603050405020304" pitchFamily="18" charset="0"/>
                <a:cs typeface="Times New Roman" panose="02020603050405020304" pitchFamily="18" charset="0"/>
              </a:rPr>
              <a:t> </a:t>
            </a:r>
            <a:r>
              <a:rPr lang="ru-RU" sz="1400" dirty="0" err="1">
                <a:solidFill>
                  <a:srgbClr val="000000"/>
                </a:solidFill>
                <a:latin typeface="Times New Roman" panose="02020603050405020304" pitchFamily="18" charset="0"/>
                <a:cs typeface="Times New Roman" panose="02020603050405020304" pitchFamily="18" charset="0"/>
              </a:rPr>
              <a:t>Books</a:t>
            </a:r>
            <a:r>
              <a:rPr lang="ru-RU" sz="1400" dirty="0">
                <a:solidFill>
                  <a:srgbClr val="000000"/>
                </a:solidFill>
                <a:latin typeface="Times New Roman" panose="02020603050405020304" pitchFamily="18" charset="0"/>
                <a:cs typeface="Times New Roman" panose="02020603050405020304" pitchFamily="18" charset="0"/>
              </a:rPr>
              <a:t>, 2023)</a:t>
            </a:r>
          </a:p>
          <a:p>
            <a:pPr marL="0" indent="0" algn="just">
              <a:buNone/>
            </a:pPr>
            <a:endParaRPr lang="ru-RU" sz="1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414463" cy="20367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5768" y="2153395"/>
            <a:ext cx="1180580" cy="307777"/>
          </a:xfrm>
          <a:prstGeom prst="rect">
            <a:avLst/>
          </a:prstGeom>
        </p:spPr>
        <p:txBody>
          <a:bodyPr wrap="none">
            <a:spAutoFit/>
          </a:bodyPr>
          <a:lstStyle/>
          <a:p>
            <a:r>
              <a:rPr lang="ru-RU" sz="1400" dirty="0">
                <a:latin typeface="Times New Roman" pitchFamily="18" charset="0"/>
                <a:cs typeface="Times New Roman" pitchFamily="18" charset="0"/>
              </a:rPr>
              <a:t>Кир Булычев</a:t>
            </a:r>
          </a:p>
        </p:txBody>
      </p:sp>
      <p:sp>
        <p:nvSpPr>
          <p:cNvPr id="5" name="TextBox 4"/>
          <p:cNvSpPr txBox="1"/>
          <p:nvPr/>
        </p:nvSpPr>
        <p:spPr>
          <a:xfrm>
            <a:off x="2448050" y="116632"/>
            <a:ext cx="6696744" cy="523220"/>
          </a:xfrm>
          <a:prstGeom prst="rect">
            <a:avLst/>
          </a:prstGeom>
          <a:noFill/>
        </p:spPr>
        <p:txBody>
          <a:bodyPr wrap="square" rtlCol="0">
            <a:spAutoFit/>
          </a:bodyPr>
          <a:lstStyle/>
          <a:p>
            <a:r>
              <a:rPr lang="ru-RU" sz="2800" dirty="0">
                <a:latin typeface="Constantia" pitchFamily="18" charset="0"/>
              </a:rPr>
              <a:t>Литературная премия «Алиса»</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68" y="3501008"/>
            <a:ext cx="2052514" cy="31009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904" y="4293096"/>
            <a:ext cx="3312368" cy="22042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234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5" y="353089"/>
            <a:ext cx="3833119" cy="8892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657847" y="1665776"/>
            <a:ext cx="4572000" cy="1261884"/>
          </a:xfrm>
          <a:prstGeom prst="rect">
            <a:avLst/>
          </a:prstGeom>
        </p:spPr>
        <p:txBody>
          <a:bodyPr>
            <a:spAutoFit/>
          </a:bodyPr>
          <a:lstStyle/>
          <a:p>
            <a:endParaRPr lang="ru-RU" sz="1400" dirty="0">
              <a:latin typeface="Times New Roman" pitchFamily="18" charset="0"/>
              <a:cs typeface="Times New Roman" pitchFamily="18" charset="0"/>
            </a:endParaRPr>
          </a:p>
          <a:p>
            <a:r>
              <a:rPr lang="ru-RU" sz="1600" dirty="0">
                <a:latin typeface="Times New Roman" pitchFamily="18" charset="0"/>
                <a:cs typeface="Times New Roman" pitchFamily="18" charset="0"/>
              </a:rPr>
              <a:t>ТЕМА СЕЗОНА : </a:t>
            </a:r>
            <a:r>
              <a:rPr lang="ru-RU" sz="1600" b="1" dirty="0">
                <a:latin typeface="Times New Roman" pitchFamily="18" charset="0"/>
                <a:cs typeface="Times New Roman" pitchFamily="18" charset="0"/>
              </a:rPr>
              <a:t>ОТРАЖЕНИЕ</a:t>
            </a:r>
          </a:p>
          <a:p>
            <a:endParaRPr lang="ru-RU" sz="1600" dirty="0">
              <a:latin typeface="Times New Roman" pitchFamily="18" charset="0"/>
              <a:cs typeface="Times New Roman" pitchFamily="18" charset="0"/>
            </a:endParaRPr>
          </a:p>
          <a:p>
            <a:r>
              <a:rPr lang="ru-RU" sz="1600" dirty="0">
                <a:latin typeface="Times New Roman" pitchFamily="18" charset="0"/>
                <a:cs typeface="Times New Roman" pitchFamily="18" charset="0"/>
              </a:rPr>
              <a:t>ПОБЕДИТЕЛИ ПЯТОГО  СЕЗОНА КОНКУРСА:</a:t>
            </a:r>
          </a:p>
          <a:p>
            <a:endParaRPr lang="ru-RU" sz="1400" dirty="0">
              <a:latin typeface="Times New Roman" pitchFamily="18" charset="0"/>
              <a:cs typeface="Times New Roman" pitchFamily="18" charset="0"/>
            </a:endParaRPr>
          </a:p>
        </p:txBody>
      </p:sp>
      <p:sp>
        <p:nvSpPr>
          <p:cNvPr id="8" name="TextBox 7"/>
          <p:cNvSpPr txBox="1"/>
          <p:nvPr/>
        </p:nvSpPr>
        <p:spPr>
          <a:xfrm>
            <a:off x="3419872" y="11052"/>
            <a:ext cx="5604418" cy="1211614"/>
          </a:xfrm>
          <a:prstGeom prst="rect">
            <a:avLst/>
          </a:prstGeom>
          <a:noFill/>
        </p:spPr>
        <p:txBody>
          <a:bodyPr wrap="square" rtlCol="0">
            <a:spAutoFit/>
          </a:bodyPr>
          <a:lstStyle/>
          <a:p>
            <a:pPr lvl="0" algn="ctr">
              <a:lnSpc>
                <a:spcPct val="115000"/>
              </a:lnSpc>
              <a:spcAft>
                <a:spcPts val="1000"/>
              </a:spcAft>
            </a:pPr>
            <a:r>
              <a:rPr lang="ru-RU" sz="2800" dirty="0">
                <a:solidFill>
                  <a:prstClr val="black"/>
                </a:solidFill>
                <a:latin typeface="Constantia" pitchFamily="18" charset="0"/>
                <a:ea typeface="Calibri"/>
                <a:cs typeface="Times New Roman" pitchFamily="18" charset="0"/>
              </a:rPr>
              <a:t>Литературный конкурс </a:t>
            </a:r>
          </a:p>
          <a:p>
            <a:pPr lvl="0" algn="ctr">
              <a:lnSpc>
                <a:spcPct val="115000"/>
              </a:lnSpc>
              <a:spcAft>
                <a:spcPts val="1000"/>
              </a:spcAft>
            </a:pPr>
            <a:r>
              <a:rPr lang="ru-RU" sz="2800" dirty="0">
                <a:solidFill>
                  <a:prstClr val="black"/>
                </a:solidFill>
                <a:latin typeface="Constantia" pitchFamily="18" charset="0"/>
                <a:ea typeface="Calibri"/>
                <a:cs typeface="Times New Roman" pitchFamily="18" charset="0"/>
              </a:rPr>
              <a:t>«Белой вороны» </a:t>
            </a:r>
            <a:r>
              <a:rPr lang="ru-RU" sz="2800" dirty="0">
                <a:solidFill>
                  <a:srgbClr val="000000"/>
                </a:solidFill>
                <a:latin typeface="Constantia" pitchFamily="18" charset="0"/>
                <a:ea typeface="Times New Roman"/>
                <a:cs typeface="Times New Roman" pitchFamily="18" charset="0"/>
              </a:rPr>
              <a:t>V </a:t>
            </a:r>
            <a:r>
              <a:rPr lang="ru-RU" sz="2800" dirty="0" err="1">
                <a:solidFill>
                  <a:srgbClr val="000000"/>
                </a:solidFill>
                <a:latin typeface="Constantia" pitchFamily="18" charset="0"/>
                <a:ea typeface="Times New Roman"/>
                <a:cs typeface="Times New Roman" pitchFamily="18" charset="0"/>
              </a:rPr>
              <a:t>cезон</a:t>
            </a:r>
            <a:r>
              <a:rPr lang="ru-RU" sz="2800" dirty="0">
                <a:solidFill>
                  <a:srgbClr val="000000"/>
                </a:solidFill>
                <a:latin typeface="Constantia" pitchFamily="18" charset="0"/>
                <a:ea typeface="Times New Roman"/>
                <a:cs typeface="Times New Roman" pitchFamily="18" charset="0"/>
              </a:rPr>
              <a:t> </a:t>
            </a:r>
          </a:p>
        </p:txBody>
      </p:sp>
      <p:sp>
        <p:nvSpPr>
          <p:cNvPr id="2" name="Прямоугольник 1"/>
          <p:cNvSpPr/>
          <p:nvPr/>
        </p:nvSpPr>
        <p:spPr>
          <a:xfrm>
            <a:off x="4425855" y="1115082"/>
            <a:ext cx="3827394" cy="615553"/>
          </a:xfrm>
          <a:prstGeom prst="rect">
            <a:avLst/>
          </a:prstGeom>
        </p:spPr>
        <p:txBody>
          <a:bodyPr wrap="none">
            <a:spAutoFit/>
          </a:bodyPr>
          <a:lstStyle/>
          <a:p>
            <a:r>
              <a:rPr lang="en-US" sz="1600" dirty="0">
                <a:hlinkClick r:id="rId3"/>
              </a:rPr>
              <a:t>https://albuscorvus.ru/literaturnyj-konkurs/</a:t>
            </a:r>
            <a:endParaRPr lang="ru-RU" sz="1600" dirty="0"/>
          </a:p>
          <a:p>
            <a:endParaRPr lang="ru-RU" dirty="0"/>
          </a:p>
        </p:txBody>
      </p:sp>
      <p:sp>
        <p:nvSpPr>
          <p:cNvPr id="6" name="Прямоугольник 5"/>
          <p:cNvSpPr/>
          <p:nvPr/>
        </p:nvSpPr>
        <p:spPr>
          <a:xfrm>
            <a:off x="3033774" y="3140968"/>
            <a:ext cx="6110226" cy="3416320"/>
          </a:xfrm>
          <a:prstGeom prst="rect">
            <a:avLst/>
          </a:prstGeom>
        </p:spPr>
        <p:txBody>
          <a:bodyPr wrap="square">
            <a:spAutoFit/>
          </a:bodyPr>
          <a:lstStyle/>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«Лучшая рукопись</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Марина Волкова, рукопись</a:t>
            </a:r>
          </a:p>
          <a:p>
            <a:r>
              <a:rPr lang="ru-RU" dirty="0">
                <a:latin typeface="Times New Roman" panose="02020603050405020304" pitchFamily="18" charset="0"/>
                <a:cs typeface="Times New Roman" panose="02020603050405020304" pitchFamily="18" charset="0"/>
              </a:rPr>
              <a:t> «Забери меня в страну без имени</a:t>
            </a:r>
          </a:p>
          <a:p>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«Серебряное перо» </a:t>
            </a:r>
          </a:p>
          <a:p>
            <a:r>
              <a:rPr lang="ru-RU" dirty="0">
                <a:latin typeface="Times New Roman" panose="02020603050405020304" pitchFamily="18" charset="0"/>
                <a:cs typeface="Times New Roman" panose="02020603050405020304" pitchFamily="18" charset="0"/>
              </a:rPr>
              <a:t>Полина Щербак, рукопись «Мой май»</a:t>
            </a:r>
          </a:p>
          <a:p>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«Выбор подросткового жюри»</a:t>
            </a:r>
          </a:p>
          <a:p>
            <a:r>
              <a:rPr lang="ru-RU" dirty="0">
                <a:latin typeface="Times New Roman" panose="02020603050405020304" pitchFamily="18" charset="0"/>
                <a:cs typeface="Times New Roman" panose="02020603050405020304" pitchFamily="18" charset="0"/>
              </a:rPr>
              <a:t>Вера Некрасова , рукопись «Каша, комод и розовый какаду»</a:t>
            </a:r>
          </a:p>
          <a:p>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«Выбор партнёров»</a:t>
            </a:r>
          </a:p>
          <a:p>
            <a:r>
              <a:rPr lang="ru-RU" dirty="0">
                <a:latin typeface="Times New Roman" panose="02020603050405020304" pitchFamily="18" charset="0"/>
                <a:cs typeface="Times New Roman" panose="02020603050405020304" pitchFamily="18" charset="0"/>
              </a:rPr>
              <a:t>Ольга Замятина, рукопись «Рыцари и лжецы»</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114171"/>
            <a:ext cx="2448272" cy="244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74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440179" y="548680"/>
            <a:ext cx="8296855" cy="1077218"/>
          </a:xfrm>
          <a:prstGeom prst="rect">
            <a:avLst/>
          </a:prstGeom>
          <a:noFill/>
        </p:spPr>
        <p:txBody>
          <a:bodyPr wrap="square" lIns="91440" tIns="45720" rIns="91440" bIns="45720">
            <a:spAutoFit/>
          </a:bodyPr>
          <a:lstStyle/>
          <a:p>
            <a:pPr algn="ctr"/>
            <a:r>
              <a:rPr lang="ru-RU" sz="4800" b="1" spc="50" dirty="0">
                <a:ln w="11430"/>
                <a:solidFill>
                  <a:schemeClr val="accent2">
                    <a:lumMod val="75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ЛИТЕРАТУРА</a:t>
            </a:r>
            <a:endParaRPr lang="ru-RU" sz="1600" dirty="0">
              <a:ln w="18415" cmpd="sng">
                <a:solidFill>
                  <a:srgbClr val="FFFFFF"/>
                </a:solidFill>
                <a:prstDash val="solid"/>
              </a:ln>
              <a:solidFill>
                <a:schemeClr val="accent2">
                  <a:lumMod val="75000"/>
                </a:schemeClr>
              </a:solidFill>
              <a:effectLst>
                <a:outerShdw blurRad="38100" dist="38100" dir="2700000" algn="tl">
                  <a:srgbClr val="000000">
                    <a:alpha val="43137"/>
                  </a:srgbClr>
                </a:outerShdw>
              </a:effectLst>
            </a:endParaRPr>
          </a:p>
          <a:p>
            <a:pPr algn="ctr"/>
            <a:endParaRPr lang="ru-RU" sz="1600" b="0" cap="none" spc="0" dirty="0">
              <a:ln w="18415" cmpd="sng">
                <a:solidFill>
                  <a:srgbClr val="FFFFFF"/>
                </a:solidFill>
                <a:prstDash val="solid"/>
              </a:ln>
              <a:solidFill>
                <a:schemeClr val="accent3"/>
              </a:solidFill>
              <a:effectLst>
                <a:outerShdw blurRad="38100" dist="38100" dir="2700000" algn="tl">
                  <a:srgbClr val="000000">
                    <a:alpha val="43137"/>
                  </a:srgbClr>
                </a:outerShdw>
              </a:effectLst>
            </a:endParaRPr>
          </a:p>
        </p:txBody>
      </p:sp>
      <p:sp>
        <p:nvSpPr>
          <p:cNvPr id="26" name="Выноска 1 (граница и черта) 25"/>
          <p:cNvSpPr/>
          <p:nvPr/>
        </p:nvSpPr>
        <p:spPr>
          <a:xfrm>
            <a:off x="1475656" y="4365104"/>
            <a:ext cx="2664296" cy="1428461"/>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ПИСАТЕЛИ-</a:t>
            </a:r>
          </a:p>
          <a:p>
            <a:pPr algn="ctr"/>
            <a:r>
              <a:rPr lang="ru-RU" b="1" dirty="0">
                <a:solidFill>
                  <a:schemeClr val="accent2">
                    <a:lumMod val="75000"/>
                  </a:schemeClr>
                </a:solidFill>
                <a:effectLst>
                  <a:outerShdw blurRad="38100" dist="38100" dir="2700000" algn="tl">
                    <a:srgbClr val="000000">
                      <a:alpha val="43137"/>
                    </a:srgbClr>
                  </a:outerShdw>
                </a:effectLst>
              </a:rPr>
              <a:t>ЛАУРЕАТЫ</a:t>
            </a:r>
          </a:p>
        </p:txBody>
      </p:sp>
      <p:sp>
        <p:nvSpPr>
          <p:cNvPr id="28" name="Выноска 1 (граница и черта) 27"/>
          <p:cNvSpPr/>
          <p:nvPr/>
        </p:nvSpPr>
        <p:spPr>
          <a:xfrm>
            <a:off x="5457286" y="4365104"/>
            <a:ext cx="2736304" cy="1428461"/>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СПИСКИ</a:t>
            </a:r>
          </a:p>
          <a:p>
            <a:pPr algn="ctr"/>
            <a:r>
              <a:rPr lang="ru-RU" b="1" dirty="0">
                <a:solidFill>
                  <a:schemeClr val="accent2">
                    <a:lumMod val="75000"/>
                  </a:schemeClr>
                </a:solidFill>
                <a:effectLst>
                  <a:outerShdw blurRad="38100" dist="38100" dir="2700000" algn="tl">
                    <a:srgbClr val="000000">
                      <a:alpha val="43137"/>
                    </a:srgbClr>
                  </a:outerShdw>
                </a:effectLst>
              </a:rPr>
              <a:t> ЛУЧШИХ  КНИГ</a:t>
            </a:r>
          </a:p>
        </p:txBody>
      </p:sp>
      <p:sp>
        <p:nvSpPr>
          <p:cNvPr id="29" name="Выноска 1 (граница и черта) 28"/>
          <p:cNvSpPr/>
          <p:nvPr/>
        </p:nvSpPr>
        <p:spPr>
          <a:xfrm>
            <a:off x="1475656" y="2060848"/>
            <a:ext cx="2664296" cy="1440160"/>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ЛИТЕРАТУРНЫЕ </a:t>
            </a:r>
          </a:p>
          <a:p>
            <a:pPr algn="ctr"/>
            <a:r>
              <a:rPr lang="ru-RU" b="1" dirty="0">
                <a:solidFill>
                  <a:schemeClr val="accent2">
                    <a:lumMod val="75000"/>
                  </a:schemeClr>
                </a:solidFill>
                <a:effectLst>
                  <a:outerShdw blurRad="38100" dist="38100" dir="2700000" algn="tl">
                    <a:srgbClr val="000000">
                      <a:alpha val="43137"/>
                    </a:srgbClr>
                  </a:outerShdw>
                </a:effectLst>
              </a:rPr>
              <a:t>ПРЕМИИ</a:t>
            </a:r>
          </a:p>
        </p:txBody>
      </p:sp>
      <p:sp>
        <p:nvSpPr>
          <p:cNvPr id="30" name="Выноска 1 (граница и черта) 29"/>
          <p:cNvSpPr/>
          <p:nvPr/>
        </p:nvSpPr>
        <p:spPr>
          <a:xfrm>
            <a:off x="5436096" y="2060848"/>
            <a:ext cx="2736304" cy="1440160"/>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КНИГИ-ЛАУРЕАТЫ</a:t>
            </a:r>
          </a:p>
        </p:txBody>
      </p:sp>
    </p:spTree>
    <p:extLst>
      <p:ext uri="{BB962C8B-B14F-4D97-AF65-F5344CB8AC3E}">
        <p14:creationId xmlns:p14="http://schemas.microsoft.com/office/powerpoint/2010/main" val="85999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63688" y="0"/>
            <a:ext cx="6984776" cy="954107"/>
          </a:xfrm>
          <a:prstGeom prst="rect">
            <a:avLst/>
          </a:prstGeom>
        </p:spPr>
        <p:txBody>
          <a:bodyPr wrap="square">
            <a:spAutoFit/>
          </a:bodyPr>
          <a:lstStyle/>
          <a:p>
            <a:pPr algn="ctr"/>
            <a:r>
              <a:rPr lang="ru-RU" sz="2800" dirty="0">
                <a:latin typeface="Constantia" pitchFamily="18" charset="0"/>
              </a:rPr>
              <a:t>Литературный конкурс </a:t>
            </a:r>
          </a:p>
          <a:p>
            <a:pPr algn="ctr"/>
            <a:r>
              <a:rPr lang="ru-RU" sz="2800" dirty="0">
                <a:latin typeface="Constantia" pitchFamily="18" charset="0"/>
              </a:rPr>
              <a:t>«Короткий список, или Саламандра»</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2100"/>
            <a:ext cx="1438275" cy="1536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07504" y="1628800"/>
            <a:ext cx="8928992" cy="3108543"/>
          </a:xfrm>
          <a:prstGeom prst="rect">
            <a:avLst/>
          </a:prstGeom>
        </p:spPr>
        <p:txBody>
          <a:bodyPr wrap="square">
            <a:spAutoFit/>
          </a:bodyPr>
          <a:lstStyle/>
          <a:p>
            <a:pPr algn="just"/>
            <a:r>
              <a:rPr lang="ru-RU" sz="1400" dirty="0">
                <a:latin typeface="Times New Roman" panose="02020603050405020304" pitchFamily="18" charset="0"/>
                <a:cs typeface="Times New Roman" pitchFamily="18" charset="0"/>
              </a:rPr>
              <a:t>Конкурс «Короткий список, или Саламандра» — частная некоммерческая инициатива, направленная на продолжение традиции независимого отбора качественных текстов и создания онлайн-библиотеки произведений, адресованных современному подростку.</a:t>
            </a:r>
          </a:p>
          <a:p>
            <a:pPr algn="just"/>
            <a:endParaRPr lang="ru-RU" sz="1400" dirty="0">
              <a:latin typeface="Times New Roman" panose="02020603050405020304" pitchFamily="18" charset="0"/>
              <a:cs typeface="Times New Roman" pitchFamily="18" charset="0"/>
            </a:endParaRPr>
          </a:p>
          <a:p>
            <a:r>
              <a:rPr lang="ru-RU" sz="1400" dirty="0">
                <a:solidFill>
                  <a:srgbClr val="474747"/>
                </a:solidFill>
                <a:latin typeface="Times New Roman" panose="02020603050405020304" pitchFamily="18" charset="0"/>
                <a:cs typeface="Times New Roman" panose="02020603050405020304" pitchFamily="18" charset="0"/>
              </a:rPr>
              <a:t>На церемонии, которая прошла в </a:t>
            </a:r>
            <a:r>
              <a:rPr lang="ru-RU" sz="1400" b="1" dirty="0">
                <a:solidFill>
                  <a:srgbClr val="474747"/>
                </a:solidFill>
                <a:latin typeface="Times New Roman" panose="02020603050405020304" pitchFamily="18" charset="0"/>
                <a:cs typeface="Times New Roman" panose="02020603050405020304" pitchFamily="18" charset="0"/>
              </a:rPr>
              <a:t>Центральной городской детской библиотеке им.  Гайдара</a:t>
            </a:r>
            <a:r>
              <a:rPr lang="ru-RU" sz="1400" dirty="0">
                <a:solidFill>
                  <a:srgbClr val="474747"/>
                </a:solidFill>
                <a:latin typeface="Times New Roman" panose="02020603050405020304" pitchFamily="18" charset="0"/>
                <a:cs typeface="Times New Roman" panose="02020603050405020304" pitchFamily="18" charset="0"/>
              </a:rPr>
              <a:t> в Москве, издатели-партнёры конкурса назвали тексты, которые обещают опубликовать в течение ближайшего года. По условиям конкурса, все тексты, которые назвали издатели, считаются победителями.</a:t>
            </a:r>
          </a:p>
          <a:p>
            <a:endParaRPr lang="ru-RU" sz="1400" dirty="0">
              <a:solidFill>
                <a:srgbClr val="474747"/>
              </a:solidFill>
              <a:latin typeface="Times New Roman" panose="02020603050405020304" pitchFamily="18" charset="0"/>
              <a:cs typeface="Times New Roman" panose="02020603050405020304" pitchFamily="18" charset="0"/>
            </a:endParaRPr>
          </a:p>
          <a:p>
            <a:r>
              <a:rPr lang="ru-RU" sz="1400" dirty="0">
                <a:solidFill>
                  <a:srgbClr val="474747"/>
                </a:solidFill>
                <a:latin typeface="Times New Roman" panose="02020603050405020304" pitchFamily="18" charset="0"/>
                <a:cs typeface="Times New Roman" panose="02020603050405020304" pitchFamily="18" charset="0"/>
              </a:rPr>
              <a:t>В 2024 году на конкурс поступило 263 произведения от 235 авторов из России, Беларуси, Молдовы, Грузии, Великобритании, Испании, Германии, Нидерландов, Финляндии, Дании, Польши, Сербии, Словении, Индонезии, Канады и США. Эксперты заметили, что многие авторы-женщины пишут от лица мальчиков. Маленький опрос помог установить причину этого явления: от лица мальчика говорить легче, свободнее, утверждают писательницы. Сказывается многовековая патриархальная стандартизация женского и мужского поведения.</a:t>
            </a:r>
          </a:p>
          <a:p>
            <a:pPr algn="just"/>
            <a:endParaRPr lang="ru-RU" sz="1400" dirty="0">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B86F58E8-D6D8-4B72-9075-64E05C75B4FA}"/>
              </a:ext>
            </a:extLst>
          </p:cNvPr>
          <p:cNvSpPr/>
          <p:nvPr/>
        </p:nvSpPr>
        <p:spPr>
          <a:xfrm>
            <a:off x="2267744" y="928700"/>
            <a:ext cx="6984776" cy="646331"/>
          </a:xfrm>
          <a:prstGeom prst="rect">
            <a:avLst/>
          </a:prstGeom>
        </p:spPr>
        <p:txBody>
          <a:bodyPr wrap="square">
            <a:spAutoFit/>
          </a:bodyPr>
          <a:lstStyle/>
          <a:p>
            <a:r>
              <a:rPr lang="en-US" dirty="0">
                <a:hlinkClick r:id="rId3"/>
              </a:rPr>
              <a:t>https://short-list.org/2024/12/14/</a:t>
            </a:r>
            <a:r>
              <a:rPr lang="ru-RU" dirty="0">
                <a:hlinkClick r:id="rId3"/>
              </a:rPr>
              <a:t>что-мы-можем-предъявить/</a:t>
            </a:r>
            <a:endParaRPr lang="ru-RU" dirty="0"/>
          </a:p>
          <a:p>
            <a:endParaRPr lang="ru-RU" dirty="0"/>
          </a:p>
        </p:txBody>
      </p:sp>
      <p:sp>
        <p:nvSpPr>
          <p:cNvPr id="3" name="Прямоугольник 2">
            <a:extLst>
              <a:ext uri="{FF2B5EF4-FFF2-40B4-BE49-F238E27FC236}">
                <a16:creationId xmlns:a16="http://schemas.microsoft.com/office/drawing/2014/main" id="{ACFFC3D2-F9D9-44B5-A31D-E7FA56E13132}"/>
              </a:ext>
            </a:extLst>
          </p:cNvPr>
          <p:cNvSpPr/>
          <p:nvPr/>
        </p:nvSpPr>
        <p:spPr>
          <a:xfrm>
            <a:off x="323528" y="4990780"/>
            <a:ext cx="4932548" cy="923330"/>
          </a:xfrm>
          <a:prstGeom prst="rect">
            <a:avLst/>
          </a:prstGeom>
        </p:spPr>
        <p:txBody>
          <a:bodyPr wrap="square">
            <a:spAutoFit/>
          </a:bodyPr>
          <a:lstStyle/>
          <a:p>
            <a:pPr algn="ctr"/>
            <a:r>
              <a:rPr lang="ru-RU" i="1" dirty="0">
                <a:solidFill>
                  <a:srgbClr val="474747"/>
                </a:solidFill>
                <a:latin typeface="Inter"/>
              </a:rPr>
              <a:t>Произведения финалистов второго сезона </a:t>
            </a:r>
          </a:p>
          <a:p>
            <a:pPr algn="ctr"/>
            <a:r>
              <a:rPr lang="ru-RU" i="1" dirty="0">
                <a:solidFill>
                  <a:srgbClr val="474747"/>
                </a:solidFill>
                <a:latin typeface="Inter"/>
              </a:rPr>
              <a:t>можно читать в библиотеке </a:t>
            </a:r>
          </a:p>
          <a:p>
            <a:pPr algn="ctr"/>
            <a:r>
              <a:rPr lang="ru-RU" i="1" dirty="0">
                <a:solidFill>
                  <a:srgbClr val="474747"/>
                </a:solidFill>
                <a:latin typeface="Inter"/>
              </a:rPr>
              <a:t>на сайте конкурса </a:t>
            </a:r>
            <a:r>
              <a:rPr lang="ru-RU" i="1" dirty="0">
                <a:latin typeface="Inter"/>
                <a:hlinkClick r:id="rId4"/>
              </a:rPr>
              <a:t>short-list.org</a:t>
            </a:r>
            <a:endParaRPr lang="ru-RU" dirty="0"/>
          </a:p>
        </p:txBody>
      </p:sp>
      <p:pic>
        <p:nvPicPr>
          <p:cNvPr id="7" name="Рисунок 6">
            <a:extLst>
              <a:ext uri="{FF2B5EF4-FFF2-40B4-BE49-F238E27FC236}">
                <a16:creationId xmlns:a16="http://schemas.microsoft.com/office/drawing/2014/main" id="{1C0B38D3-3F49-497B-BB67-9F2CB8BA3DED}"/>
              </a:ext>
            </a:extLst>
          </p:cNvPr>
          <p:cNvPicPr>
            <a:picLocks noChangeAspect="1"/>
          </p:cNvPicPr>
          <p:nvPr/>
        </p:nvPicPr>
        <p:blipFill>
          <a:blip r:embed="rId5"/>
          <a:stretch>
            <a:fillRect/>
          </a:stretch>
        </p:blipFill>
        <p:spPr>
          <a:xfrm>
            <a:off x="5040064" y="4581128"/>
            <a:ext cx="3681771" cy="2486296"/>
          </a:xfrm>
          <a:prstGeom prst="rect">
            <a:avLst/>
          </a:prstGeom>
        </p:spPr>
      </p:pic>
    </p:spTree>
    <p:extLst>
      <p:ext uri="{BB962C8B-B14F-4D97-AF65-F5344CB8AC3E}">
        <p14:creationId xmlns:p14="http://schemas.microsoft.com/office/powerpoint/2010/main" val="51324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0761" y="2043135"/>
            <a:ext cx="8784976" cy="4462760"/>
          </a:xfrm>
          <a:prstGeom prst="rect">
            <a:avLst/>
          </a:prstGeom>
        </p:spPr>
        <p:txBody>
          <a:bodyPr wrap="square">
            <a:spAutoFit/>
          </a:bodyPr>
          <a:lstStyle/>
          <a:p>
            <a:r>
              <a:rPr lang="ru-RU" b="1" dirty="0">
                <a:latin typeface="Times New Roman" pitchFamily="18" charset="0"/>
                <a:cs typeface="Times New Roman" pitchFamily="18" charset="0"/>
              </a:rPr>
              <a:t>Награды и победители</a:t>
            </a:r>
          </a:p>
          <a:p>
            <a:endParaRPr lang="ru-RU" sz="1400" dirty="0">
              <a:latin typeface="Times New Roman" pitchFamily="18" charset="0"/>
              <a:cs typeface="Times New Roman" pitchFamily="18" charset="0"/>
            </a:endParaRPr>
          </a:p>
          <a:p>
            <a:r>
              <a:rPr lang="ru-RU" sz="1400" b="1" dirty="0">
                <a:latin typeface="Times New Roman" pitchFamily="18" charset="0"/>
                <a:cs typeface="Times New Roman" pitchFamily="18" charset="0"/>
              </a:rPr>
              <a:t>Награды</a:t>
            </a:r>
          </a:p>
          <a:p>
            <a:r>
              <a:rPr lang="ru-RU" sz="1400" dirty="0">
                <a:latin typeface="Times New Roman" pitchFamily="18" charset="0"/>
                <a:cs typeface="Times New Roman" pitchFamily="18" charset="0"/>
              </a:rPr>
              <a:t>«У нас нет призового фонда, — говорят учредители конкурса, — но есть кое-что получше: из финального списка Жюри выбирает тексты, которые будут опубликованы в партнёрских издательствах».</a:t>
            </a:r>
          </a:p>
          <a:p>
            <a:r>
              <a:rPr lang="ru-RU" sz="1400" b="1" dirty="0">
                <a:latin typeface="Times New Roman" pitchFamily="18" charset="0"/>
                <a:cs typeface="Times New Roman" pitchFamily="18" charset="0"/>
              </a:rPr>
              <a:t>Победители</a:t>
            </a:r>
          </a:p>
          <a:p>
            <a:r>
              <a:rPr lang="ru-RU" sz="1400" dirty="0">
                <a:latin typeface="Times New Roman" pitchFamily="18" charset="0"/>
                <a:cs typeface="Times New Roman" pitchFamily="18" charset="0"/>
              </a:rPr>
              <a:t>Победителями конкурса считаются все авторы, с которыми издательства-партнёры заключают договоры на издание их произведений.</a:t>
            </a:r>
          </a:p>
          <a:p>
            <a:endParaRPr lang="ru-RU" sz="1400" dirty="0">
              <a:latin typeface="Times New Roman" pitchFamily="18" charset="0"/>
              <a:cs typeface="Times New Roman" pitchFamily="18" charset="0"/>
            </a:endParaRPr>
          </a:p>
          <a:p>
            <a:r>
              <a:rPr lang="ru-RU" sz="1400" b="1" dirty="0">
                <a:latin typeface="Times New Roman" pitchFamily="18" charset="0"/>
                <a:cs typeface="Times New Roman" pitchFamily="18" charset="0"/>
              </a:rPr>
              <a:t>2 сезон (2024)</a:t>
            </a:r>
          </a:p>
          <a:p>
            <a:endParaRPr lang="ru-RU" sz="1400" b="1" dirty="0">
              <a:latin typeface="Times New Roman" pitchFamily="18" charset="0"/>
              <a:cs typeface="Times New Roman" pitchFamily="18" charset="0"/>
            </a:endParaRPr>
          </a:p>
          <a:p>
            <a:r>
              <a:rPr lang="ru-RU" sz="1400" dirty="0">
                <a:latin typeface="Times New Roman" pitchFamily="18" charset="0"/>
                <a:cs typeface="Times New Roman" pitchFamily="18" charset="0"/>
              </a:rPr>
              <a:t>•   </a:t>
            </a:r>
            <a:r>
              <a:rPr lang="ru-RU" sz="1400" b="1" dirty="0">
                <a:latin typeface="Times New Roman" panose="02020603050405020304" pitchFamily="18" charset="0"/>
                <a:cs typeface="Times New Roman" panose="02020603050405020304" pitchFamily="18" charset="0"/>
              </a:rPr>
              <a:t>Полина Щербак «Пожирающий» </a:t>
            </a:r>
            <a:r>
              <a:rPr lang="ru-RU" sz="1400" dirty="0">
                <a:latin typeface="Times New Roman" panose="02020603050405020304" pitchFamily="18" charset="0"/>
                <a:cs typeface="Times New Roman" panose="02020603050405020304" pitchFamily="18" charset="0"/>
              </a:rPr>
              <a:t>(«Абрикобукс» и «Самокат»).</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Татьяна Моркина «Ошибка в коде»</a:t>
            </a:r>
            <a:r>
              <a:rPr lang="ru-RU" sz="1400" dirty="0">
                <a:latin typeface="Times New Roman" panose="02020603050405020304" pitchFamily="18" charset="0"/>
                <a:cs typeface="Times New Roman" panose="02020603050405020304" pitchFamily="18" charset="0"/>
              </a:rPr>
              <a:t>  («Самокат» и «Абрикобукс»). </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Дмитрий Сиротин «Ленивец говорит»  </a:t>
            </a:r>
            <a:r>
              <a:rPr lang="ru-RU" sz="1400" dirty="0">
                <a:latin typeface="Times New Roman" panose="02020603050405020304" pitchFamily="18" charset="0"/>
                <a:cs typeface="Times New Roman" panose="02020603050405020304" pitchFamily="18" charset="0"/>
              </a:rPr>
              <a:t>(«Абрикобукс»).</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Юлия </a:t>
            </a:r>
            <a:r>
              <a:rPr lang="ru-RU" sz="1400" b="1" dirty="0" err="1">
                <a:latin typeface="Times New Roman" panose="02020603050405020304" pitchFamily="18" charset="0"/>
                <a:cs typeface="Times New Roman" panose="02020603050405020304" pitchFamily="18" charset="0"/>
              </a:rPr>
              <a:t>Весова</a:t>
            </a:r>
            <a:r>
              <a:rPr lang="ru-RU" sz="1400" b="1" dirty="0">
                <a:latin typeface="Times New Roman" panose="02020603050405020304" pitchFamily="18" charset="0"/>
                <a:cs typeface="Times New Roman" panose="02020603050405020304" pitchFamily="18" charset="0"/>
              </a:rPr>
              <a:t>  «Река времени» </a:t>
            </a:r>
            <a:r>
              <a:rPr lang="ru-RU" sz="1400" dirty="0">
                <a:latin typeface="Times New Roman" panose="02020603050405020304" pitchFamily="18" charset="0"/>
                <a:cs typeface="Times New Roman" panose="02020603050405020304" pitchFamily="18" charset="0"/>
              </a:rPr>
              <a:t>(«Абрикобукс»).</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Наталия Евдокимова «Стеша не теряется» </a:t>
            </a:r>
            <a:r>
              <a:rPr lang="ru-RU" sz="1400" dirty="0">
                <a:latin typeface="Times New Roman" panose="02020603050405020304" pitchFamily="18" charset="0"/>
                <a:cs typeface="Times New Roman" panose="02020603050405020304" pitchFamily="18" charset="0"/>
              </a:rPr>
              <a:t>(«Абрикобукс»).</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Николай Назаркин «Братство рыбьего хвоста» </a:t>
            </a:r>
            <a:r>
              <a:rPr lang="ru-RU" sz="1400" dirty="0">
                <a:latin typeface="Times New Roman" panose="02020603050405020304" pitchFamily="18" charset="0"/>
                <a:cs typeface="Times New Roman" panose="02020603050405020304" pitchFamily="18" charset="0"/>
              </a:rPr>
              <a:t>(«КомпасГид»).</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Анастасия Клочкова «Нина Пташкина, Анубис и тайна Петра I» </a:t>
            </a:r>
            <a:r>
              <a:rPr lang="ru-RU" sz="1400" dirty="0">
                <a:latin typeface="Times New Roman" panose="02020603050405020304" pitchFamily="18" charset="0"/>
                <a:cs typeface="Times New Roman" panose="02020603050405020304" pitchFamily="18" charset="0"/>
              </a:rPr>
              <a:t>(«КомпасГид»).</a:t>
            </a:r>
          </a:p>
          <a:p>
            <a:pPr marL="171450" indent="-171450">
              <a:buFont typeface="Arial" panose="020B0604020202020204" pitchFamily="34" charset="0"/>
              <a:buChar char="•"/>
            </a:pPr>
            <a:r>
              <a:rPr lang="ru-RU" sz="1400" b="1" dirty="0">
                <a:solidFill>
                  <a:srgbClr val="474747"/>
                </a:solidFill>
                <a:latin typeface="Times New Roman" panose="02020603050405020304" pitchFamily="18" charset="0"/>
                <a:cs typeface="Times New Roman" panose="02020603050405020304" pitchFamily="18" charset="0"/>
              </a:rPr>
              <a:t>Юлия Говорова «Записки разносчика сверчков» </a:t>
            </a:r>
            <a:r>
              <a:rPr lang="ru-RU" sz="1400" dirty="0">
                <a:solidFill>
                  <a:srgbClr val="474747"/>
                </a:solidFill>
                <a:latin typeface="Times New Roman" panose="02020603050405020304" pitchFamily="18" charset="0"/>
                <a:cs typeface="Times New Roman" panose="02020603050405020304" pitchFamily="18" charset="0"/>
              </a:rPr>
              <a:t>(«Ламинария» и «Самокат»).</a:t>
            </a:r>
          </a:p>
          <a:p>
            <a:pPr marL="171450" indent="-171450">
              <a:buFont typeface="Arial" panose="020B0604020202020204" pitchFamily="34" charset="0"/>
              <a:buChar char="•"/>
            </a:pPr>
            <a:r>
              <a:rPr lang="ru-RU" sz="1400" b="1" dirty="0">
                <a:latin typeface="Times New Roman" panose="02020603050405020304" pitchFamily="18" charset="0"/>
                <a:cs typeface="Times New Roman" panose="02020603050405020304" pitchFamily="18" charset="0"/>
              </a:rPr>
              <a:t>Вера Федорчук «Рассказы для чтения под пальмой и под лампой» </a:t>
            </a:r>
            <a:r>
              <a:rPr lang="ru-RU" sz="1400" dirty="0">
                <a:latin typeface="Times New Roman" panose="02020603050405020304" pitchFamily="18" charset="0"/>
                <a:cs typeface="Times New Roman" panose="02020603050405020304" pitchFamily="18" charset="0"/>
              </a:rPr>
              <a:t>(«Самокат»).</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1435"/>
            <a:ext cx="1438275" cy="1536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1" t="6201" r="2205" b="44869"/>
          <a:stretch/>
        </p:blipFill>
        <p:spPr bwMode="auto">
          <a:xfrm>
            <a:off x="4280148" y="11435"/>
            <a:ext cx="4837162" cy="20383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886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51112" y="293926"/>
            <a:ext cx="7992888" cy="587853"/>
          </a:xfrm>
          <a:prstGeom prst="rect">
            <a:avLst/>
          </a:prstGeom>
        </p:spPr>
        <p:txBody>
          <a:bodyPr wrap="square">
            <a:spAutoFit/>
          </a:bodyPr>
          <a:lstStyle/>
          <a:p>
            <a:pPr marL="243840" lvl="0">
              <a:lnSpc>
                <a:spcPct val="115000"/>
              </a:lnSpc>
              <a:spcAft>
                <a:spcPts val="120"/>
              </a:spcAft>
            </a:pPr>
            <a:r>
              <a:rPr lang="ru-RU" sz="2800" dirty="0">
                <a:solidFill>
                  <a:srgbClr val="222222"/>
                </a:solidFill>
                <a:latin typeface="Constantia" pitchFamily="18" charset="0"/>
                <a:ea typeface="Times New Roman"/>
                <a:cs typeface="Times New Roman"/>
              </a:rPr>
              <a:t>Премия «Волки на парашютах» 2024   2 сезон</a:t>
            </a:r>
            <a:endParaRPr lang="ru-RU" sz="2800" dirty="0">
              <a:solidFill>
                <a:prstClr val="black"/>
              </a:solidFill>
              <a:latin typeface="Constantia" pitchFamily="18" charset="0"/>
              <a:ea typeface="Calibri"/>
              <a:cs typeface="Times New Roman"/>
            </a:endParaRPr>
          </a:p>
        </p:txBody>
      </p:sp>
      <p:sp>
        <p:nvSpPr>
          <p:cNvPr id="5" name="Прямоугольник 4"/>
          <p:cNvSpPr/>
          <p:nvPr/>
        </p:nvSpPr>
        <p:spPr>
          <a:xfrm>
            <a:off x="77905" y="1598834"/>
            <a:ext cx="9180512" cy="5222135"/>
          </a:xfrm>
          <a:prstGeom prst="rect">
            <a:avLst/>
          </a:prstGeom>
        </p:spPr>
        <p:txBody>
          <a:bodyPr wrap="square">
            <a:spAutoFit/>
          </a:bodyPr>
          <a:lstStyle/>
          <a:p>
            <a:pPr marL="243840">
              <a:lnSpc>
                <a:spcPct val="115000"/>
              </a:lnSpc>
              <a:spcAft>
                <a:spcPts val="120"/>
              </a:spcAft>
            </a:pPr>
            <a:r>
              <a:rPr lang="ru-RU" sz="1400" dirty="0">
                <a:solidFill>
                  <a:srgbClr val="222222"/>
                </a:solidFill>
                <a:latin typeface="Times New Roman" pitchFamily="18" charset="0"/>
                <a:ea typeface="Times New Roman"/>
                <a:cs typeface="Times New Roman" pitchFamily="18" charset="0"/>
              </a:rPr>
              <a:t>Премия «Волки на парашютах» — ежегодная премия для писателей, создающих оригинальные художественные произведения высокого качества для детей и подростков.</a:t>
            </a:r>
            <a:endParaRPr lang="ru-RU" sz="1400" dirty="0">
              <a:latin typeface="Times New Roman" pitchFamily="18" charset="0"/>
              <a:ea typeface="Calibri"/>
              <a:cs typeface="Times New Roman" pitchFamily="18" charset="0"/>
            </a:endParaRPr>
          </a:p>
          <a:p>
            <a:pPr>
              <a:lnSpc>
                <a:spcPct val="115000"/>
              </a:lnSpc>
              <a:spcBef>
                <a:spcPts val="600"/>
              </a:spcBef>
              <a:spcAft>
                <a:spcPts val="600"/>
              </a:spcAft>
            </a:pPr>
            <a:r>
              <a:rPr lang="ru-RU" sz="1400" dirty="0">
                <a:latin typeface="Times New Roman" panose="02020603050405020304" pitchFamily="18" charset="0"/>
                <a:cs typeface="Times New Roman" panose="02020603050405020304" pitchFamily="18" charset="0"/>
              </a:rPr>
              <a:t>Второй сезон премии «Волки на парашютах» получил название «Дракончик по имени </a:t>
            </a:r>
            <a:r>
              <a:rPr lang="ru-RU" sz="1400" dirty="0" err="1">
                <a:latin typeface="Times New Roman" panose="02020603050405020304" pitchFamily="18" charset="0"/>
                <a:cs typeface="Times New Roman" panose="02020603050405020304" pitchFamily="18" charset="0"/>
              </a:rPr>
              <a:t>Аянка</a:t>
            </a:r>
            <a:r>
              <a:rPr lang="ru-RU" sz="1400" dirty="0">
                <a:latin typeface="Times New Roman" panose="02020603050405020304" pitchFamily="18" charset="0"/>
                <a:cs typeface="Times New Roman" panose="02020603050405020304" pitchFamily="18" charset="0"/>
              </a:rPr>
              <a:t>». Перед участниками второго этапа было поставлено довольно строгое </a:t>
            </a:r>
            <a:r>
              <a:rPr lang="ru-RU" sz="1400" dirty="0" err="1">
                <a:latin typeface="Times New Roman" panose="02020603050405020304" pitchFamily="18" charset="0"/>
                <a:cs typeface="Times New Roman" panose="02020603050405020304" pitchFamily="18" charset="0"/>
              </a:rPr>
              <a:t>техзадание</a:t>
            </a:r>
            <a:r>
              <a:rPr lang="ru-RU" sz="1400" dirty="0">
                <a:latin typeface="Times New Roman" panose="02020603050405020304" pitchFamily="18" charset="0"/>
                <a:cs typeface="Times New Roman" panose="02020603050405020304" pitchFamily="18" charset="0"/>
              </a:rPr>
              <a:t>: место действия — Женева и Женевское озеро, главную героиню зовут </a:t>
            </a:r>
            <a:r>
              <a:rPr lang="ru-RU" sz="1400" dirty="0" err="1">
                <a:latin typeface="Times New Roman" panose="02020603050405020304" pitchFamily="18" charset="0"/>
                <a:cs typeface="Times New Roman" panose="02020603050405020304" pitchFamily="18" charset="0"/>
              </a:rPr>
              <a:t>Аянка</a:t>
            </a:r>
            <a:r>
              <a:rPr lang="ru-RU" sz="1400" dirty="0">
                <a:latin typeface="Times New Roman" panose="02020603050405020304" pitchFamily="18" charset="0"/>
                <a:cs typeface="Times New Roman" panose="02020603050405020304" pitchFamily="18" charset="0"/>
              </a:rPr>
              <a:t>, она — дракончик-подросток, у нее есть папа-дракон Хаял, и мир людей соприкасается с миром драконов. На церемонии вдохновительница премии, главный редактор "Волков..." Ася Петрова призналась, что это имя и место действия — пожелание остающегося анонимным спонсора премии, чью дочь зовут именно так и она обитает именно там.</a:t>
            </a:r>
            <a:endParaRPr lang="ru-RU" sz="1400" b="1" dirty="0">
              <a:latin typeface="Times New Roman" pitchFamily="18" charset="0"/>
              <a:ea typeface="Times New Roman"/>
              <a:cs typeface="Times New Roman" pitchFamily="18" charset="0"/>
            </a:endParaRPr>
          </a:p>
          <a:p>
            <a:pPr>
              <a:lnSpc>
                <a:spcPct val="115000"/>
              </a:lnSpc>
              <a:spcBef>
                <a:spcPts val="600"/>
              </a:spcBef>
              <a:spcAft>
                <a:spcPts val="600"/>
              </a:spcAft>
            </a:pPr>
            <a:r>
              <a:rPr lang="ru-RU" sz="1600" b="1" dirty="0">
                <a:latin typeface="Times New Roman" pitchFamily="18" charset="0"/>
                <a:ea typeface="Times New Roman"/>
                <a:cs typeface="Times New Roman" pitchFamily="18" charset="0"/>
              </a:rPr>
              <a:t>Номинация «Самый крутой детский роман, который захотят прочитать все».</a:t>
            </a:r>
          </a:p>
          <a:p>
            <a:pPr>
              <a:lnSpc>
                <a:spcPct val="115000"/>
              </a:lnSpc>
              <a:spcBef>
                <a:spcPts val="600"/>
              </a:spcBef>
              <a:spcAft>
                <a:spcPts val="600"/>
              </a:spcAft>
            </a:pPr>
            <a:r>
              <a:rPr lang="ru-RU" sz="1600" b="1" dirty="0">
                <a:latin typeface="Times New Roman" pitchFamily="18" charset="0"/>
                <a:ea typeface="Times New Roman"/>
                <a:cs typeface="Times New Roman" pitchFamily="18" charset="0"/>
              </a:rPr>
              <a:t> Лауреаты </a:t>
            </a:r>
          </a:p>
          <a:p>
            <a:r>
              <a:rPr lang="ru-RU" sz="1600" dirty="0">
                <a:latin typeface="Times New Roman" panose="02020603050405020304" pitchFamily="18" charset="0"/>
                <a:cs typeface="Times New Roman" panose="02020603050405020304" pitchFamily="18" charset="0"/>
              </a:rPr>
              <a:t>1 место - </a:t>
            </a:r>
            <a:r>
              <a:rPr lang="ru-RU" sz="1600" b="1" dirty="0">
                <a:latin typeface="Times New Roman" panose="02020603050405020304" pitchFamily="18" charset="0"/>
                <a:cs typeface="Times New Roman" panose="02020603050405020304" pitchFamily="18" charset="0"/>
              </a:rPr>
              <a:t>Юрий Окунев</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Аянка</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Дракобол</a:t>
            </a:r>
            <a:r>
              <a:rPr lang="ru-RU" sz="1600" dirty="0">
                <a:latin typeface="Times New Roman" panose="02020603050405020304" pitchFamily="18" charset="0"/>
                <a:cs typeface="Times New Roman" panose="02020603050405020304" pitchFamily="18" charset="0"/>
              </a:rPr>
              <a:t> всех стихий»</a:t>
            </a: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2 место -</a:t>
            </a:r>
            <a:r>
              <a:rPr lang="ru-RU" sz="1600" b="1" dirty="0">
                <a:latin typeface="Times New Roman" panose="02020603050405020304" pitchFamily="18" charset="0"/>
                <a:cs typeface="Times New Roman" panose="02020603050405020304" pitchFamily="18" charset="0"/>
              </a:rPr>
              <a:t> Софья Ремез</a:t>
            </a:r>
            <a:r>
              <a:rPr lang="ru-RU" sz="1600" dirty="0">
                <a:latin typeface="Times New Roman" panose="02020603050405020304" pitchFamily="18" charset="0"/>
                <a:cs typeface="Times New Roman" panose="02020603050405020304" pitchFamily="18" charset="0"/>
              </a:rPr>
              <a:t>, «Папины сказки и как всё было</a:t>
            </a:r>
          </a:p>
          <a:p>
            <a:r>
              <a:rPr lang="ru-RU" sz="1600" dirty="0">
                <a:latin typeface="Times New Roman" panose="02020603050405020304" pitchFamily="18" charset="0"/>
                <a:cs typeface="Times New Roman" panose="02020603050405020304" pitchFamily="18" charset="0"/>
              </a:rPr>
              <a:t> на самом деле: волшебные будни дракончика </a:t>
            </a:r>
            <a:r>
              <a:rPr lang="ru-RU" sz="1600" dirty="0" err="1">
                <a:latin typeface="Times New Roman" panose="02020603050405020304" pitchFamily="18" charset="0"/>
                <a:cs typeface="Times New Roman" panose="02020603050405020304" pitchFamily="18" charset="0"/>
              </a:rPr>
              <a:t>Аянки</a:t>
            </a:r>
            <a:r>
              <a:rPr lang="ru-RU" sz="16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3 место - </a:t>
            </a:r>
            <a:r>
              <a:rPr lang="ru-RU" sz="1600" b="1" dirty="0">
                <a:latin typeface="Times New Roman" panose="02020603050405020304" pitchFamily="18" charset="0"/>
                <a:cs typeface="Times New Roman" panose="02020603050405020304" pitchFamily="18" charset="0"/>
              </a:rPr>
              <a:t>Татьяна Кручинина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Аянка</a:t>
            </a:r>
            <a:r>
              <a:rPr lang="ru-RU" sz="1600" dirty="0">
                <a:latin typeface="Times New Roman" panose="02020603050405020304" pitchFamily="18" charset="0"/>
                <a:cs typeface="Times New Roman" panose="02020603050405020304" pitchFamily="18" charset="0"/>
              </a:rPr>
              <a:t>: Зов Неизведанного»</a:t>
            </a:r>
          </a:p>
          <a:p>
            <a:pPr>
              <a:lnSpc>
                <a:spcPct val="115000"/>
              </a:lnSpc>
              <a:spcBef>
                <a:spcPts val="600"/>
              </a:spcBef>
              <a:spcAft>
                <a:spcPts val="600"/>
              </a:spcAft>
            </a:pPr>
            <a:endParaRPr lang="ru-RU" sz="1400" b="1" dirty="0">
              <a:latin typeface="Times New Roman" pitchFamily="18" charset="0"/>
              <a:ea typeface="Calibri"/>
              <a:cs typeface="Times New Roman" pitchFamily="18" charset="0"/>
            </a:endParaRPr>
          </a:p>
          <a:p>
            <a:pPr marL="243840">
              <a:lnSpc>
                <a:spcPct val="115000"/>
              </a:lnSpc>
              <a:spcAft>
                <a:spcPts val="120"/>
              </a:spcAft>
            </a:pPr>
            <a:endParaRPr lang="ru-RU" sz="1400" dirty="0">
              <a:latin typeface="Times New Roman" pitchFamily="18" charset="0"/>
              <a:ea typeface="Calibri"/>
              <a:cs typeface="Times New Roman" pitchFamily="18" charset="0"/>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80" t="11464" r="22455" b="12400"/>
          <a:stretch/>
        </p:blipFill>
        <p:spPr bwMode="auto">
          <a:xfrm rot="1528530">
            <a:off x="17284" y="188640"/>
            <a:ext cx="1269035" cy="18207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269035" y="1014059"/>
            <a:ext cx="7874965" cy="584775"/>
          </a:xfrm>
          <a:prstGeom prst="rect">
            <a:avLst/>
          </a:prstGeom>
        </p:spPr>
        <p:txBody>
          <a:bodyPr wrap="square">
            <a:spAutoFit/>
          </a:bodyPr>
          <a:lstStyle/>
          <a:p>
            <a:r>
              <a:rPr lang="en-US" sz="1400" dirty="0">
                <a:hlinkClick r:id="rId3"/>
              </a:rPr>
              <a:t>https://godliteratury.ru/articles/2024/12/07/premiiu-volki-na-parashiutah-poluchil-drakobol-vseh-stihij</a:t>
            </a:r>
            <a:endParaRPr lang="ru-RU" sz="1400" dirty="0"/>
          </a:p>
          <a:p>
            <a:endParaRPr lang="ru-RU" dirty="0"/>
          </a:p>
        </p:txBody>
      </p:sp>
      <p:pic>
        <p:nvPicPr>
          <p:cNvPr id="2" name="Рисунок 1">
            <a:extLst>
              <a:ext uri="{FF2B5EF4-FFF2-40B4-BE49-F238E27FC236}">
                <a16:creationId xmlns:a16="http://schemas.microsoft.com/office/drawing/2014/main" id="{1F01F5ED-F09C-4310-BAEE-625DA6ADD1E4}"/>
              </a:ext>
            </a:extLst>
          </p:cNvPr>
          <p:cNvPicPr>
            <a:picLocks noChangeAspect="1"/>
          </p:cNvPicPr>
          <p:nvPr/>
        </p:nvPicPr>
        <p:blipFill>
          <a:blip r:embed="rId4"/>
          <a:stretch>
            <a:fillRect/>
          </a:stretch>
        </p:blipFill>
        <p:spPr>
          <a:xfrm>
            <a:off x="5508104" y="4293096"/>
            <a:ext cx="3557991" cy="22709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62872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657C95-D12C-41E4-8D98-5D4151293A7A}"/>
              </a:ext>
            </a:extLst>
          </p:cNvPr>
          <p:cNvSpPr>
            <a:spLocks noGrp="1"/>
          </p:cNvSpPr>
          <p:nvPr>
            <p:ph type="title"/>
          </p:nvPr>
        </p:nvSpPr>
        <p:spPr>
          <a:xfrm>
            <a:off x="2431340" y="116632"/>
            <a:ext cx="6788460" cy="864096"/>
          </a:xfrm>
        </p:spPr>
        <p:txBody>
          <a:bodyPr>
            <a:normAutofit fontScale="90000"/>
          </a:bodyPr>
          <a:lstStyle/>
          <a:p>
            <a:r>
              <a:rPr lang="ru-RU" sz="2800" dirty="0">
                <a:solidFill>
                  <a:srgbClr val="000000"/>
                </a:solidFill>
                <a:latin typeface="Constantia" panose="02030602050306030303" pitchFamily="18" charset="0"/>
              </a:rPr>
              <a:t>Премия имени</a:t>
            </a:r>
            <a:br>
              <a:rPr lang="ru-RU" sz="2800" dirty="0">
                <a:solidFill>
                  <a:srgbClr val="000000"/>
                </a:solidFill>
                <a:latin typeface="Constantia" panose="02030602050306030303" pitchFamily="18" charset="0"/>
              </a:rPr>
            </a:br>
            <a:r>
              <a:rPr lang="ru-RU" sz="2800" dirty="0">
                <a:solidFill>
                  <a:srgbClr val="000000"/>
                </a:solidFill>
                <a:latin typeface="Constantia" panose="02030602050306030303" pitchFamily="18" charset="0"/>
              </a:rPr>
              <a:t> Ханса Кристиана Андерсена 2024 года</a:t>
            </a:r>
            <a:endParaRPr lang="ru-RU" sz="2800" dirty="0">
              <a:latin typeface="Constantia" panose="02030602050306030303" pitchFamily="18" charset="0"/>
            </a:endParaRPr>
          </a:p>
        </p:txBody>
      </p:sp>
      <p:pic>
        <p:nvPicPr>
          <p:cNvPr id="4" name="Рисунок 3">
            <a:extLst>
              <a:ext uri="{FF2B5EF4-FFF2-40B4-BE49-F238E27FC236}">
                <a16:creationId xmlns:a16="http://schemas.microsoft.com/office/drawing/2014/main" id="{052AE1E0-E835-4AAA-8659-1BA6831C95EC}"/>
              </a:ext>
            </a:extLst>
          </p:cNvPr>
          <p:cNvPicPr>
            <a:picLocks noChangeAspect="1"/>
          </p:cNvPicPr>
          <p:nvPr/>
        </p:nvPicPr>
        <p:blipFill>
          <a:blip r:embed="rId2"/>
          <a:stretch>
            <a:fillRect/>
          </a:stretch>
        </p:blipFill>
        <p:spPr>
          <a:xfrm>
            <a:off x="179512" y="188640"/>
            <a:ext cx="2251828" cy="122413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F766E9A2-9665-45CC-85B5-CA3656AD116A}"/>
              </a:ext>
            </a:extLst>
          </p:cNvPr>
          <p:cNvPicPr>
            <a:picLocks noChangeAspect="1"/>
          </p:cNvPicPr>
          <p:nvPr/>
        </p:nvPicPr>
        <p:blipFill>
          <a:blip r:embed="rId3"/>
          <a:stretch>
            <a:fillRect/>
          </a:stretch>
        </p:blipFill>
        <p:spPr>
          <a:xfrm>
            <a:off x="196283" y="2366944"/>
            <a:ext cx="4375717" cy="215285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Прямоугольник 5">
            <a:extLst>
              <a:ext uri="{FF2B5EF4-FFF2-40B4-BE49-F238E27FC236}">
                <a16:creationId xmlns:a16="http://schemas.microsoft.com/office/drawing/2014/main" id="{889FF337-5F98-42A1-9745-3FA5C677EBBA}"/>
              </a:ext>
            </a:extLst>
          </p:cNvPr>
          <p:cNvSpPr/>
          <p:nvPr/>
        </p:nvSpPr>
        <p:spPr>
          <a:xfrm>
            <a:off x="2555776" y="1148112"/>
            <a:ext cx="6788460" cy="1169551"/>
          </a:xfrm>
          <a:prstGeom prst="rect">
            <a:avLst/>
          </a:prstGeom>
        </p:spPr>
        <p:txBody>
          <a:bodyPr wrap="square">
            <a:spAutoFit/>
          </a:bodyPr>
          <a:lstStyle/>
          <a:p>
            <a:r>
              <a:rPr lang="ru-RU" sz="1400" b="1" dirty="0">
                <a:solidFill>
                  <a:srgbClr val="000000"/>
                </a:solidFill>
                <a:latin typeface="Times New Roman" panose="02020603050405020304" pitchFamily="18" charset="0"/>
                <a:ea typeface="+mj-ea"/>
                <a:cs typeface="Times New Roman" panose="02020603050405020304" pitchFamily="18" charset="0"/>
              </a:rPr>
              <a:t>Премия IBBY имени Ханса Кристиана Андерсена</a:t>
            </a:r>
            <a:r>
              <a:rPr lang="ru-RU" sz="1400" dirty="0">
                <a:solidFill>
                  <a:srgbClr val="000000"/>
                </a:solidFill>
                <a:latin typeface="Times New Roman" panose="02020603050405020304" pitchFamily="18" charset="0"/>
                <a:ea typeface="+mj-ea"/>
                <a:cs typeface="Times New Roman" panose="02020603050405020304" pitchFamily="18" charset="0"/>
              </a:rPr>
              <a:t> – это высшая международная награда, присуждаемая авторам и иллюстраторам детских книг. Премия Х. К. Андерсена присуждается IBBY раз в два года в знак признания достижений всей жизни и вручается автору и иллюстратору, чьи произведения внесли важный и долгосрочный вклад в детскую литературу.</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5A7205CB-1118-4E37-800D-2735E374A6B2}"/>
              </a:ext>
            </a:extLst>
          </p:cNvPr>
          <p:cNvSpPr/>
          <p:nvPr/>
        </p:nvSpPr>
        <p:spPr>
          <a:xfrm>
            <a:off x="736342" y="4590653"/>
            <a:ext cx="3439613" cy="2308324"/>
          </a:xfrm>
          <a:prstGeom prst="rect">
            <a:avLst/>
          </a:prstGeom>
        </p:spPr>
        <p:txBody>
          <a:bodyPr wrap="square">
            <a:spAutoFit/>
          </a:bodyPr>
          <a:lstStyle/>
          <a:p>
            <a:pPr algn="ctr"/>
            <a:r>
              <a:rPr lang="ru-RU" sz="1600" dirty="0">
                <a:solidFill>
                  <a:srgbClr val="000000"/>
                </a:solidFill>
                <a:latin typeface="Times New Roman" panose="02020603050405020304" pitchFamily="18" charset="0"/>
                <a:cs typeface="Times New Roman" panose="02020603050405020304" pitchFamily="18" charset="0"/>
              </a:rPr>
              <a:t>Президент жюри Международного совета по детской книге (IBBY) </a:t>
            </a:r>
            <a:r>
              <a:rPr lang="ru-RU" sz="1600" b="1" dirty="0">
                <a:solidFill>
                  <a:srgbClr val="000000"/>
                </a:solidFill>
                <a:latin typeface="Times New Roman" panose="02020603050405020304" pitchFamily="18" charset="0"/>
                <a:cs typeface="Times New Roman" panose="02020603050405020304" pitchFamily="18" charset="0"/>
              </a:rPr>
              <a:t>Лиз Пейдж</a:t>
            </a:r>
            <a:r>
              <a:rPr lang="ru-RU" sz="1600" dirty="0">
                <a:solidFill>
                  <a:srgbClr val="000000"/>
                </a:solidFill>
                <a:latin typeface="Times New Roman" panose="02020603050405020304" pitchFamily="18" charset="0"/>
                <a:cs typeface="Times New Roman" panose="02020603050405020304" pitchFamily="18" charset="0"/>
              </a:rPr>
              <a:t> назвала имена победителей: </a:t>
            </a:r>
          </a:p>
          <a:p>
            <a:pPr algn="ctr"/>
            <a:endParaRPr lang="ru-RU" sz="1600" dirty="0">
              <a:solidFill>
                <a:srgbClr val="000000"/>
              </a:solidFill>
              <a:latin typeface="Times New Roman" panose="02020603050405020304" pitchFamily="18" charset="0"/>
              <a:cs typeface="Times New Roman" panose="02020603050405020304" pitchFamily="18" charset="0"/>
            </a:endParaRPr>
          </a:p>
          <a:p>
            <a:pPr marL="285750" indent="-285750" algn="ctr">
              <a:buFontTx/>
              <a:buChar char="-"/>
            </a:pPr>
            <a:r>
              <a:rPr lang="ru-RU" sz="1600" b="1" dirty="0">
                <a:solidFill>
                  <a:srgbClr val="000000"/>
                </a:solidFill>
                <a:latin typeface="Times New Roman" panose="02020603050405020304" pitchFamily="18" charset="0"/>
                <a:cs typeface="Times New Roman" panose="02020603050405020304" pitchFamily="18" charset="0"/>
              </a:rPr>
              <a:t>Хайнц </a:t>
            </a:r>
            <a:r>
              <a:rPr lang="ru-RU" sz="1600" b="1" dirty="0" err="1">
                <a:solidFill>
                  <a:srgbClr val="000000"/>
                </a:solidFill>
                <a:latin typeface="Times New Roman" panose="02020603050405020304" pitchFamily="18" charset="0"/>
                <a:cs typeface="Times New Roman" panose="02020603050405020304" pitchFamily="18" charset="0"/>
              </a:rPr>
              <a:t>Яниш</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Heinz</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Janisch</a:t>
            </a:r>
            <a:r>
              <a:rPr lang="ru-RU" sz="1600" dirty="0">
                <a:solidFill>
                  <a:srgbClr val="000000"/>
                </a:solidFill>
                <a:latin typeface="Times New Roman" panose="02020603050405020304" pitchFamily="18" charset="0"/>
                <a:cs typeface="Times New Roman" panose="02020603050405020304" pitchFamily="18" charset="0"/>
              </a:rPr>
              <a:t>) из Австрии в номинации «Автор» и-</a:t>
            </a:r>
          </a:p>
          <a:p>
            <a:pPr marL="285750" indent="-285750" algn="ctr">
              <a:buFontTx/>
              <a:buChar char="-"/>
            </a:pPr>
            <a:r>
              <a:rPr lang="ru-RU" sz="1600" b="1" dirty="0">
                <a:solidFill>
                  <a:srgbClr val="000000"/>
                </a:solidFill>
                <a:latin typeface="Times New Roman" panose="02020603050405020304" pitchFamily="18" charset="0"/>
                <a:cs typeface="Times New Roman" panose="02020603050405020304" pitchFamily="18" charset="0"/>
              </a:rPr>
              <a:t>Сидни Смит</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Sydney</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Smith</a:t>
            </a:r>
            <a:r>
              <a:rPr lang="ru-RU" sz="1600" dirty="0">
                <a:solidFill>
                  <a:srgbClr val="000000"/>
                </a:solidFill>
                <a:latin typeface="Times New Roman" panose="02020603050405020304" pitchFamily="18" charset="0"/>
                <a:cs typeface="Times New Roman" panose="02020603050405020304" pitchFamily="18" charset="0"/>
              </a:rPr>
              <a:t>) из Канады в номинации «Иллюстратор».</a:t>
            </a:r>
            <a:endParaRPr lang="ru-RU" sz="1600"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61D7DFA8-1CCF-4825-AD68-1887BD087D9A}"/>
              </a:ext>
            </a:extLst>
          </p:cNvPr>
          <p:cNvSpPr/>
          <p:nvPr/>
        </p:nvSpPr>
        <p:spPr>
          <a:xfrm>
            <a:off x="4572000" y="4840084"/>
            <a:ext cx="4572000" cy="1815882"/>
          </a:xfrm>
          <a:prstGeom prst="rect">
            <a:avLst/>
          </a:prstGeom>
        </p:spPr>
        <p:txBody>
          <a:bodyPr>
            <a:spAutoFit/>
          </a:bodyPr>
          <a:lstStyle/>
          <a:p>
            <a:pPr algn="ctr"/>
            <a:r>
              <a:rPr lang="ru-RU" sz="1600" dirty="0">
                <a:solidFill>
                  <a:srgbClr val="000000"/>
                </a:solidFill>
                <a:latin typeface="Times New Roman" panose="02020603050405020304" pitchFamily="18" charset="0"/>
                <a:cs typeface="Times New Roman" panose="02020603050405020304" pitchFamily="18" charset="0"/>
              </a:rPr>
              <a:t>В 2024 году на почетную награду были номинированы 59 кандидатов из 33 стран. В короткий список вошли 6 писателей и 6 иллюстраторов, из которых и были выбраны победители.</a:t>
            </a:r>
            <a:r>
              <a:rPr lang="ru-RU" sz="1600" b="1" dirty="0">
                <a:solidFill>
                  <a:srgbClr val="000000"/>
                </a:solidFill>
                <a:latin typeface="Times New Roman" panose="02020603050405020304" pitchFamily="18" charset="0"/>
                <a:cs typeface="Times New Roman" panose="02020603050405020304" pitchFamily="18" charset="0"/>
              </a:rPr>
              <a:t> </a:t>
            </a:r>
            <a:r>
              <a:rPr lang="ru-RU" sz="1600" b="1" u="sng" dirty="0">
                <a:solidFill>
                  <a:srgbClr val="EB6E08"/>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От России были номинированы писатель Андрей Усачев и художница-иллюстратор Юлия Гукова →</a:t>
            </a:r>
            <a:endParaRPr lang="ru-RU" sz="16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54F028F4-2E3A-4AD0-8672-742210B6A59C}"/>
              </a:ext>
            </a:extLst>
          </p:cNvPr>
          <p:cNvPicPr>
            <a:picLocks noChangeAspect="1"/>
          </p:cNvPicPr>
          <p:nvPr/>
        </p:nvPicPr>
        <p:blipFill>
          <a:blip r:embed="rId5"/>
          <a:stretch>
            <a:fillRect/>
          </a:stretch>
        </p:blipFill>
        <p:spPr>
          <a:xfrm>
            <a:off x="5171180" y="2366943"/>
            <a:ext cx="1680421" cy="215285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a:extLst>
              <a:ext uri="{FF2B5EF4-FFF2-40B4-BE49-F238E27FC236}">
                <a16:creationId xmlns:a16="http://schemas.microsoft.com/office/drawing/2014/main" id="{E2F9FCEC-2D1A-4C8E-9D31-38CC7DF30BEB}"/>
              </a:ext>
            </a:extLst>
          </p:cNvPr>
          <p:cNvPicPr>
            <a:picLocks noChangeAspect="1"/>
          </p:cNvPicPr>
          <p:nvPr/>
        </p:nvPicPr>
        <p:blipFill>
          <a:blip r:embed="rId6"/>
          <a:stretch>
            <a:fillRect/>
          </a:stretch>
        </p:blipFill>
        <p:spPr>
          <a:xfrm>
            <a:off x="7236296" y="2347463"/>
            <a:ext cx="1494424" cy="21180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93713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357126" y="555260"/>
            <a:ext cx="5391338" cy="276999"/>
          </a:xfrm>
          <a:prstGeom prst="rect">
            <a:avLst/>
          </a:prstGeom>
          <a:solidFill>
            <a:schemeClr val="bg1">
              <a:alpha val="51000"/>
            </a:schemeClr>
          </a:solidFill>
          <a:effectLst>
            <a:softEdge rad="63500"/>
          </a:effectLst>
        </p:spPr>
        <p:txBody>
          <a:bodyPr wrap="square">
            <a:spAutoFit/>
          </a:bodyPr>
          <a:lstStyle/>
          <a:p>
            <a:endParaRPr lang="ru-RU" sz="1200" dirty="0"/>
          </a:p>
        </p:txBody>
      </p:sp>
      <p:pic>
        <p:nvPicPr>
          <p:cNvPr id="4098" name="Picture 2" descr="C:\Users\khln\Desktop\22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94"/>
          <a:stretch/>
        </p:blipFill>
        <p:spPr bwMode="auto">
          <a:xfrm>
            <a:off x="323528" y="181442"/>
            <a:ext cx="2449911" cy="14545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987824" y="3140968"/>
            <a:ext cx="5904656" cy="461665"/>
          </a:xfrm>
          <a:prstGeom prst="rect">
            <a:avLst/>
          </a:prstGeom>
        </p:spPr>
        <p:txBody>
          <a:bodyPr wrap="square">
            <a:spAutoFit/>
          </a:bodyPr>
          <a:lstStyle/>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p:txBody>
      </p:sp>
      <p:sp>
        <p:nvSpPr>
          <p:cNvPr id="8" name="TextBox 7"/>
          <p:cNvSpPr txBox="1"/>
          <p:nvPr/>
        </p:nvSpPr>
        <p:spPr>
          <a:xfrm>
            <a:off x="2231926" y="-60294"/>
            <a:ext cx="6480720" cy="1508105"/>
          </a:xfrm>
          <a:prstGeom prst="rect">
            <a:avLst/>
          </a:prstGeom>
          <a:noFill/>
        </p:spPr>
        <p:txBody>
          <a:bodyPr wrap="square" rtlCol="0">
            <a:spAutoFit/>
          </a:bodyPr>
          <a:lstStyle/>
          <a:p>
            <a:pPr algn="ctr"/>
            <a:r>
              <a:rPr lang="ru-RU" sz="2800" dirty="0">
                <a:latin typeface="Constantia" pitchFamily="18" charset="0"/>
              </a:rPr>
              <a:t>Мемориальная премия имени </a:t>
            </a:r>
          </a:p>
          <a:p>
            <a:pPr algn="ctr"/>
            <a:r>
              <a:rPr lang="ru-RU" sz="2800" dirty="0">
                <a:latin typeface="Constantia" pitchFamily="18" charset="0"/>
              </a:rPr>
              <a:t>Астрид Линдгрен</a:t>
            </a:r>
          </a:p>
          <a:p>
            <a:pPr algn="ctr"/>
            <a:r>
              <a:rPr lang="en-US" dirty="0">
                <a:latin typeface="Constantia" pitchFamily="18" charset="0"/>
                <a:hlinkClick r:id="rId3"/>
              </a:rPr>
              <a:t>https://alma.se/en/laureates</a:t>
            </a:r>
            <a:endParaRPr lang="ru-RU" dirty="0">
              <a:latin typeface="Constantia" pitchFamily="18" charset="0"/>
            </a:endParaRPr>
          </a:p>
          <a:p>
            <a:pPr algn="ctr"/>
            <a:endParaRPr lang="ru-RU" dirty="0">
              <a:latin typeface="Constantia" pitchFamily="18" charset="0"/>
            </a:endParaRPr>
          </a:p>
        </p:txBody>
      </p:sp>
      <p:sp>
        <p:nvSpPr>
          <p:cNvPr id="3" name="Прямоугольник 2"/>
          <p:cNvSpPr/>
          <p:nvPr/>
        </p:nvSpPr>
        <p:spPr>
          <a:xfrm>
            <a:off x="2945844" y="1222375"/>
            <a:ext cx="5946635" cy="3539430"/>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Лауреаты 2024 года</a:t>
            </a:r>
          </a:p>
          <a:p>
            <a:pPr algn="just"/>
            <a:endParaRPr lang="ru-RU" sz="1600" b="1"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Премия памяти </a:t>
            </a:r>
            <a:r>
              <a:rPr lang="ru-RU" sz="1600" dirty="0" err="1">
                <a:latin typeface="Times New Roman" panose="02020603050405020304" pitchFamily="18" charset="0"/>
                <a:cs typeface="Times New Roman" panose="02020603050405020304" pitchFamily="18" charset="0"/>
              </a:rPr>
              <a:t>Астрид</a:t>
            </a:r>
            <a:r>
              <a:rPr lang="ru-RU" sz="1600" dirty="0">
                <a:latin typeface="Times New Roman" panose="02020603050405020304" pitchFamily="18" charset="0"/>
                <a:cs typeface="Times New Roman" panose="02020603050405020304" pitchFamily="18" charset="0"/>
              </a:rPr>
              <a:t> Линдгрен присуждается авторам, иллюстраторам и рассказчикам, а также людям или организациям, которые работают над популяризацией чтения. </a:t>
            </a:r>
          </a:p>
          <a:p>
            <a:pPr algn="just"/>
            <a:endParaRPr lang="ru-RU" sz="1600" b="0" i="0" dirty="0">
              <a:effectLst/>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Лауреатом стал </a:t>
            </a:r>
            <a:r>
              <a:rPr lang="ru-RU" sz="1600" b="1" dirty="0">
                <a:latin typeface="Times New Roman" panose="02020603050405020304" pitchFamily="18" charset="0"/>
                <a:cs typeface="Times New Roman" panose="02020603050405020304" pitchFamily="18" charset="0"/>
              </a:rPr>
              <a:t>Фонд грамотности коренных народов (ILF), </a:t>
            </a:r>
            <a:r>
              <a:rPr lang="ru-RU" sz="1600" dirty="0">
                <a:latin typeface="Times New Roman" panose="02020603050405020304" pitchFamily="18" charset="0"/>
                <a:cs typeface="Times New Roman" panose="02020603050405020304" pitchFamily="18" charset="0"/>
              </a:rPr>
              <a:t>он  поощряет чтение и способствует грамотности, обеспечивая доступ к хорошей литературе для детей коренных народов Австралии. Организация работает в 427 общинах коренных народов по всему австралийскому континенту. ILF подчеркивает важность того, чтобы дети коренных народов находили себя, свою культуру и свои языки отраженными в книгах, которые они читают.</a:t>
            </a:r>
            <a:endParaRPr lang="ru-RU" sz="1600" b="0" i="0" dirty="0">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60620" y="1899483"/>
            <a:ext cx="2612819" cy="2862322"/>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Краткие факты:</a:t>
            </a:r>
          </a:p>
          <a:p>
            <a:pPr lvl="0"/>
            <a:r>
              <a:rPr lang="ru-RU" u="sng" dirty="0">
                <a:latin typeface="Times New Roman" panose="02020603050405020304" pitchFamily="18" charset="0"/>
                <a:cs typeface="Times New Roman" panose="02020603050405020304" pitchFamily="18" charset="0"/>
              </a:rPr>
              <a:t>Название: </a:t>
            </a:r>
            <a:r>
              <a:rPr lang="ru-RU" dirty="0">
                <a:latin typeface="Times New Roman" panose="02020603050405020304" pitchFamily="18" charset="0"/>
                <a:cs typeface="Times New Roman" panose="02020603050405020304" pitchFamily="18" charset="0"/>
              </a:rPr>
              <a:t>Фонда грамотности коренных народов.</a:t>
            </a:r>
            <a:r>
              <a:rPr lang="ru-RU" dirty="0">
                <a:solidFill>
                  <a:prstClr val="black"/>
                </a:solidFill>
                <a:latin typeface="Times New Roman" panose="02020603050405020304" pitchFamily="18" charset="0"/>
                <a:cs typeface="Times New Roman" panose="02020603050405020304" pitchFamily="18" charset="0"/>
              </a:rPr>
              <a:t> Профессиональная организация</a:t>
            </a:r>
            <a:endParaRPr lang="ru-RU" dirty="0">
              <a:latin typeface="Times New Roman" panose="02020603050405020304" pitchFamily="18" charset="0"/>
              <a:cs typeface="Times New Roman" panose="02020603050405020304" pitchFamily="18" charset="0"/>
            </a:endParaRPr>
          </a:p>
          <a:p>
            <a:r>
              <a:rPr lang="ru-RU" u="sng" dirty="0">
                <a:latin typeface="Times New Roman" panose="02020603050405020304" pitchFamily="18" charset="0"/>
                <a:cs typeface="Times New Roman" panose="02020603050405020304" pitchFamily="18" charset="0"/>
              </a:rPr>
              <a:t>Год рождения: </a:t>
            </a:r>
            <a:r>
              <a:rPr lang="ru-RU" dirty="0">
                <a:latin typeface="Times New Roman" panose="02020603050405020304" pitchFamily="18" charset="0"/>
                <a:cs typeface="Times New Roman" panose="02020603050405020304" pitchFamily="18" charset="0"/>
              </a:rPr>
              <a:t>не определен</a:t>
            </a:r>
          </a:p>
          <a:p>
            <a:r>
              <a:rPr lang="ru-RU" u="sng" dirty="0">
                <a:latin typeface="Times New Roman" panose="02020603050405020304" pitchFamily="18" charset="0"/>
                <a:cs typeface="Times New Roman" panose="02020603050405020304" pitchFamily="18" charset="0"/>
              </a:rPr>
              <a:t>Страна</a:t>
            </a:r>
            <a:r>
              <a:rPr lang="ru-RU" dirty="0">
                <a:latin typeface="Times New Roman" panose="02020603050405020304" pitchFamily="18" charset="0"/>
                <a:cs typeface="Times New Roman" panose="02020603050405020304" pitchFamily="18" charset="0"/>
              </a:rPr>
              <a:t>: Австралия</a:t>
            </a:r>
          </a:p>
          <a:p>
            <a:r>
              <a:rPr lang="ru-RU" u="sng" dirty="0">
                <a:latin typeface="Times New Roman" panose="02020603050405020304" pitchFamily="18" charset="0"/>
                <a:cs typeface="Times New Roman" panose="02020603050405020304" pitchFamily="18" charset="0"/>
              </a:rPr>
              <a:t>Год награждения:</a:t>
            </a:r>
            <a:r>
              <a:rPr lang="ru-RU" dirty="0">
                <a:latin typeface="Times New Roman" panose="02020603050405020304" pitchFamily="18" charset="0"/>
                <a:cs typeface="Times New Roman" panose="02020603050405020304" pitchFamily="18" charset="0"/>
              </a:rPr>
              <a:t>2024</a:t>
            </a:r>
          </a:p>
        </p:txBody>
      </p: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33" r="13609"/>
          <a:stretch/>
        </p:blipFill>
        <p:spPr bwMode="auto">
          <a:xfrm>
            <a:off x="5004048" y="4869953"/>
            <a:ext cx="3425589" cy="19032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 r="20000"/>
          <a:stretch/>
        </p:blipFill>
        <p:spPr bwMode="auto">
          <a:xfrm>
            <a:off x="755576" y="4884579"/>
            <a:ext cx="3744416" cy="18739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86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107321"/>
            <a:ext cx="2520279" cy="16832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0643" y="3501008"/>
            <a:ext cx="3213720" cy="1769715"/>
          </a:xfrm>
          <a:prstGeom prst="rect">
            <a:avLst/>
          </a:prstGeom>
        </p:spPr>
        <p:txBody>
          <a:bodyPr wrap="square">
            <a:spAutoFit/>
          </a:bodyPr>
          <a:lstStyle/>
          <a:p>
            <a:pPr algn="just"/>
            <a:r>
              <a:rPr lang="ru-RU" sz="1200" i="1" dirty="0">
                <a:latin typeface="Times New Roman" pitchFamily="18" charset="0"/>
                <a:cs typeface="Times New Roman" pitchFamily="18" charset="0"/>
              </a:rPr>
              <a:t>«Кора — это фестиваль короткого рассказа, который придумали писатель Алексей Олейников и главный библиотекарь Центральной городской детской библиотеки им. А.П. Гайдара города Москвы Татьяна Рудишина при активном участии директора библиотеки Надежды Эрихман.</a:t>
            </a:r>
          </a:p>
          <a:p>
            <a:pPr algn="just"/>
            <a:r>
              <a:rPr lang="ru-RU" sz="1200" dirty="0">
                <a:latin typeface="Times New Roman" pitchFamily="18" charset="0"/>
                <a:cs typeface="Times New Roman" pitchFamily="18" charset="0"/>
              </a:rPr>
              <a:t> (Сайт фестиваля).</a:t>
            </a:r>
          </a:p>
          <a:p>
            <a:pPr algn="just"/>
            <a:endParaRPr lang="ru-RU" sz="1300" dirty="0">
              <a:latin typeface="Times New Roman" pitchFamily="18" charset="0"/>
              <a:cs typeface="Times New Roman" pitchFamily="18" charset="0"/>
            </a:endParaRPr>
          </a:p>
        </p:txBody>
      </p:sp>
      <p:sp>
        <p:nvSpPr>
          <p:cNvPr id="8" name="TextBox 7"/>
          <p:cNvSpPr txBox="1"/>
          <p:nvPr/>
        </p:nvSpPr>
        <p:spPr>
          <a:xfrm>
            <a:off x="1547664" y="116331"/>
            <a:ext cx="6540574" cy="523220"/>
          </a:xfrm>
          <a:prstGeom prst="rect">
            <a:avLst/>
          </a:prstGeom>
          <a:noFill/>
        </p:spPr>
        <p:txBody>
          <a:bodyPr wrap="square" rtlCol="0">
            <a:spAutoFit/>
          </a:bodyPr>
          <a:lstStyle/>
          <a:p>
            <a:r>
              <a:rPr lang="ru-RU" sz="2800" dirty="0">
                <a:latin typeface="Constantia" pitchFamily="18" charset="0"/>
              </a:rPr>
              <a:t>Фестиваль короткого рассказа «</a:t>
            </a:r>
            <a:r>
              <a:rPr lang="ru-RU" sz="2800" dirty="0" err="1">
                <a:latin typeface="Constantia" pitchFamily="18" charset="0"/>
              </a:rPr>
              <a:t>КоРа</a:t>
            </a:r>
            <a:r>
              <a:rPr lang="ru-RU" sz="2800" dirty="0">
                <a:latin typeface="Constantia" pitchFamily="18" charset="0"/>
              </a:rPr>
              <a:t>»</a:t>
            </a:r>
          </a:p>
        </p:txBody>
      </p:sp>
      <p:sp>
        <p:nvSpPr>
          <p:cNvPr id="10" name="TextBox 9"/>
          <p:cNvSpPr txBox="1"/>
          <p:nvPr/>
        </p:nvSpPr>
        <p:spPr>
          <a:xfrm>
            <a:off x="3995936" y="1308457"/>
            <a:ext cx="3240360" cy="338554"/>
          </a:xfrm>
          <a:prstGeom prst="rect">
            <a:avLst/>
          </a:prstGeom>
          <a:noFill/>
        </p:spPr>
        <p:txBody>
          <a:bodyPr wrap="square" rtlCol="0">
            <a:spAutoFit/>
          </a:bodyPr>
          <a:lstStyle/>
          <a:p>
            <a:r>
              <a:rPr lang="ru-RU" sz="1600" b="1" dirty="0">
                <a:latin typeface="Times New Roman" pitchFamily="18" charset="0"/>
                <a:cs typeface="Times New Roman" pitchFamily="18" charset="0"/>
              </a:rPr>
              <a:t>Итоги 2024 сезона</a:t>
            </a:r>
          </a:p>
        </p:txBody>
      </p:sp>
      <p:sp>
        <p:nvSpPr>
          <p:cNvPr id="2" name="Прямоугольник 1"/>
          <p:cNvSpPr/>
          <p:nvPr/>
        </p:nvSpPr>
        <p:spPr>
          <a:xfrm>
            <a:off x="3354363" y="1616142"/>
            <a:ext cx="5416946" cy="5909310"/>
          </a:xfrm>
          <a:prstGeom prst="rect">
            <a:avLst/>
          </a:prstGeom>
        </p:spPr>
        <p:txBody>
          <a:bodyPr wrap="square">
            <a:spAutoFit/>
          </a:bodyPr>
          <a:lstStyle/>
          <a:p>
            <a:endParaRPr lang="ru-RU" b="1" dirty="0">
              <a:solidFill>
                <a:srgbClr val="404040"/>
              </a:solidFill>
              <a:latin typeface="Times New Roman" panose="02020603050405020304" pitchFamily="18" charset="0"/>
              <a:cs typeface="Times New Roman" panose="02020603050405020304" pitchFamily="18" charset="0"/>
            </a:endParaRPr>
          </a:p>
          <a:p>
            <a:r>
              <a:rPr lang="ru-RU" b="1" dirty="0">
                <a:solidFill>
                  <a:srgbClr val="404040"/>
                </a:solidFill>
                <a:latin typeface="Times New Roman" panose="02020603050405020304" pitchFamily="18" charset="0"/>
                <a:cs typeface="Times New Roman" panose="02020603050405020304" pitchFamily="18" charset="0"/>
              </a:rPr>
              <a:t>Основная номинация:</a:t>
            </a:r>
          </a:p>
          <a:p>
            <a:endParaRPr lang="ru-RU" b="1" dirty="0">
              <a:solidFill>
                <a:srgbClr val="404040"/>
              </a:solidFill>
              <a:latin typeface="Times New Roman" panose="02020603050405020304" pitchFamily="18" charset="0"/>
              <a:cs typeface="Times New Roman" panose="02020603050405020304" pitchFamily="18" charset="0"/>
            </a:endParaRPr>
          </a:p>
          <a:p>
            <a:r>
              <a:rPr lang="ru-RU" b="1" dirty="0">
                <a:solidFill>
                  <a:srgbClr val="404040"/>
                </a:solidFill>
                <a:latin typeface="Times New Roman" panose="02020603050405020304" pitchFamily="18" charset="0"/>
                <a:cs typeface="Times New Roman" panose="02020603050405020304" pitchFamily="18" charset="0"/>
              </a:rPr>
              <a:t>Первое место</a:t>
            </a:r>
          </a:p>
          <a:p>
            <a:r>
              <a:rPr lang="ru-RU" b="1" dirty="0">
                <a:solidFill>
                  <a:srgbClr val="7999C1"/>
                </a:solidFill>
                <a:latin typeface="Times New Roman" panose="02020603050405020304" pitchFamily="18" charset="0"/>
                <a:cs typeface="Times New Roman" panose="02020603050405020304" pitchFamily="18" charset="0"/>
                <a:hlinkClick r:id="rId3"/>
              </a:rPr>
              <a:t>Ольга </a:t>
            </a:r>
            <a:r>
              <a:rPr lang="ru-RU" b="1" dirty="0" err="1">
                <a:solidFill>
                  <a:srgbClr val="7999C1"/>
                </a:solidFill>
                <a:latin typeface="Times New Roman" panose="02020603050405020304" pitchFamily="18" charset="0"/>
                <a:cs typeface="Times New Roman" panose="02020603050405020304" pitchFamily="18" charset="0"/>
                <a:hlinkClick r:id="rId3"/>
              </a:rPr>
              <a:t>Олесина</a:t>
            </a:r>
            <a:r>
              <a:rPr lang="ru-RU" b="1" dirty="0">
                <a:solidFill>
                  <a:srgbClr val="7999C1"/>
                </a:solidFill>
                <a:latin typeface="Times New Roman" panose="02020603050405020304" pitchFamily="18" charset="0"/>
                <a:cs typeface="Times New Roman" panose="02020603050405020304" pitchFamily="18" charset="0"/>
                <a:hlinkClick r:id="rId3"/>
              </a:rPr>
              <a:t> «Думай о белой обезьяне»</a:t>
            </a:r>
            <a:endParaRPr lang="ru-RU" b="1" dirty="0">
              <a:solidFill>
                <a:srgbClr val="404040"/>
              </a:solidFill>
              <a:latin typeface="Times New Roman" panose="02020603050405020304" pitchFamily="18" charset="0"/>
              <a:cs typeface="Times New Roman" panose="02020603050405020304" pitchFamily="18" charset="0"/>
            </a:endParaRPr>
          </a:p>
          <a:p>
            <a:r>
              <a:rPr lang="ru-RU" b="1" dirty="0">
                <a:solidFill>
                  <a:srgbClr val="404040"/>
                </a:solidFill>
                <a:latin typeface="Times New Roman" panose="02020603050405020304" pitchFamily="18" charset="0"/>
                <a:cs typeface="Times New Roman" panose="02020603050405020304" pitchFamily="18" charset="0"/>
              </a:rPr>
              <a:t>Второе место</a:t>
            </a:r>
          </a:p>
          <a:p>
            <a:r>
              <a:rPr lang="ru-RU" b="1" dirty="0">
                <a:solidFill>
                  <a:srgbClr val="7999C1"/>
                </a:solidFill>
                <a:latin typeface="Times New Roman" panose="02020603050405020304" pitchFamily="18" charset="0"/>
                <a:cs typeface="Times New Roman" panose="02020603050405020304" pitchFamily="18" charset="0"/>
                <a:hlinkClick r:id="rId4"/>
              </a:rPr>
              <a:t>Екатерина </a:t>
            </a:r>
            <a:r>
              <a:rPr lang="ru-RU" b="1" dirty="0" err="1">
                <a:solidFill>
                  <a:srgbClr val="7999C1"/>
                </a:solidFill>
                <a:latin typeface="Times New Roman" panose="02020603050405020304" pitchFamily="18" charset="0"/>
                <a:cs typeface="Times New Roman" panose="02020603050405020304" pitchFamily="18" charset="0"/>
                <a:hlinkClick r:id="rId4"/>
              </a:rPr>
              <a:t>Бордон</a:t>
            </a:r>
            <a:r>
              <a:rPr lang="ru-RU" b="1" dirty="0">
                <a:solidFill>
                  <a:srgbClr val="7999C1"/>
                </a:solidFill>
                <a:latin typeface="Times New Roman" panose="02020603050405020304" pitchFamily="18" charset="0"/>
                <a:cs typeface="Times New Roman" panose="02020603050405020304" pitchFamily="18" charset="0"/>
                <a:hlinkClick r:id="rId4"/>
              </a:rPr>
              <a:t> «Жесть и чебуреки»</a:t>
            </a:r>
            <a:endParaRPr lang="ru-RU" b="1" dirty="0">
              <a:solidFill>
                <a:srgbClr val="404040"/>
              </a:solidFill>
              <a:latin typeface="Times New Roman" panose="02020603050405020304" pitchFamily="18" charset="0"/>
              <a:cs typeface="Times New Roman" panose="02020603050405020304" pitchFamily="18" charset="0"/>
            </a:endParaRPr>
          </a:p>
          <a:p>
            <a:r>
              <a:rPr lang="ru-RU" b="1" dirty="0">
                <a:solidFill>
                  <a:srgbClr val="404040"/>
                </a:solidFill>
                <a:latin typeface="Times New Roman" panose="02020603050405020304" pitchFamily="18" charset="0"/>
                <a:cs typeface="Times New Roman" panose="02020603050405020304" pitchFamily="18" charset="0"/>
              </a:rPr>
              <a:t>Третье место</a:t>
            </a:r>
          </a:p>
          <a:p>
            <a:r>
              <a:rPr lang="ru-RU" b="1" dirty="0">
                <a:solidFill>
                  <a:srgbClr val="7999C1"/>
                </a:solidFill>
                <a:latin typeface="Times New Roman" panose="02020603050405020304" pitchFamily="18" charset="0"/>
                <a:cs typeface="Times New Roman" panose="02020603050405020304" pitchFamily="18" charset="0"/>
                <a:hlinkClick r:id="rId5"/>
              </a:rPr>
              <a:t>Юлия Иванова «Ромашковая сфера»</a:t>
            </a:r>
            <a:endParaRPr lang="ru-RU" b="1" dirty="0">
              <a:solidFill>
                <a:srgbClr val="7999C1"/>
              </a:solidFill>
              <a:latin typeface="Times New Roman" panose="02020603050405020304" pitchFamily="18" charset="0"/>
              <a:cs typeface="Times New Roman" panose="02020603050405020304" pitchFamily="18" charset="0"/>
            </a:endParaRPr>
          </a:p>
          <a:p>
            <a:endParaRPr lang="ru-RU" b="1" dirty="0">
              <a:solidFill>
                <a:srgbClr val="404040"/>
              </a:solidFill>
              <a:latin typeface="Times New Roman" panose="02020603050405020304" pitchFamily="18" charset="0"/>
              <a:cs typeface="Times New Roman" panose="02020603050405020304" pitchFamily="18" charset="0"/>
            </a:endParaRPr>
          </a:p>
          <a:p>
            <a:r>
              <a:rPr lang="ru-RU" b="1" dirty="0">
                <a:solidFill>
                  <a:srgbClr val="404040"/>
                </a:solidFill>
                <a:latin typeface="Times New Roman" panose="02020603050405020304" pitchFamily="18" charset="0"/>
                <a:cs typeface="Times New Roman" panose="02020603050405020304" pitchFamily="18" charset="0"/>
              </a:rPr>
              <a:t>Номинация Брат Пушкин</a:t>
            </a:r>
          </a:p>
          <a:p>
            <a:r>
              <a:rPr lang="ru-RU" b="1" dirty="0">
                <a:solidFill>
                  <a:srgbClr val="7999C1"/>
                </a:solidFill>
                <a:latin typeface="Times New Roman" panose="02020603050405020304" pitchFamily="18" charset="0"/>
                <a:cs typeface="Times New Roman" panose="02020603050405020304" pitchFamily="18" charset="0"/>
                <a:hlinkClick r:id="rId6"/>
              </a:rPr>
              <a:t>Зайцева Александра «Подлинные чувства»</a:t>
            </a:r>
            <a:endParaRPr lang="ru-RU" b="1" dirty="0">
              <a:solidFill>
                <a:srgbClr val="404040"/>
              </a:solidFill>
              <a:latin typeface="Times New Roman" panose="02020603050405020304" pitchFamily="18" charset="0"/>
              <a:cs typeface="Times New Roman" panose="02020603050405020304" pitchFamily="18" charset="0"/>
            </a:endParaRPr>
          </a:p>
          <a:p>
            <a:br>
              <a:rPr lang="ru-RU" b="1" dirty="0">
                <a:solidFill>
                  <a:srgbClr val="404040"/>
                </a:solidFill>
                <a:latin typeface="Times New Roman" panose="02020603050405020304" pitchFamily="18" charset="0"/>
                <a:cs typeface="Times New Roman" panose="02020603050405020304" pitchFamily="18" charset="0"/>
              </a:rPr>
            </a:br>
            <a:r>
              <a:rPr lang="ru-RU" b="1" dirty="0">
                <a:solidFill>
                  <a:srgbClr val="404040"/>
                </a:solidFill>
                <a:latin typeface="Times New Roman" panose="02020603050405020304" pitchFamily="18" charset="0"/>
                <a:cs typeface="Times New Roman" panose="02020603050405020304" pitchFamily="18" charset="0"/>
              </a:rPr>
              <a:t>Номинация Голубая чашка</a:t>
            </a:r>
          </a:p>
          <a:p>
            <a:r>
              <a:rPr lang="ru-RU" b="1" dirty="0">
                <a:solidFill>
                  <a:srgbClr val="7999C1"/>
                </a:solidFill>
                <a:latin typeface="Times New Roman" panose="02020603050405020304" pitchFamily="18" charset="0"/>
                <a:cs typeface="Times New Roman" panose="02020603050405020304" pitchFamily="18" charset="0"/>
                <a:hlinkClick r:id="rId7"/>
              </a:rPr>
              <a:t>Светлана Леднева «</a:t>
            </a:r>
            <a:r>
              <a:rPr lang="ru-RU" b="1" dirty="0" err="1">
                <a:solidFill>
                  <a:srgbClr val="7999C1"/>
                </a:solidFill>
                <a:latin typeface="Times New Roman" panose="02020603050405020304" pitchFamily="18" charset="0"/>
                <a:cs typeface="Times New Roman" panose="02020603050405020304" pitchFamily="18" charset="0"/>
                <a:hlinkClick r:id="rId7"/>
              </a:rPr>
              <a:t>Сердцевёртка</a:t>
            </a:r>
            <a:r>
              <a:rPr lang="ru-RU" b="1" dirty="0">
                <a:solidFill>
                  <a:srgbClr val="7999C1"/>
                </a:solidFill>
                <a:latin typeface="Times New Roman" panose="02020603050405020304" pitchFamily="18" charset="0"/>
                <a:cs typeface="Times New Roman" panose="02020603050405020304" pitchFamily="18" charset="0"/>
                <a:hlinkClick r:id="rId7"/>
              </a:rPr>
              <a:t>»</a:t>
            </a:r>
            <a:endParaRPr lang="ru-RU" b="1" dirty="0">
              <a:solidFill>
                <a:srgbClr val="7999C1"/>
              </a:solidFill>
              <a:latin typeface="Times New Roman" panose="02020603050405020304" pitchFamily="18" charset="0"/>
              <a:cs typeface="Times New Roman" panose="02020603050405020304" pitchFamily="18" charset="0"/>
            </a:endParaRPr>
          </a:p>
          <a:p>
            <a:endParaRPr lang="ru-RU" b="1" dirty="0">
              <a:solidFill>
                <a:srgbClr val="7999C1"/>
              </a:solidFill>
              <a:latin typeface="Times New Roman" panose="02020603050405020304" pitchFamily="18" charset="0"/>
              <a:cs typeface="Times New Roman" panose="02020603050405020304" pitchFamily="18" charset="0"/>
            </a:endParaRPr>
          </a:p>
          <a:p>
            <a:r>
              <a:rPr lang="ru-RU" b="1" dirty="0">
                <a:solidFill>
                  <a:srgbClr val="404040"/>
                </a:solidFill>
                <a:latin typeface="Times New Roman" panose="02020603050405020304" pitchFamily="18" charset="0"/>
                <a:cs typeface="Times New Roman" panose="02020603050405020304" pitchFamily="18" charset="0"/>
              </a:rPr>
              <a:t>Спецприз от CWS — курс на выбор</a:t>
            </a:r>
          </a:p>
          <a:p>
            <a:r>
              <a:rPr lang="ru-RU" b="1" dirty="0">
                <a:solidFill>
                  <a:srgbClr val="7999C1"/>
                </a:solidFill>
                <a:latin typeface="Times New Roman" panose="02020603050405020304" pitchFamily="18" charset="0"/>
                <a:cs typeface="Times New Roman" panose="02020603050405020304" pitchFamily="18" charset="0"/>
                <a:hlinkClick r:id="rId8"/>
              </a:rPr>
              <a:t>Юлия Асланова «Нелюдим»</a:t>
            </a:r>
            <a:br>
              <a:rPr lang="ru-RU" b="1" dirty="0">
                <a:solidFill>
                  <a:srgbClr val="404040"/>
                </a:solidFill>
                <a:latin typeface="Times New Roman" panose="02020603050405020304" pitchFamily="18" charset="0"/>
                <a:cs typeface="Times New Roman" panose="02020603050405020304" pitchFamily="18" charset="0"/>
              </a:rPr>
            </a:br>
            <a:endParaRPr lang="ru-RU" b="1" dirty="0">
              <a:solidFill>
                <a:srgbClr val="404040"/>
              </a:solidFill>
              <a:latin typeface="Times New Roman" panose="02020603050405020304" pitchFamily="18" charset="0"/>
              <a:cs typeface="Times New Roman" panose="02020603050405020304" pitchFamily="18" charset="0"/>
            </a:endParaRPr>
          </a:p>
          <a:p>
            <a:endParaRPr lang="ru-RU" b="1" dirty="0">
              <a:solidFill>
                <a:srgbClr val="7999C1"/>
              </a:solidFill>
              <a:latin typeface="Times New Roman" panose="02020603050405020304" pitchFamily="18" charset="0"/>
              <a:cs typeface="Times New Roman" panose="02020603050405020304" pitchFamily="18" charset="0"/>
            </a:endParaRPr>
          </a:p>
          <a:p>
            <a:endParaRPr lang="ru-RU" b="1" i="0" dirty="0">
              <a:solidFill>
                <a:srgbClr val="404040"/>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354363" y="851844"/>
            <a:ext cx="5364088" cy="369332"/>
          </a:xfrm>
          <a:prstGeom prst="rect">
            <a:avLst/>
          </a:prstGeom>
        </p:spPr>
        <p:txBody>
          <a:bodyPr wrap="square">
            <a:spAutoFit/>
          </a:bodyPr>
          <a:lstStyle/>
          <a:p>
            <a:r>
              <a:rPr lang="en-US" dirty="0">
                <a:hlinkClick r:id="rId9"/>
              </a:rPr>
              <a:t>https://korafest.ru/2024/03/17/winner-kora-2024/</a:t>
            </a:r>
            <a:endParaRPr lang="ru-RU" dirty="0"/>
          </a:p>
        </p:txBody>
      </p:sp>
    </p:spTree>
    <p:extLst>
      <p:ext uri="{BB962C8B-B14F-4D97-AF65-F5344CB8AC3E}">
        <p14:creationId xmlns:p14="http://schemas.microsoft.com/office/powerpoint/2010/main" val="2047601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83768" y="-65772"/>
            <a:ext cx="6660232" cy="1083374"/>
          </a:xfrm>
          <a:prstGeom prst="rect">
            <a:avLst/>
          </a:prstGeom>
        </p:spPr>
        <p:txBody>
          <a:bodyPr wrap="square">
            <a:spAutoFit/>
          </a:bodyPr>
          <a:lstStyle/>
          <a:p>
            <a:pPr>
              <a:lnSpc>
                <a:spcPct val="115000"/>
              </a:lnSpc>
              <a:spcAft>
                <a:spcPts val="1000"/>
              </a:spcAft>
            </a:pPr>
            <a:r>
              <a:rPr lang="ru-RU" sz="2800" dirty="0">
                <a:latin typeface="Constantia" pitchFamily="18" charset="0"/>
                <a:ea typeface="Calibri"/>
                <a:cs typeface="Times New Roman"/>
              </a:rPr>
              <a:t>Фестиваль эпической поэзии для детей и подростков «Кора-Стих». 2024</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 y="0"/>
            <a:ext cx="2260356" cy="12687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79512" y="1638092"/>
            <a:ext cx="8712968" cy="830997"/>
          </a:xfrm>
          <a:prstGeom prst="rect">
            <a:avLst/>
          </a:prstGeom>
        </p:spPr>
        <p:txBody>
          <a:bodyPr wrap="square">
            <a:spAutoFit/>
          </a:bodyPr>
          <a:lstStyle/>
          <a:p>
            <a:r>
              <a:rPr lang="ru-RU" sz="1600" dirty="0">
                <a:latin typeface="Times New Roman" pitchFamily="18" charset="0"/>
                <a:cs typeface="Times New Roman" pitchFamily="18" charset="0"/>
              </a:rPr>
              <a:t>Фестиваль эпической поэзии для детей и подростков «Кора-Стих» — ежегодный фестиваль, созданный с целью популяризации жанра эпических поэм и поэзии для детей и подростков, поддержки поэтов, работающих в этом жанре.</a:t>
            </a:r>
          </a:p>
        </p:txBody>
      </p:sp>
      <p:sp>
        <p:nvSpPr>
          <p:cNvPr id="3" name="Прямоугольник 2"/>
          <p:cNvSpPr/>
          <p:nvPr/>
        </p:nvSpPr>
        <p:spPr>
          <a:xfrm>
            <a:off x="539552" y="2564904"/>
            <a:ext cx="8352928" cy="4031873"/>
          </a:xfrm>
          <a:prstGeom prst="rect">
            <a:avLst/>
          </a:prstGeom>
        </p:spPr>
        <p:txBody>
          <a:bodyPr wrap="square">
            <a:spAutoFit/>
          </a:bodyPr>
          <a:lstStyle/>
          <a:p>
            <a:r>
              <a:rPr lang="ru-RU" sz="1600" dirty="0">
                <a:solidFill>
                  <a:srgbClr val="7999C1"/>
                </a:solidFill>
                <a:latin typeface="Times New Roman" panose="02020603050405020304" pitchFamily="18" charset="0"/>
                <a:cs typeface="Times New Roman" panose="02020603050405020304" pitchFamily="18" charset="0"/>
                <a:hlinkClick r:id="rId3"/>
              </a:rPr>
              <a:t>Победители Кора-Стих 2024!</a:t>
            </a:r>
            <a:endParaRPr lang="ru-RU" sz="1600" dirty="0">
              <a:latin typeface="Times New Roman" panose="02020603050405020304" pitchFamily="18" charset="0"/>
              <a:cs typeface="Times New Roman" panose="02020603050405020304" pitchFamily="18" charset="0"/>
            </a:endParaRPr>
          </a:p>
          <a:p>
            <a:endParaRPr lang="ru-RU" sz="1600" b="1" dirty="0">
              <a:solidFill>
                <a:srgbClr val="40404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solidFill>
                  <a:srgbClr val="404040"/>
                </a:solidFill>
                <a:latin typeface="Times New Roman" panose="02020603050405020304" pitchFamily="18" charset="0"/>
                <a:cs typeface="Times New Roman" panose="02020603050405020304" pitchFamily="18" charset="0"/>
              </a:rPr>
              <a:t>Номинация «Держать звук»:</a:t>
            </a:r>
          </a:p>
          <a:p>
            <a:pPr>
              <a:buFont typeface="+mj-lt"/>
              <a:buAutoNum type="arabicPeriod"/>
            </a:pPr>
            <a:r>
              <a:rPr lang="ru-RU" sz="1600" i="1" dirty="0">
                <a:solidFill>
                  <a:srgbClr val="7999C1"/>
                </a:solidFill>
                <a:latin typeface="Times New Roman" panose="02020603050405020304" pitchFamily="18" charset="0"/>
                <a:cs typeface="Times New Roman" panose="02020603050405020304" pitchFamily="18" charset="0"/>
                <a:hlinkClick r:id="rId4"/>
              </a:rPr>
              <a:t>Петухов Тимофей </a:t>
            </a:r>
            <a:r>
              <a:rPr lang="ru-RU" sz="1600" dirty="0">
                <a:solidFill>
                  <a:srgbClr val="7999C1"/>
                </a:solidFill>
                <a:latin typeface="Times New Roman" panose="02020603050405020304" pitchFamily="18" charset="0"/>
                <a:cs typeface="Times New Roman" panose="02020603050405020304" pitchFamily="18" charset="0"/>
                <a:hlinkClick r:id="rId4"/>
              </a:rPr>
              <a:t>«Паук и др.»</a:t>
            </a:r>
            <a:endParaRPr lang="ru-RU" sz="1600" dirty="0">
              <a:solidFill>
                <a:srgbClr val="404040"/>
              </a:solidFill>
              <a:latin typeface="Times New Roman" panose="02020603050405020304" pitchFamily="18" charset="0"/>
              <a:cs typeface="Times New Roman" panose="02020603050405020304" pitchFamily="18" charset="0"/>
            </a:endParaRPr>
          </a:p>
          <a:p>
            <a:pPr>
              <a:buFont typeface="+mj-lt"/>
              <a:buAutoNum type="arabicPeriod"/>
            </a:pPr>
            <a:r>
              <a:rPr lang="ru-RU" sz="1600" i="1" dirty="0">
                <a:solidFill>
                  <a:srgbClr val="7999C1"/>
                </a:solidFill>
                <a:latin typeface="Times New Roman" panose="02020603050405020304" pitchFamily="18" charset="0"/>
                <a:cs typeface="Times New Roman" panose="02020603050405020304" pitchFamily="18" charset="0"/>
                <a:hlinkClick r:id="rId5"/>
              </a:rPr>
              <a:t>Лютикова Анастасия </a:t>
            </a:r>
            <a:r>
              <a:rPr lang="ru-RU" sz="1600" dirty="0">
                <a:solidFill>
                  <a:srgbClr val="7999C1"/>
                </a:solidFill>
                <a:latin typeface="Times New Roman" panose="02020603050405020304" pitchFamily="18" charset="0"/>
                <a:cs typeface="Times New Roman" panose="02020603050405020304" pitchFamily="18" charset="0"/>
                <a:hlinkClick r:id="rId5"/>
              </a:rPr>
              <a:t>«Голуби и памятники и др.»</a:t>
            </a:r>
            <a:endParaRPr lang="ru-RU" sz="1600" dirty="0">
              <a:solidFill>
                <a:srgbClr val="404040"/>
              </a:solidFill>
              <a:latin typeface="Times New Roman" panose="02020603050405020304" pitchFamily="18" charset="0"/>
              <a:cs typeface="Times New Roman" panose="02020603050405020304" pitchFamily="18" charset="0"/>
            </a:endParaRPr>
          </a:p>
          <a:p>
            <a:pPr>
              <a:buFont typeface="+mj-lt"/>
              <a:buAutoNum type="arabicPeriod"/>
            </a:pPr>
            <a:r>
              <a:rPr lang="ru-RU" sz="1600" i="1" dirty="0" err="1">
                <a:solidFill>
                  <a:srgbClr val="7999C1"/>
                </a:solidFill>
                <a:latin typeface="Times New Roman" panose="02020603050405020304" pitchFamily="18" charset="0"/>
                <a:cs typeface="Times New Roman" panose="02020603050405020304" pitchFamily="18" charset="0"/>
                <a:hlinkClick r:id="rId6"/>
              </a:rPr>
              <a:t>Шелухина</a:t>
            </a:r>
            <a:r>
              <a:rPr lang="ru-RU" sz="1600" i="1" dirty="0">
                <a:solidFill>
                  <a:srgbClr val="7999C1"/>
                </a:solidFill>
                <a:latin typeface="Times New Roman" panose="02020603050405020304" pitchFamily="18" charset="0"/>
                <a:cs typeface="Times New Roman" panose="02020603050405020304" pitchFamily="18" charset="0"/>
                <a:hlinkClick r:id="rId6"/>
              </a:rPr>
              <a:t> Мария</a:t>
            </a:r>
            <a:r>
              <a:rPr lang="ru-RU" sz="1600" dirty="0">
                <a:solidFill>
                  <a:srgbClr val="7999C1"/>
                </a:solidFill>
                <a:latin typeface="Times New Roman" panose="02020603050405020304" pitchFamily="18" charset="0"/>
                <a:cs typeface="Times New Roman" panose="02020603050405020304" pitchFamily="18" charset="0"/>
                <a:hlinkClick r:id="rId6"/>
              </a:rPr>
              <a:t> «Мы уезжаем и др.»</a:t>
            </a:r>
            <a:endParaRPr lang="ru-RU" sz="1600" dirty="0">
              <a:solidFill>
                <a:srgbClr val="404040"/>
              </a:solidFill>
              <a:latin typeface="Times New Roman" panose="02020603050405020304" pitchFamily="18" charset="0"/>
              <a:cs typeface="Times New Roman" panose="02020603050405020304" pitchFamily="18" charset="0"/>
            </a:endParaRPr>
          </a:p>
          <a:p>
            <a:endParaRPr lang="ru-RU" sz="1600" b="1" dirty="0">
              <a:solidFill>
                <a:srgbClr val="40404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solidFill>
                  <a:srgbClr val="404040"/>
                </a:solidFill>
                <a:latin typeface="Times New Roman" panose="02020603050405020304" pitchFamily="18" charset="0"/>
                <a:cs typeface="Times New Roman" panose="02020603050405020304" pitchFamily="18" charset="0"/>
              </a:rPr>
              <a:t>Номинация «</a:t>
            </a:r>
            <a:r>
              <a:rPr lang="ru-RU" sz="1600" b="1" dirty="0" err="1">
                <a:solidFill>
                  <a:srgbClr val="404040"/>
                </a:solidFill>
                <a:latin typeface="Times New Roman" panose="02020603050405020304" pitchFamily="18" charset="0"/>
                <a:cs typeface="Times New Roman" panose="02020603050405020304" pitchFamily="18" charset="0"/>
              </a:rPr>
              <a:t>Неазбука</a:t>
            </a:r>
            <a:r>
              <a:rPr lang="ru-RU" sz="1600" b="1" dirty="0">
                <a:solidFill>
                  <a:srgbClr val="404040"/>
                </a:solidFill>
                <a:latin typeface="Times New Roman" panose="02020603050405020304" pitchFamily="18" charset="0"/>
                <a:cs typeface="Times New Roman" panose="02020603050405020304" pitchFamily="18" charset="0"/>
              </a:rPr>
              <a:t>»</a:t>
            </a:r>
          </a:p>
          <a:p>
            <a:pPr>
              <a:buFont typeface="+mj-lt"/>
              <a:buAutoNum type="arabicPeriod"/>
            </a:pPr>
            <a:r>
              <a:rPr lang="ru-RU" sz="1600" i="1" dirty="0">
                <a:solidFill>
                  <a:srgbClr val="7999C1"/>
                </a:solidFill>
                <a:latin typeface="Times New Roman" panose="02020603050405020304" pitchFamily="18" charset="0"/>
                <a:cs typeface="Times New Roman" panose="02020603050405020304" pitchFamily="18" charset="0"/>
                <a:hlinkClick r:id="rId7"/>
              </a:rPr>
              <a:t>Петухов Тимофей</a:t>
            </a:r>
            <a:r>
              <a:rPr lang="ru-RU" sz="1600" dirty="0">
                <a:solidFill>
                  <a:srgbClr val="7999C1"/>
                </a:solidFill>
                <a:latin typeface="Times New Roman" panose="02020603050405020304" pitchFamily="18" charset="0"/>
                <a:cs typeface="Times New Roman" panose="02020603050405020304" pitchFamily="18" charset="0"/>
                <a:hlinkClick r:id="rId7"/>
              </a:rPr>
              <a:t> «Звериная больница»</a:t>
            </a:r>
            <a:endParaRPr lang="ru-RU" sz="1600" dirty="0">
              <a:solidFill>
                <a:srgbClr val="404040"/>
              </a:solidFill>
              <a:latin typeface="Times New Roman" panose="02020603050405020304" pitchFamily="18" charset="0"/>
              <a:cs typeface="Times New Roman" panose="02020603050405020304" pitchFamily="18" charset="0"/>
            </a:endParaRPr>
          </a:p>
          <a:p>
            <a:pPr>
              <a:buFont typeface="+mj-lt"/>
              <a:buAutoNum type="arabicPeriod"/>
            </a:pPr>
            <a:r>
              <a:rPr lang="ru-RU" sz="1600" i="1" dirty="0">
                <a:solidFill>
                  <a:srgbClr val="7999C1"/>
                </a:solidFill>
                <a:latin typeface="Times New Roman" panose="02020603050405020304" pitchFamily="18" charset="0"/>
                <a:cs typeface="Times New Roman" panose="02020603050405020304" pitchFamily="18" charset="0"/>
                <a:hlinkClick r:id="rId8"/>
              </a:rPr>
              <a:t>Мамонтова Елена</a:t>
            </a:r>
            <a:r>
              <a:rPr lang="ru-RU" sz="1600" dirty="0">
                <a:solidFill>
                  <a:srgbClr val="7999C1"/>
                </a:solidFill>
                <a:latin typeface="Times New Roman" panose="02020603050405020304" pitchFamily="18" charset="0"/>
                <a:cs typeface="Times New Roman" panose="02020603050405020304" pitchFamily="18" charset="0"/>
                <a:hlinkClick r:id="rId8"/>
              </a:rPr>
              <a:t> «Встреча в траве»</a:t>
            </a:r>
            <a:endParaRPr lang="ru-RU" sz="1600" dirty="0">
              <a:solidFill>
                <a:srgbClr val="404040"/>
              </a:solidFill>
              <a:latin typeface="Times New Roman" panose="02020603050405020304" pitchFamily="18" charset="0"/>
              <a:cs typeface="Times New Roman" panose="02020603050405020304" pitchFamily="18" charset="0"/>
            </a:endParaRPr>
          </a:p>
          <a:p>
            <a:pPr>
              <a:buFont typeface="+mj-lt"/>
              <a:buAutoNum type="arabicPeriod"/>
            </a:pPr>
            <a:r>
              <a:rPr lang="ru-RU" sz="1600" i="1" dirty="0" err="1">
                <a:solidFill>
                  <a:srgbClr val="7999C1"/>
                </a:solidFill>
                <a:latin typeface="Times New Roman" panose="02020603050405020304" pitchFamily="18" charset="0"/>
                <a:cs typeface="Times New Roman" panose="02020603050405020304" pitchFamily="18" charset="0"/>
                <a:hlinkClick r:id="rId9"/>
              </a:rPr>
              <a:t>Русинова</a:t>
            </a:r>
            <a:r>
              <a:rPr lang="ru-RU" sz="1600" i="1" dirty="0">
                <a:solidFill>
                  <a:srgbClr val="7999C1"/>
                </a:solidFill>
                <a:latin typeface="Times New Roman" panose="02020603050405020304" pitchFamily="18" charset="0"/>
                <a:cs typeface="Times New Roman" panose="02020603050405020304" pitchFamily="18" charset="0"/>
                <a:hlinkClick r:id="rId9"/>
              </a:rPr>
              <a:t> Евгения </a:t>
            </a:r>
            <a:r>
              <a:rPr lang="ru-RU" sz="1600" dirty="0">
                <a:solidFill>
                  <a:srgbClr val="7999C1"/>
                </a:solidFill>
                <a:latin typeface="Times New Roman" panose="02020603050405020304" pitchFamily="18" charset="0"/>
                <a:cs typeface="Times New Roman" panose="02020603050405020304" pitchFamily="18" charset="0"/>
                <a:hlinkClick r:id="rId9"/>
              </a:rPr>
              <a:t>«В первый раз»</a:t>
            </a:r>
            <a:endParaRPr lang="ru-RU" sz="1600" dirty="0">
              <a:solidFill>
                <a:srgbClr val="404040"/>
              </a:solidFill>
              <a:latin typeface="Times New Roman" panose="02020603050405020304" pitchFamily="18" charset="0"/>
              <a:cs typeface="Times New Roman" panose="02020603050405020304" pitchFamily="18" charset="0"/>
            </a:endParaRPr>
          </a:p>
          <a:p>
            <a:endParaRPr lang="ru-RU" sz="1600" b="1" dirty="0">
              <a:solidFill>
                <a:srgbClr val="40404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solidFill>
                  <a:srgbClr val="404040"/>
                </a:solidFill>
                <a:latin typeface="Times New Roman" panose="02020603050405020304" pitchFamily="18" charset="0"/>
                <a:cs typeface="Times New Roman" panose="02020603050405020304" pitchFamily="18" charset="0"/>
              </a:rPr>
              <a:t>Номинация «Поэзия Сети и сеть Поэзии»:</a:t>
            </a:r>
          </a:p>
          <a:p>
            <a:pPr>
              <a:buFont typeface="+mj-lt"/>
              <a:buAutoNum type="arabicPeriod"/>
            </a:pPr>
            <a:r>
              <a:rPr lang="ru-RU" sz="1600" i="1" dirty="0">
                <a:solidFill>
                  <a:srgbClr val="7999C1"/>
                </a:solidFill>
                <a:latin typeface="Times New Roman" panose="02020603050405020304" pitchFamily="18" charset="0"/>
                <a:cs typeface="Times New Roman" panose="02020603050405020304" pitchFamily="18" charset="0"/>
                <a:hlinkClick r:id="rId10"/>
              </a:rPr>
              <a:t>Лебедева Виктория </a:t>
            </a:r>
            <a:r>
              <a:rPr lang="ru-RU" sz="1600" dirty="0">
                <a:solidFill>
                  <a:srgbClr val="7999C1"/>
                </a:solidFill>
                <a:latin typeface="Times New Roman" panose="02020603050405020304" pitchFamily="18" charset="0"/>
                <a:cs typeface="Times New Roman" panose="02020603050405020304" pitchFamily="18" charset="0"/>
                <a:hlinkClick r:id="rId10"/>
              </a:rPr>
              <a:t>«Моя игра»</a:t>
            </a:r>
            <a:endParaRPr lang="ru-RU" sz="1600" dirty="0">
              <a:solidFill>
                <a:srgbClr val="404040"/>
              </a:solidFill>
              <a:latin typeface="Times New Roman" panose="02020603050405020304" pitchFamily="18" charset="0"/>
              <a:cs typeface="Times New Roman" panose="02020603050405020304" pitchFamily="18" charset="0"/>
            </a:endParaRPr>
          </a:p>
          <a:p>
            <a:pPr>
              <a:buFont typeface="+mj-lt"/>
              <a:buAutoNum type="arabicPeriod"/>
            </a:pPr>
            <a:r>
              <a:rPr lang="ru-RU" sz="1600" i="1" dirty="0" err="1">
                <a:solidFill>
                  <a:srgbClr val="4373B0"/>
                </a:solidFill>
                <a:latin typeface="Times New Roman" panose="02020603050405020304" pitchFamily="18" charset="0"/>
                <a:cs typeface="Times New Roman" panose="02020603050405020304" pitchFamily="18" charset="0"/>
                <a:hlinkClick r:id="rId11"/>
              </a:rPr>
              <a:t>Алымова</a:t>
            </a:r>
            <a:r>
              <a:rPr lang="ru-RU" sz="1600" i="1" dirty="0">
                <a:solidFill>
                  <a:srgbClr val="4373B0"/>
                </a:solidFill>
                <a:latin typeface="Times New Roman" panose="02020603050405020304" pitchFamily="18" charset="0"/>
                <a:cs typeface="Times New Roman" panose="02020603050405020304" pitchFamily="18" charset="0"/>
                <a:hlinkClick r:id="rId11"/>
              </a:rPr>
              <a:t> Ирина </a:t>
            </a:r>
            <a:r>
              <a:rPr lang="ru-RU" sz="1600" dirty="0">
                <a:solidFill>
                  <a:srgbClr val="4373B0"/>
                </a:solidFill>
                <a:latin typeface="Times New Roman" panose="02020603050405020304" pitchFamily="18" charset="0"/>
                <a:cs typeface="Times New Roman" panose="02020603050405020304" pitchFamily="18" charset="0"/>
                <a:hlinkClick r:id="rId11"/>
              </a:rPr>
              <a:t>«Домашнее задание по литературе»</a:t>
            </a:r>
            <a:endParaRPr lang="ru-RU" sz="1600" dirty="0">
              <a:solidFill>
                <a:srgbClr val="404040"/>
              </a:solidFill>
              <a:latin typeface="Times New Roman" panose="02020603050405020304" pitchFamily="18" charset="0"/>
              <a:cs typeface="Times New Roman" panose="02020603050405020304" pitchFamily="18" charset="0"/>
            </a:endParaRPr>
          </a:p>
          <a:p>
            <a:pPr>
              <a:buFont typeface="+mj-lt"/>
              <a:buAutoNum type="arabicPeriod"/>
            </a:pPr>
            <a:r>
              <a:rPr lang="ru-RU" sz="1600" i="1" dirty="0" err="1">
                <a:solidFill>
                  <a:srgbClr val="7999C1"/>
                </a:solidFill>
                <a:latin typeface="Times New Roman" panose="02020603050405020304" pitchFamily="18" charset="0"/>
                <a:cs typeface="Times New Roman" panose="02020603050405020304" pitchFamily="18" charset="0"/>
                <a:hlinkClick r:id="rId12"/>
              </a:rPr>
              <a:t>Цимбалова</a:t>
            </a:r>
            <a:r>
              <a:rPr lang="ru-RU" sz="1600" i="1" dirty="0">
                <a:solidFill>
                  <a:srgbClr val="7999C1"/>
                </a:solidFill>
                <a:latin typeface="Times New Roman" panose="02020603050405020304" pitchFamily="18" charset="0"/>
                <a:cs typeface="Times New Roman" panose="02020603050405020304" pitchFamily="18" charset="0"/>
                <a:hlinkClick r:id="rId12"/>
              </a:rPr>
              <a:t> Анастасия </a:t>
            </a:r>
            <a:r>
              <a:rPr lang="ru-RU" sz="1600" dirty="0">
                <a:solidFill>
                  <a:srgbClr val="7999C1"/>
                </a:solidFill>
                <a:latin typeface="Times New Roman" panose="02020603050405020304" pitchFamily="18" charset="0"/>
                <a:cs typeface="Times New Roman" panose="02020603050405020304" pitchFamily="18" charset="0"/>
                <a:hlinkClick r:id="rId12"/>
              </a:rPr>
              <a:t>«Чужая»</a:t>
            </a:r>
            <a:endParaRPr lang="ru-RU" sz="1600" dirty="0">
              <a:solidFill>
                <a:srgbClr val="40404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257727" y="1017602"/>
            <a:ext cx="6886273" cy="55399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hlinkClick r:id="rId13"/>
              </a:rPr>
              <a:t>https://korafest.ru/category/%D0%BA%D0%BE%D1%80%D0%B0%D1%81%D1%82%D0%B8%D1%85/</a:t>
            </a:r>
            <a:endParaRPr lang="ru-RU" sz="12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0386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718028" y="935038"/>
            <a:ext cx="7246460" cy="2246769"/>
          </a:xfrm>
          <a:prstGeom prst="rect">
            <a:avLst/>
          </a:prstGeom>
          <a:solidFill>
            <a:schemeClr val="bg1">
              <a:alpha val="51000"/>
            </a:schemeClr>
          </a:solidFill>
          <a:effectLst>
            <a:softEdge rad="63500"/>
          </a:effectLst>
        </p:spPr>
        <p:txBody>
          <a:bodyPr wrap="square">
            <a:spAutoFit/>
          </a:bodyPr>
          <a:lstStyle/>
          <a:p>
            <a:pPr algn="just"/>
            <a:r>
              <a:rPr lang="ru-RU" sz="1400" dirty="0">
                <a:solidFill>
                  <a:prstClr val="black"/>
                </a:solidFill>
                <a:latin typeface="Times New Roman" pitchFamily="18" charset="0"/>
                <a:cs typeface="Times New Roman" pitchFamily="18" charset="0"/>
              </a:rPr>
              <a:t>Каталог составляется с 1993 г. Он является важнейшим продолжающимся изданием Международной молодежной библиотеки (International </a:t>
            </a:r>
            <a:r>
              <a:rPr lang="ru-RU" sz="1400" dirty="0" err="1">
                <a:solidFill>
                  <a:prstClr val="black"/>
                </a:solidFill>
                <a:latin typeface="Times New Roman" pitchFamily="18" charset="0"/>
                <a:cs typeface="Times New Roman" pitchFamily="18" charset="0"/>
              </a:rPr>
              <a:t>Youth</a:t>
            </a:r>
            <a:r>
              <a:rPr lang="ru-RU" sz="1400" dirty="0">
                <a:solidFill>
                  <a:prstClr val="black"/>
                </a:solidFill>
                <a:latin typeface="Times New Roman" pitchFamily="18" charset="0"/>
                <a:cs typeface="Times New Roman" pitchFamily="18" charset="0"/>
              </a:rPr>
              <a:t> </a:t>
            </a:r>
            <a:r>
              <a:rPr lang="ru-RU" sz="1400" dirty="0" err="1">
                <a:solidFill>
                  <a:prstClr val="black"/>
                </a:solidFill>
                <a:latin typeface="Times New Roman" pitchFamily="18" charset="0"/>
                <a:cs typeface="Times New Roman" pitchFamily="18" charset="0"/>
              </a:rPr>
              <a:t>Library</a:t>
            </a:r>
            <a:r>
              <a:rPr lang="ru-RU" sz="1400" dirty="0">
                <a:solidFill>
                  <a:prstClr val="black"/>
                </a:solidFill>
                <a:latin typeface="Times New Roman" pitchFamily="18" charset="0"/>
                <a:cs typeface="Times New Roman" pitchFamily="18" charset="0"/>
              </a:rPr>
              <a:t>) (Мюнхен, Германия). </a:t>
            </a:r>
          </a:p>
          <a:p>
            <a:pPr algn="just"/>
            <a:endParaRPr lang="ru-RU" sz="1400" dirty="0">
              <a:solidFill>
                <a:prstClr val="black"/>
              </a:solidFill>
              <a:latin typeface="Times New Roman" pitchFamily="18" charset="0"/>
              <a:cs typeface="Times New Roman" pitchFamily="18" charset="0"/>
            </a:endParaRPr>
          </a:p>
          <a:p>
            <a:pPr algn="just"/>
            <a:r>
              <a:rPr lang="ru-RU" sz="1400" dirty="0">
                <a:solidFill>
                  <a:prstClr val="black"/>
                </a:solidFill>
                <a:latin typeface="Times New Roman" pitchFamily="18" charset="0"/>
                <a:cs typeface="Times New Roman" pitchFamily="18" charset="0"/>
              </a:rPr>
              <a:t>Каталог представляет собой рекомендательный список для детского и юношеского чтения. Он является авторитетным справочным источником для библиотек, книготорговцев и книгоиздателей, а также переводчиков, преподавателей и родителей. По содержанию списка можно судить о динамике современного рынка книжной продукции для детей и новых подходах к детской литературе в разных странах мира. Каталог имеет специфическую задачу — отразить жанрово-тематическую и возрастную сегментацию национальных литератур для детей.</a:t>
            </a: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66" t="4140" r="20766" b="-4140"/>
          <a:stretch/>
        </p:blipFill>
        <p:spPr bwMode="auto">
          <a:xfrm>
            <a:off x="229469" y="908720"/>
            <a:ext cx="1488559" cy="17978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3473"/>
            <a:ext cx="9144000" cy="861774"/>
          </a:xfrm>
          <a:prstGeom prst="rect">
            <a:avLst/>
          </a:prstGeom>
          <a:noFill/>
        </p:spPr>
        <p:txBody>
          <a:bodyPr wrap="square" rtlCol="0">
            <a:spAutoFit/>
          </a:bodyPr>
          <a:lstStyle/>
          <a:p>
            <a:pPr algn="ctr"/>
            <a:r>
              <a:rPr lang="ru-RU" sz="2800" dirty="0">
                <a:latin typeface="Constantia" pitchFamily="18" charset="0"/>
              </a:rPr>
              <a:t>«Белые вороны»</a:t>
            </a:r>
          </a:p>
          <a:p>
            <a:pPr algn="ctr"/>
            <a:r>
              <a:rPr lang="ru-RU" sz="2200" dirty="0">
                <a:latin typeface="Constantia" pitchFamily="18" charset="0"/>
              </a:rPr>
              <a:t>Ежегодный список значимых для мировой литературы детских книг</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651" y="3341264"/>
            <a:ext cx="1137273" cy="156231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34" y="3482973"/>
            <a:ext cx="1190041" cy="11900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920924" y="3311468"/>
            <a:ext cx="6223076" cy="2862322"/>
          </a:xfrm>
          <a:prstGeom prst="rect">
            <a:avLst/>
          </a:prstGeom>
        </p:spPr>
        <p:txBody>
          <a:bodyPr wrap="square">
            <a:spAutoFit/>
          </a:bodyPr>
          <a:lstStyle/>
          <a:p>
            <a:pPr lvl="0" algn="ctr"/>
            <a:r>
              <a:rPr lang="ru-RU" b="1" u="sng" dirty="0">
                <a:solidFill>
                  <a:srgbClr val="000000"/>
                </a:solidFill>
                <a:latin typeface="Times New Roman" panose="02020603050405020304" pitchFamily="18" charset="0"/>
                <a:cs typeface="Times New Roman" panose="02020603050405020304" pitchFamily="18" charset="0"/>
              </a:rPr>
              <a:t>Книги, включенные в каталог  от России в 2024 году</a:t>
            </a:r>
          </a:p>
          <a:p>
            <a:pPr lvl="0" algn="ctr"/>
            <a:endParaRPr lang="ru-RU" dirty="0">
              <a:solidFill>
                <a:srgbClr val="000000"/>
              </a:solidFill>
              <a:latin typeface="Times New Roman" panose="02020603050405020304" pitchFamily="18" charset="0"/>
              <a:cs typeface="Times New Roman" panose="02020603050405020304" pitchFamily="18" charset="0"/>
            </a:endParaRPr>
          </a:p>
          <a:p>
            <a:pPr lvl="0" algn="ctr"/>
            <a:endParaRPr lang="ru-RU" dirty="0">
              <a:solidFill>
                <a:srgbClr val="000000"/>
              </a:solidFill>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b="1" dirty="0">
                <a:solidFill>
                  <a:srgbClr val="000000"/>
                </a:solidFill>
                <a:latin typeface="Times New Roman" panose="02020603050405020304" pitchFamily="18" charset="0"/>
                <a:cs typeface="Times New Roman" panose="02020603050405020304" pitchFamily="18" charset="0"/>
              </a:rPr>
              <a:t>Ксения </a:t>
            </a:r>
            <a:r>
              <a:rPr lang="ru-RU" b="1" dirty="0" err="1">
                <a:solidFill>
                  <a:srgbClr val="000000"/>
                </a:solidFill>
                <a:latin typeface="Times New Roman" panose="02020603050405020304" pitchFamily="18" charset="0"/>
                <a:cs typeface="Times New Roman" panose="02020603050405020304" pitchFamily="18" charset="0"/>
              </a:rPr>
              <a:t>Новохатько</a:t>
            </a:r>
            <a:r>
              <a:rPr lang="ru-RU" b="1" dirty="0">
                <a:solidFill>
                  <a:srgbClr val="000000"/>
                </a:solidFill>
                <a:latin typeface="Times New Roman" panose="02020603050405020304" pitchFamily="18" charset="0"/>
                <a:cs typeface="Times New Roman" panose="02020603050405020304" pitchFamily="18" charset="0"/>
              </a:rPr>
              <a:t> "Андрей Сахаров. Человек, который не боялся" </a:t>
            </a:r>
            <a:r>
              <a:rPr lang="ru-RU" dirty="0">
                <a:solidFill>
                  <a:srgbClr val="000000"/>
                </a:solidFill>
                <a:latin typeface="Times New Roman" panose="02020603050405020304" pitchFamily="18" charset="0"/>
                <a:cs typeface="Times New Roman" panose="02020603050405020304" pitchFamily="18" charset="0"/>
              </a:rPr>
              <a:t>(Москва: Самокат).</a:t>
            </a:r>
          </a:p>
          <a:p>
            <a:pPr lvl="0" algn="just"/>
            <a:endParaRPr lang="ru-RU" dirty="0">
              <a:solidFill>
                <a:srgbClr val="000000"/>
              </a:solidFill>
              <a:latin typeface="Times New Roman" panose="02020603050405020304" pitchFamily="18" charset="0"/>
              <a:cs typeface="Times New Roman" panose="02020603050405020304" pitchFamily="18" charset="0"/>
            </a:endParaRPr>
          </a:p>
          <a:p>
            <a:pPr lvl="0" algn="just"/>
            <a:endParaRPr lang="ru-RU" dirty="0">
              <a:solidFill>
                <a:srgbClr val="000000"/>
              </a:solidFill>
              <a:latin typeface="Times New Roman" panose="02020603050405020304" pitchFamily="18" charset="0"/>
              <a:cs typeface="Times New Roman" panose="02020603050405020304" pitchFamily="18" charset="0"/>
            </a:endParaRPr>
          </a:p>
          <a:p>
            <a:pPr lvl="0" algn="just"/>
            <a:endParaRPr lang="ru-RU" dirty="0">
              <a:solidFill>
                <a:srgbClr val="000000"/>
              </a:solidFill>
              <a:latin typeface="Times New Roman" panose="02020603050405020304" pitchFamily="18" charset="0"/>
              <a:cs typeface="Times New Roman" panose="02020603050405020304" pitchFamily="18" charset="0"/>
            </a:endParaRPr>
          </a:p>
          <a:p>
            <a:pPr lvl="0" algn="just"/>
            <a:endParaRPr lang="ru-RU" dirty="0">
              <a:solidFill>
                <a:srgbClr val="000000"/>
              </a:solidFill>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b="1" dirty="0">
                <a:solidFill>
                  <a:srgbClr val="000000"/>
                </a:solidFill>
                <a:latin typeface="Times New Roman" panose="02020603050405020304" pitchFamily="18" charset="0"/>
                <a:cs typeface="Times New Roman" panose="02020603050405020304" pitchFamily="18" charset="0"/>
              </a:rPr>
              <a:t>Анна Зенькова  «Те, кого не было» </a:t>
            </a:r>
            <a:r>
              <a:rPr lang="ru-RU" dirty="0">
                <a:solidFill>
                  <a:srgbClr val="000000"/>
                </a:solidFill>
                <a:latin typeface="Times New Roman" panose="02020603050405020304" pitchFamily="18" charset="0"/>
                <a:cs typeface="Times New Roman" panose="02020603050405020304" pitchFamily="18" charset="0"/>
              </a:rPr>
              <a:t>(Москва: </a:t>
            </a:r>
            <a:r>
              <a:rPr lang="ru-RU" dirty="0" err="1">
                <a:solidFill>
                  <a:srgbClr val="000000"/>
                </a:solidFill>
                <a:latin typeface="Times New Roman" panose="02020603050405020304" pitchFamily="18" charset="0"/>
                <a:cs typeface="Times New Roman" panose="02020603050405020304" pitchFamily="18" charset="0"/>
              </a:rPr>
              <a:t>КомпасГид</a:t>
            </a:r>
            <a:r>
              <a:rPr lang="ru-RU" dirty="0">
                <a:solidFill>
                  <a:srgbClr val="000000"/>
                </a:solidFill>
                <a:latin typeface="Times New Roman" panose="02020603050405020304" pitchFamily="18" charset="0"/>
                <a:cs typeface="Times New Roman" panose="02020603050405020304" pitchFamily="18" charset="0"/>
              </a:rPr>
              <a:t>)</a:t>
            </a:r>
            <a:endParaRPr lang="ru-RU" dirty="0"/>
          </a:p>
        </p:txBody>
      </p: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922" y="5085184"/>
            <a:ext cx="1111002" cy="15499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34" y="5259882"/>
            <a:ext cx="1178476" cy="11784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820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673364"/>
            <a:ext cx="8928992" cy="1196712"/>
          </a:xfrm>
        </p:spPr>
        <p:txBody>
          <a:bodyPr>
            <a:noAutofit/>
          </a:bodyPr>
          <a:lstStyle/>
          <a:p>
            <a:br>
              <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rPr>
            </a:br>
            <a:br>
              <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rPr>
            </a:br>
            <a:endPar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endParaRPr>
          </a:p>
        </p:txBody>
      </p:sp>
      <p:sp>
        <p:nvSpPr>
          <p:cNvPr id="3" name="TextBox 2"/>
          <p:cNvSpPr txBox="1"/>
          <p:nvPr/>
        </p:nvSpPr>
        <p:spPr>
          <a:xfrm>
            <a:off x="141342" y="0"/>
            <a:ext cx="8928992" cy="954107"/>
          </a:xfrm>
          <a:prstGeom prst="rect">
            <a:avLst/>
          </a:prstGeom>
          <a:noFill/>
        </p:spPr>
        <p:txBody>
          <a:bodyPr wrap="square" rtlCol="0">
            <a:spAutoFit/>
          </a:bodyPr>
          <a:lstStyle/>
          <a:p>
            <a:pPr algn="ctr"/>
            <a:r>
              <a:rPr lang="ru-RU" sz="2800" dirty="0">
                <a:latin typeface="Constantia" pitchFamily="18" charset="0"/>
              </a:rPr>
              <a:t>Итоговый список Экспертного совета</a:t>
            </a:r>
          </a:p>
          <a:p>
            <a:pPr algn="ctr"/>
            <a:r>
              <a:rPr lang="ru-RU" sz="2800" dirty="0">
                <a:latin typeface="Constantia" pitchFamily="18" charset="0"/>
              </a:rPr>
              <a:t> по детской литературе 2024 года (РГДБ)</a:t>
            </a:r>
          </a:p>
        </p:txBody>
      </p:sp>
      <p:sp>
        <p:nvSpPr>
          <p:cNvPr id="5" name="Прямоугольник 4"/>
          <p:cNvSpPr/>
          <p:nvPr/>
        </p:nvSpPr>
        <p:spPr>
          <a:xfrm>
            <a:off x="33838" y="954107"/>
            <a:ext cx="9144000" cy="800219"/>
          </a:xfrm>
          <a:prstGeom prst="rect">
            <a:avLst/>
          </a:prstGeom>
        </p:spPr>
        <p:txBody>
          <a:bodyPr wrap="square">
            <a:spAutoFit/>
          </a:bodyPr>
          <a:lstStyle/>
          <a:p>
            <a:pPr algn="ctr"/>
            <a:r>
              <a:rPr lang="en-US" sz="1400" dirty="0">
                <a:hlinkClick r:id="rId2"/>
              </a:rPr>
              <a:t>https://rgdb.ru/professionalam/16844-ekspertnyj-sovet-po-detskoj-literature-podgotovil-itogovyj-rekomendatelnyj-spisok-knig-za-2024-god</a:t>
            </a:r>
            <a:endParaRPr lang="ru-RU" sz="1400" dirty="0"/>
          </a:p>
          <a:p>
            <a:endParaRPr lang="ru-RU" dirty="0"/>
          </a:p>
        </p:txBody>
      </p:sp>
      <p:pic>
        <p:nvPicPr>
          <p:cNvPr id="4" name="Рисунок 3">
            <a:extLst>
              <a:ext uri="{FF2B5EF4-FFF2-40B4-BE49-F238E27FC236}">
                <a16:creationId xmlns:a16="http://schemas.microsoft.com/office/drawing/2014/main" id="{38F78F6B-64AD-4782-9ECA-9E02DFB6BFBE}"/>
              </a:ext>
            </a:extLst>
          </p:cNvPr>
          <p:cNvPicPr>
            <a:picLocks noChangeAspect="1"/>
          </p:cNvPicPr>
          <p:nvPr/>
        </p:nvPicPr>
        <p:blipFill rotWithShape="1">
          <a:blip r:embed="rId3"/>
          <a:srcRect l="27163" t="15001" r="27163" b="8309"/>
          <a:stretch/>
        </p:blipFill>
        <p:spPr>
          <a:xfrm>
            <a:off x="141342" y="1556792"/>
            <a:ext cx="3350538" cy="31644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DCADF170-30CB-4D7C-AB18-A58CF7510AF4}"/>
              </a:ext>
            </a:extLst>
          </p:cNvPr>
          <p:cNvPicPr>
            <a:picLocks noChangeAspect="1"/>
          </p:cNvPicPr>
          <p:nvPr/>
        </p:nvPicPr>
        <p:blipFill rotWithShape="1">
          <a:blip r:embed="rId4"/>
          <a:srcRect l="27163" t="17441" r="27163" b="4304"/>
          <a:stretch/>
        </p:blipFill>
        <p:spPr>
          <a:xfrm>
            <a:off x="3458341" y="2271720"/>
            <a:ext cx="3361927" cy="32400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AD8BCAB8-546F-4C6D-B9C8-348137119F96}"/>
              </a:ext>
            </a:extLst>
          </p:cNvPr>
          <p:cNvPicPr>
            <a:picLocks noChangeAspect="1"/>
          </p:cNvPicPr>
          <p:nvPr/>
        </p:nvPicPr>
        <p:blipFill rotWithShape="1">
          <a:blip r:embed="rId5"/>
          <a:srcRect l="27951" t="13601" r="24800" b="5200"/>
          <a:stretch/>
        </p:blipFill>
        <p:spPr>
          <a:xfrm>
            <a:off x="5799040" y="3614247"/>
            <a:ext cx="3203618" cy="30968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46334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3473"/>
            <a:ext cx="8856984" cy="954107"/>
          </a:xfrm>
          <a:prstGeom prst="rect">
            <a:avLst/>
          </a:prstGeom>
          <a:noFill/>
        </p:spPr>
        <p:txBody>
          <a:bodyPr wrap="square" rtlCol="0">
            <a:spAutoFit/>
          </a:bodyPr>
          <a:lstStyle/>
          <a:p>
            <a:pPr algn="ctr"/>
            <a:r>
              <a:rPr lang="ru-RU" sz="2800" dirty="0">
                <a:latin typeface="Constantia" pitchFamily="18" charset="0"/>
              </a:rPr>
              <a:t>ПроДетЛит. </a:t>
            </a:r>
          </a:p>
          <a:p>
            <a:pPr algn="ctr"/>
            <a:r>
              <a:rPr lang="ru-RU" sz="2800" dirty="0">
                <a:latin typeface="Constantia" pitchFamily="18" charset="0"/>
              </a:rPr>
              <a:t>Всероссийская энциклопедия детской литературы</a:t>
            </a:r>
          </a:p>
        </p:txBody>
      </p:sp>
      <p:sp>
        <p:nvSpPr>
          <p:cNvPr id="5" name="Прямоугольник 4"/>
          <p:cNvSpPr/>
          <p:nvPr/>
        </p:nvSpPr>
        <p:spPr>
          <a:xfrm>
            <a:off x="395536" y="1269326"/>
            <a:ext cx="8640960" cy="369332"/>
          </a:xfrm>
          <a:prstGeom prst="rect">
            <a:avLst/>
          </a:prstGeom>
        </p:spPr>
        <p:txBody>
          <a:bodyPr wrap="square">
            <a:spAutoFit/>
          </a:bodyPr>
          <a:lstStyle/>
          <a:p>
            <a:endParaRPr lang="ru-RU" dirty="0"/>
          </a:p>
        </p:txBody>
      </p:sp>
      <p:sp>
        <p:nvSpPr>
          <p:cNvPr id="7" name="Прямоугольник 6"/>
          <p:cNvSpPr/>
          <p:nvPr/>
        </p:nvSpPr>
        <p:spPr>
          <a:xfrm>
            <a:off x="323528" y="991489"/>
            <a:ext cx="8352928" cy="892552"/>
          </a:xfrm>
          <a:prstGeom prst="rect">
            <a:avLst/>
          </a:prstGeom>
        </p:spPr>
        <p:txBody>
          <a:bodyPr wrap="square">
            <a:spAutoFit/>
          </a:bodyPr>
          <a:lstStyle/>
          <a:p>
            <a:pPr algn="ctr"/>
            <a:r>
              <a:rPr lang="en-US" sz="1600" dirty="0">
                <a:hlinkClick r:id="rId2"/>
              </a:rPr>
              <a:t>https://prodetlit.ru/index.php/</a:t>
            </a:r>
            <a:r>
              <a:rPr lang="ru-RU" sz="1600" dirty="0" err="1">
                <a:hlinkClick r:id="rId2"/>
              </a:rPr>
              <a:t>Категория:Литературные_премии_и_награды</a:t>
            </a:r>
            <a:endParaRPr lang="ru-RU" sz="1600" dirty="0"/>
          </a:p>
          <a:p>
            <a:br>
              <a:rPr lang="ru-RU" dirty="0"/>
            </a:b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02" y="1482196"/>
            <a:ext cx="7012603" cy="540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3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0420"/>
            <a:ext cx="9144000" cy="1143000"/>
          </a:xfrm>
        </p:spPr>
        <p:txBody>
          <a:bodyPr>
            <a:noAutofit/>
          </a:bodyPr>
          <a:lstStyle/>
          <a:p>
            <a:r>
              <a:rPr lang="ru-RU" sz="2400" dirty="0">
                <a:latin typeface="Times New Roman" panose="02020603050405020304" pitchFamily="18" charset="0"/>
                <a:cs typeface="Times New Roman" panose="02020603050405020304" pitchFamily="18" charset="0"/>
              </a:rPr>
              <a:t>Премия </a:t>
            </a:r>
            <a:r>
              <a:rPr lang="ru-RU" sz="2400" b="1" dirty="0">
                <a:latin typeface="Times New Roman" panose="02020603050405020304" pitchFamily="18" charset="0"/>
                <a:cs typeface="Times New Roman" panose="02020603050405020304" pitchFamily="18" charset="0"/>
              </a:rPr>
              <a:t>Президента в области литературы и искусства за произведения для детей  и юношества 2024 года</a:t>
            </a:r>
            <a:endParaRPr lang="ru-RU" sz="2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16122" y="1006794"/>
            <a:ext cx="4748365" cy="2554545"/>
          </a:xfrm>
          <a:prstGeom prst="rect">
            <a:avLst/>
          </a:prstGeom>
        </p:spPr>
        <p:txBody>
          <a:bodyPr wrap="square">
            <a:spAutoFit/>
          </a:bodyPr>
          <a:lstStyle/>
          <a:p>
            <a:pPr algn="ctr"/>
            <a:r>
              <a:rPr lang="ru-RU" sz="1600" dirty="0">
                <a:solidFill>
                  <a:srgbClr val="1F1F1F"/>
                </a:solidFill>
                <a:latin typeface="Times New Roman" panose="02020603050405020304" pitchFamily="18" charset="0"/>
                <a:cs typeface="Times New Roman" panose="02020603050405020304" pitchFamily="18" charset="0"/>
              </a:rPr>
              <a:t>25 марта 2025 года</a:t>
            </a:r>
          </a:p>
          <a:p>
            <a:pPr algn="ctr"/>
            <a:r>
              <a:rPr lang="ru-RU" sz="1600" dirty="0">
                <a:solidFill>
                  <a:srgbClr val="1F1F1F"/>
                </a:solidFill>
                <a:latin typeface="Times New Roman" panose="02020603050405020304" pitchFamily="18" charset="0"/>
                <a:cs typeface="Times New Roman" panose="02020603050405020304" pitchFamily="18" charset="0"/>
              </a:rPr>
              <a:t> Президент Российской Федерации Владимир Путин вручил премии Президента для молодых деятелей культуры и награды за произведения для детей и юношества за 2024 год. Лауреатом премии стала </a:t>
            </a:r>
            <a:r>
              <a:rPr lang="ru-RU" sz="1600" dirty="0">
                <a:solidFill>
                  <a:srgbClr val="040C28"/>
                </a:solidFill>
                <a:latin typeface="Times New Roman" panose="02020603050405020304" pitchFamily="18" charset="0"/>
                <a:cs typeface="Times New Roman" panose="02020603050405020304" pitchFamily="18" charset="0"/>
              </a:rPr>
              <a:t>Ольга </a:t>
            </a:r>
            <a:r>
              <a:rPr lang="ru-RU" sz="1600" dirty="0" err="1">
                <a:solidFill>
                  <a:srgbClr val="040C28"/>
                </a:solidFill>
                <a:latin typeface="Times New Roman" panose="02020603050405020304" pitchFamily="18" charset="0"/>
                <a:cs typeface="Times New Roman" panose="02020603050405020304" pitchFamily="18" charset="0"/>
              </a:rPr>
              <a:t>Ионайтис</a:t>
            </a:r>
            <a:r>
              <a:rPr lang="ru-RU" sz="1600" dirty="0">
                <a:solidFill>
                  <a:srgbClr val="1F1F1F"/>
                </a:solidFill>
                <a:latin typeface="Times New Roman" panose="02020603050405020304" pitchFamily="18" charset="0"/>
                <a:cs typeface="Times New Roman" panose="02020603050405020304" pitchFamily="18" charset="0"/>
              </a:rPr>
              <a:t>, кандидатуру которой выдвинула Российская государственная детская библиотека.</a:t>
            </a:r>
            <a:r>
              <a:rPr lang="ru-RU" sz="1600" dirty="0"/>
              <a:t> </a:t>
            </a:r>
            <a:r>
              <a:rPr lang="ru-RU" sz="1600" dirty="0">
                <a:latin typeface="Times New Roman" panose="02020603050405020304" pitchFamily="18" charset="0"/>
                <a:cs typeface="Times New Roman" panose="02020603050405020304" pitchFamily="18" charset="0"/>
              </a:rPr>
              <a:t>Премия присуждена за вклад в развитие отечественного искусства иллюстрации детской книги.</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878" y="1038042"/>
            <a:ext cx="3604244" cy="22048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038" y="5511168"/>
            <a:ext cx="1370201" cy="12797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643" y="5483140"/>
            <a:ext cx="1417268" cy="13479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824" y="5483140"/>
            <a:ext cx="1421271" cy="133583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2787" y="5485355"/>
            <a:ext cx="1417240" cy="133531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459" y="5480137"/>
            <a:ext cx="1440160" cy="13388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29824" y="3523485"/>
            <a:ext cx="8624784" cy="2215991"/>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С 1987 года Ольга </a:t>
            </a:r>
            <a:r>
              <a:rPr lang="ru-RU" sz="1200" dirty="0" err="1">
                <a:solidFill>
                  <a:srgbClr val="000000"/>
                </a:solidFill>
                <a:latin typeface="Times New Roman" panose="02020603050405020304" pitchFamily="18" charset="0"/>
                <a:cs typeface="Times New Roman" panose="02020603050405020304" pitchFamily="18" charset="0"/>
              </a:rPr>
              <a:t>Ионайтис</a:t>
            </a:r>
            <a:r>
              <a:rPr lang="ru-RU" sz="1200" dirty="0">
                <a:solidFill>
                  <a:srgbClr val="000000"/>
                </a:solidFill>
                <a:latin typeface="Times New Roman" panose="02020603050405020304" pitchFamily="18" charset="0"/>
                <a:cs typeface="Times New Roman" panose="02020603050405020304" pitchFamily="18" charset="0"/>
              </a:rPr>
              <a:t> оформила и проиллюстрировала более 150 книг для детей и взрослых. Наиболее значимые из них: О. </a:t>
            </a:r>
            <a:r>
              <a:rPr lang="ru-RU" sz="1200" dirty="0" err="1">
                <a:solidFill>
                  <a:srgbClr val="000000"/>
                </a:solidFill>
                <a:latin typeface="Times New Roman" panose="02020603050405020304" pitchFamily="18" charset="0"/>
                <a:cs typeface="Times New Roman" panose="02020603050405020304" pitchFamily="18" charset="0"/>
              </a:rPr>
              <a:t>Пройслер</a:t>
            </a:r>
            <a:r>
              <a:rPr lang="ru-RU" sz="1200" dirty="0">
                <a:solidFill>
                  <a:srgbClr val="000000"/>
                </a:solidFill>
                <a:latin typeface="Times New Roman" panose="02020603050405020304" pitchFamily="18" charset="0"/>
                <a:cs typeface="Times New Roman" panose="02020603050405020304" pitchFamily="18" charset="0"/>
              </a:rPr>
              <a:t> «Маленькое привидение. Маленький водяной. Маленькая баба-яга», Дж. Р. </a:t>
            </a:r>
            <a:r>
              <a:rPr lang="ru-RU" sz="1200" dirty="0" err="1">
                <a:solidFill>
                  <a:srgbClr val="000000"/>
                </a:solidFill>
                <a:latin typeface="Times New Roman" panose="02020603050405020304" pitchFamily="18" charset="0"/>
                <a:cs typeface="Times New Roman" panose="02020603050405020304" pitchFamily="18" charset="0"/>
              </a:rPr>
              <a:t>Толкин</a:t>
            </a:r>
            <a:r>
              <a:rPr lang="ru-RU" sz="1200" dirty="0">
                <a:solidFill>
                  <a:srgbClr val="000000"/>
                </a:solidFill>
                <a:latin typeface="Times New Roman" panose="02020603050405020304" pitchFamily="18" charset="0"/>
                <a:cs typeface="Times New Roman" panose="02020603050405020304" pitchFamily="18" charset="0"/>
              </a:rPr>
              <a:t> «</a:t>
            </a:r>
            <a:r>
              <a:rPr lang="ru-RU" sz="1200" dirty="0" err="1">
                <a:solidFill>
                  <a:srgbClr val="000000"/>
                </a:solidFill>
                <a:latin typeface="Times New Roman" panose="02020603050405020304" pitchFamily="18" charset="0"/>
                <a:cs typeface="Times New Roman" panose="02020603050405020304" pitchFamily="18" charset="0"/>
              </a:rPr>
              <a:t>Хоббит</a:t>
            </a:r>
            <a:r>
              <a:rPr lang="ru-RU" sz="1200" dirty="0">
                <a:solidFill>
                  <a:srgbClr val="000000"/>
                </a:solidFill>
                <a:latin typeface="Times New Roman" panose="02020603050405020304" pitchFamily="18" charset="0"/>
                <a:cs typeface="Times New Roman" panose="02020603050405020304" pitchFamily="18" charset="0"/>
              </a:rPr>
              <a:t>», Э. Успенский «Вниз по волшебной реке», Ч. Диккенс «Жизнь Господа нашего Иисуса Христа», П. Бажов «Серебряное копытце», Ш. Перро «Сказки», Н. В. Гоголь «Ночь перед Рождеством», П. Бажов «Уральские сказы», «Рыжий пёс», алтайские народные сказки в переложении Ирины </a:t>
            </a:r>
            <a:r>
              <a:rPr lang="ru-RU" sz="1200" dirty="0" err="1">
                <a:solidFill>
                  <a:srgbClr val="000000"/>
                </a:solidFill>
                <a:latin typeface="Times New Roman" panose="02020603050405020304" pitchFamily="18" charset="0"/>
                <a:cs typeface="Times New Roman" panose="02020603050405020304" pitchFamily="18" charset="0"/>
              </a:rPr>
              <a:t>Богатырёвой</a:t>
            </a:r>
            <a:r>
              <a:rPr lang="ru-RU" sz="1200" dirty="0">
                <a:solidFill>
                  <a:srgbClr val="000000"/>
                </a:solidFill>
                <a:latin typeface="Times New Roman" panose="02020603050405020304" pitchFamily="18" charset="0"/>
                <a:cs typeface="Times New Roman" panose="02020603050405020304" pitchFamily="18" charset="0"/>
              </a:rPr>
              <a:t>, Ф. </a:t>
            </a:r>
            <a:r>
              <a:rPr lang="ru-RU" sz="1200" dirty="0" err="1">
                <a:solidFill>
                  <a:srgbClr val="000000"/>
                </a:solidFill>
                <a:latin typeface="Times New Roman" panose="02020603050405020304" pitchFamily="18" charset="0"/>
                <a:cs typeface="Times New Roman" panose="02020603050405020304" pitchFamily="18" charset="0"/>
              </a:rPr>
              <a:t>Бернетт</a:t>
            </a:r>
            <a:r>
              <a:rPr lang="ru-RU" sz="1200" dirty="0">
                <a:solidFill>
                  <a:srgbClr val="000000"/>
                </a:solidFill>
                <a:latin typeface="Times New Roman" panose="02020603050405020304" pitchFamily="18" charset="0"/>
                <a:cs typeface="Times New Roman" panose="02020603050405020304" pitchFamily="18" charset="0"/>
              </a:rPr>
              <a:t> «Маленький лорд </a:t>
            </a:r>
            <a:r>
              <a:rPr lang="ru-RU" sz="1200" dirty="0" err="1">
                <a:solidFill>
                  <a:srgbClr val="000000"/>
                </a:solidFill>
                <a:latin typeface="Times New Roman" panose="02020603050405020304" pitchFamily="18" charset="0"/>
                <a:cs typeface="Times New Roman" panose="02020603050405020304" pitchFamily="18" charset="0"/>
              </a:rPr>
              <a:t>Фаунтлерой</a:t>
            </a:r>
            <a:r>
              <a:rPr lang="ru-RU" sz="1200" dirty="0">
                <a:solidFill>
                  <a:srgbClr val="000000"/>
                </a:solidFill>
                <a:latin typeface="Times New Roman" panose="02020603050405020304" pitchFamily="18" charset="0"/>
                <a:cs typeface="Times New Roman" panose="02020603050405020304" pitchFamily="18" charset="0"/>
              </a:rPr>
              <a:t>», А. Франс «Пчёлка», Н. В. Гоголь «Майская ночь или утопленница», «Робин-Бобин-</a:t>
            </a:r>
            <a:r>
              <a:rPr lang="ru-RU" sz="1200" dirty="0" err="1">
                <a:solidFill>
                  <a:srgbClr val="000000"/>
                </a:solidFill>
                <a:latin typeface="Times New Roman" panose="02020603050405020304" pitchFamily="18" charset="0"/>
                <a:cs typeface="Times New Roman" panose="02020603050405020304" pitchFamily="18" charset="0"/>
              </a:rPr>
              <a:t>Барабек</a:t>
            </a:r>
            <a:r>
              <a:rPr lang="ru-RU" sz="1200" dirty="0">
                <a:solidFill>
                  <a:srgbClr val="000000"/>
                </a:solidFill>
                <a:latin typeface="Times New Roman" panose="02020603050405020304" pitchFamily="18" charset="0"/>
                <a:cs typeface="Times New Roman" panose="02020603050405020304" pitchFamily="18" charset="0"/>
              </a:rPr>
              <a:t>», английская и шотландская поэзия (сборник), Ф. </a:t>
            </a:r>
            <a:r>
              <a:rPr lang="ru-RU" sz="1200" dirty="0" err="1">
                <a:solidFill>
                  <a:srgbClr val="000000"/>
                </a:solidFill>
                <a:latin typeface="Times New Roman" panose="02020603050405020304" pitchFamily="18" charset="0"/>
                <a:cs typeface="Times New Roman" panose="02020603050405020304" pitchFamily="18" charset="0"/>
              </a:rPr>
              <a:t>Бёрнетт</a:t>
            </a:r>
            <a:r>
              <a:rPr lang="ru-RU" sz="1200" dirty="0">
                <a:solidFill>
                  <a:srgbClr val="000000"/>
                </a:solidFill>
                <a:latin typeface="Times New Roman" panose="02020603050405020304" pitchFamily="18" charset="0"/>
                <a:cs typeface="Times New Roman" panose="02020603050405020304" pitchFamily="18" charset="0"/>
              </a:rPr>
              <a:t> «Таинственный сад», «Новогодняя ёлка», сборник рассказов русских писателей, «Чудо в перьях», мордовские народные сказки в переложении Алёны Каримовой, Ф. </a:t>
            </a:r>
            <a:r>
              <a:rPr lang="ru-RU" sz="1200" dirty="0" err="1">
                <a:solidFill>
                  <a:srgbClr val="000000"/>
                </a:solidFill>
                <a:latin typeface="Times New Roman" panose="02020603050405020304" pitchFamily="18" charset="0"/>
                <a:cs typeface="Times New Roman" panose="02020603050405020304" pitchFamily="18" charset="0"/>
              </a:rPr>
              <a:t>Бёрнетт</a:t>
            </a:r>
            <a:r>
              <a:rPr lang="ru-RU" sz="1200" dirty="0">
                <a:solidFill>
                  <a:srgbClr val="000000"/>
                </a:solidFill>
                <a:latin typeface="Times New Roman" panose="02020603050405020304" pitchFamily="18" charset="0"/>
                <a:cs typeface="Times New Roman" panose="02020603050405020304" pitchFamily="18" charset="0"/>
              </a:rPr>
              <a:t> «Маленький лорд </a:t>
            </a:r>
            <a:r>
              <a:rPr lang="ru-RU" sz="1200" dirty="0" err="1">
                <a:solidFill>
                  <a:srgbClr val="000000"/>
                </a:solidFill>
                <a:latin typeface="Times New Roman" panose="02020603050405020304" pitchFamily="18" charset="0"/>
                <a:cs typeface="Times New Roman" panose="02020603050405020304" pitchFamily="18" charset="0"/>
              </a:rPr>
              <a:t>Фаунтлерой</a:t>
            </a:r>
            <a:r>
              <a:rPr lang="ru-RU" sz="1200" dirty="0">
                <a:solidFill>
                  <a:srgbClr val="000000"/>
                </a:solidFill>
                <a:latin typeface="Times New Roman" panose="02020603050405020304" pitchFamily="18" charset="0"/>
                <a:cs typeface="Times New Roman" panose="02020603050405020304" pitchFamily="18" charset="0"/>
              </a:rPr>
              <a:t>», М. </a:t>
            </a:r>
            <a:r>
              <a:rPr lang="ru-RU" sz="1200" dirty="0" err="1">
                <a:solidFill>
                  <a:srgbClr val="000000"/>
                </a:solidFill>
                <a:latin typeface="Times New Roman" panose="02020603050405020304" pitchFamily="18" charset="0"/>
                <a:cs typeface="Times New Roman" panose="02020603050405020304" pitchFamily="18" charset="0"/>
              </a:rPr>
              <a:t>Конопницкая</a:t>
            </a:r>
            <a:r>
              <a:rPr lang="ru-RU" sz="1200" dirty="0">
                <a:solidFill>
                  <a:srgbClr val="000000"/>
                </a:solidFill>
                <a:latin typeface="Times New Roman" panose="02020603050405020304" pitchFamily="18" charset="0"/>
                <a:cs typeface="Times New Roman" panose="02020603050405020304" pitchFamily="18" charset="0"/>
              </a:rPr>
              <a:t> «О гномах и сиротке </a:t>
            </a:r>
            <a:r>
              <a:rPr lang="ru-RU" sz="1200" dirty="0" err="1">
                <a:solidFill>
                  <a:srgbClr val="000000"/>
                </a:solidFill>
                <a:latin typeface="Times New Roman" panose="02020603050405020304" pitchFamily="18" charset="0"/>
                <a:cs typeface="Times New Roman" panose="02020603050405020304" pitchFamily="18" charset="0"/>
              </a:rPr>
              <a:t>Марысе</a:t>
            </a:r>
            <a:r>
              <a:rPr lang="ru-RU" sz="1200" dirty="0">
                <a:solidFill>
                  <a:srgbClr val="000000"/>
                </a:solidFill>
                <a:latin typeface="Times New Roman" panose="02020603050405020304" pitchFamily="18" charset="0"/>
                <a:cs typeface="Times New Roman" panose="02020603050405020304" pitchFamily="18" charset="0"/>
              </a:rPr>
              <a:t>», Ч. Диккенс «Приключения Оливера Твиста», С. Маршак «Кошкин дом», Русские народные сказки, Кеннет </a:t>
            </a:r>
            <a:r>
              <a:rPr lang="ru-RU" sz="1200" dirty="0" err="1">
                <a:solidFill>
                  <a:srgbClr val="000000"/>
                </a:solidFill>
                <a:latin typeface="Times New Roman" panose="02020603050405020304" pitchFamily="18" charset="0"/>
                <a:cs typeface="Times New Roman" panose="02020603050405020304" pitchFamily="18" charset="0"/>
              </a:rPr>
              <a:t>Грэм</a:t>
            </a:r>
            <a:r>
              <a:rPr lang="ru-RU" sz="1200" dirty="0">
                <a:solidFill>
                  <a:srgbClr val="000000"/>
                </a:solidFill>
                <a:latin typeface="Times New Roman" panose="02020603050405020304" pitchFamily="18" charset="0"/>
                <a:cs typeface="Times New Roman" panose="02020603050405020304" pitchFamily="18" charset="0"/>
              </a:rPr>
              <a:t> «Ветер в ивах», Х. К. Андерсен «Сказки», П. </a:t>
            </a:r>
            <a:r>
              <a:rPr lang="ru-RU" sz="1200" dirty="0" err="1">
                <a:solidFill>
                  <a:srgbClr val="000000"/>
                </a:solidFill>
                <a:latin typeface="Times New Roman" panose="02020603050405020304" pitchFamily="18" charset="0"/>
                <a:cs typeface="Times New Roman" panose="02020603050405020304" pitchFamily="18" charset="0"/>
              </a:rPr>
              <a:t>Асбьёрнсен</a:t>
            </a:r>
            <a:r>
              <a:rPr lang="ru-RU" sz="1200" dirty="0">
                <a:solidFill>
                  <a:srgbClr val="000000"/>
                </a:solidFill>
                <a:latin typeface="Times New Roman" panose="02020603050405020304" pitchFamily="18" charset="0"/>
                <a:cs typeface="Times New Roman" panose="02020603050405020304" pitchFamily="18" charset="0"/>
              </a:rPr>
              <a:t>, Й. </a:t>
            </a:r>
            <a:r>
              <a:rPr lang="ru-RU" sz="1200" dirty="0" err="1">
                <a:solidFill>
                  <a:srgbClr val="000000"/>
                </a:solidFill>
                <a:latin typeface="Times New Roman" panose="02020603050405020304" pitchFamily="18" charset="0"/>
                <a:cs typeface="Times New Roman" panose="02020603050405020304" pitchFamily="18" charset="0"/>
              </a:rPr>
              <a:t>Му</a:t>
            </a:r>
            <a:r>
              <a:rPr lang="ru-RU" sz="1200" dirty="0">
                <a:solidFill>
                  <a:srgbClr val="000000"/>
                </a:solidFill>
                <a:latin typeface="Times New Roman" panose="02020603050405020304" pitchFamily="18" charset="0"/>
                <a:cs typeface="Times New Roman" panose="02020603050405020304" pitchFamily="18" charset="0"/>
              </a:rPr>
              <a:t> Норвежские сказки в переводах Наталии </a:t>
            </a:r>
            <a:r>
              <a:rPr lang="ru-RU" sz="1200" dirty="0" err="1">
                <a:solidFill>
                  <a:srgbClr val="000000"/>
                </a:solidFill>
                <a:latin typeface="Times New Roman" panose="02020603050405020304" pitchFamily="18" charset="0"/>
                <a:cs typeface="Times New Roman" panose="02020603050405020304" pitchFamily="18" charset="0"/>
              </a:rPr>
              <a:t>Будур</a:t>
            </a:r>
            <a:r>
              <a:rPr lang="ru-RU" sz="1200" dirty="0">
                <a:solidFill>
                  <a:srgbClr val="000000"/>
                </a:solidFill>
                <a:latin typeface="Times New Roman" panose="02020603050405020304" pitchFamily="18" charset="0"/>
                <a:cs typeface="Times New Roman" panose="02020603050405020304" pitchFamily="18" charset="0"/>
              </a:rPr>
              <a:t>, С. Маршак «Сказки».</a:t>
            </a:r>
          </a:p>
          <a:p>
            <a:r>
              <a:rPr lang="ru-RU" dirty="0">
                <a:solidFill>
                  <a:srgbClr val="000000"/>
                </a:solidFill>
                <a:latin typeface="Rubik_Regular"/>
              </a:rPr>
              <a:t> </a:t>
            </a:r>
            <a:endParaRPr lang="ru-RU" b="0" i="0" dirty="0">
              <a:solidFill>
                <a:srgbClr val="000000"/>
              </a:solidFill>
              <a:effectLst/>
              <a:latin typeface="Rubik_Regular"/>
            </a:endParaRPr>
          </a:p>
        </p:txBody>
      </p:sp>
    </p:spTree>
    <p:extLst>
      <p:ext uri="{BB962C8B-B14F-4D97-AF65-F5344CB8AC3E}">
        <p14:creationId xmlns:p14="http://schemas.microsoft.com/office/powerpoint/2010/main" val="2131248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254" y="0"/>
            <a:ext cx="7635144" cy="1143000"/>
          </a:xfrm>
        </p:spPr>
        <p:txBody>
          <a:bodyPr>
            <a:normAutofit/>
          </a:bodyPr>
          <a:lstStyle/>
          <a:p>
            <a:r>
              <a:rPr lang="ru-RU" sz="3200" dirty="0">
                <a:latin typeface="Times New Roman" pitchFamily="18" charset="0"/>
                <a:cs typeface="Times New Roman" pitchFamily="18" charset="0"/>
              </a:rPr>
              <a:t>Встречаемся в апреле</a:t>
            </a:r>
          </a:p>
        </p:txBody>
      </p:sp>
      <p:sp>
        <p:nvSpPr>
          <p:cNvPr id="3" name="Объект 2"/>
          <p:cNvSpPr>
            <a:spLocks noGrp="1"/>
          </p:cNvSpPr>
          <p:nvPr>
            <p:ph idx="1"/>
          </p:nvPr>
        </p:nvSpPr>
        <p:spPr>
          <a:xfrm>
            <a:off x="4740750" y="1809001"/>
            <a:ext cx="4367753" cy="4525963"/>
          </a:xfrm>
        </p:spPr>
        <p:txBody>
          <a:bodyPr>
            <a:noAutofit/>
          </a:bodyPr>
          <a:lstStyle/>
          <a:p>
            <a:r>
              <a:rPr lang="ru-RU" sz="2400" u="sng" dirty="0"/>
              <a:t>Время:</a:t>
            </a:r>
            <a:r>
              <a:rPr lang="ru-RU" sz="2400" dirty="0"/>
              <a:t> 28 апреля, в 11-00 часов</a:t>
            </a:r>
          </a:p>
          <a:p>
            <a:pPr marL="0" indent="0">
              <a:buNone/>
            </a:pPr>
            <a:endParaRPr lang="ru-RU" sz="2400" dirty="0"/>
          </a:p>
          <a:p>
            <a:r>
              <a:rPr lang="ru-RU" sz="2400" u="sng" dirty="0"/>
              <a:t>Место: </a:t>
            </a:r>
            <a:r>
              <a:rPr lang="ru-RU" sz="2400" dirty="0"/>
              <a:t>канал </a:t>
            </a:r>
            <a:r>
              <a:rPr lang="en-US" sz="2400" dirty="0"/>
              <a:t>rutube.ru</a:t>
            </a:r>
            <a:endParaRPr lang="ru-RU" sz="2400" dirty="0"/>
          </a:p>
          <a:p>
            <a:pPr marL="0" indent="0">
              <a:buNone/>
            </a:pPr>
            <a:endParaRPr lang="ru-RU" sz="2400" dirty="0"/>
          </a:p>
          <a:p>
            <a:r>
              <a:rPr lang="ru-RU" sz="2400" u="sng" dirty="0"/>
              <a:t>Тема: </a:t>
            </a:r>
            <a:r>
              <a:rPr lang="ru-RU" sz="2400" dirty="0">
                <a:latin typeface="Times New Roman" panose="02020603050405020304" pitchFamily="18" charset="0"/>
                <a:ea typeface="Calibri" panose="020F0502020204030204" pitchFamily="34" charset="0"/>
                <a:cs typeface="Times New Roman" panose="02020603050405020304" pitchFamily="18" charset="0"/>
              </a:rPr>
              <a:t>Обзор творчества детского писателя и поэта  Марины Тараненко</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u-RU" sz="1800" dirty="0">
                <a:latin typeface="Times New Roman" panose="02020603050405020304" pitchFamily="18" charset="0"/>
                <a:ea typeface="Calibri" panose="020F0502020204030204" pitchFamily="34" charset="0"/>
              </a:rPr>
              <a:t>                        (к проекту «Лето с книгой»)</a:t>
            </a:r>
            <a:endParaRPr lang="ru-RU" sz="1800"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88" b="13767"/>
          <a:stretch/>
        </p:blipFill>
        <p:spPr bwMode="auto">
          <a:xfrm>
            <a:off x="179512" y="2348880"/>
            <a:ext cx="4435314" cy="30855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547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3212976"/>
            <a:ext cx="8640960" cy="1477328"/>
          </a:xfrm>
          <a:prstGeom prst="rect">
            <a:avLst/>
          </a:prstGeom>
          <a:no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a:ln>
                  <a:noFill/>
                </a:ln>
                <a:effectLst>
                  <a:glow rad="101600">
                    <a:schemeClr val="bg1">
                      <a:alpha val="60000"/>
                    </a:schemeClr>
                  </a:glow>
                </a:effectLst>
                <a:latin typeface="Arial" pitchFamily="34" charset="0"/>
                <a:ea typeface="Calibri" pitchFamily="34" charset="0"/>
                <a:cs typeface="Arial" pitchFamily="34" charset="0"/>
              </a:rPr>
              <a:t>Наш адрес: г. Красноярск, ул. Корнетова,2</a:t>
            </a:r>
            <a:endParaRPr kumimoji="0" lang="en-US" b="0" i="0" u="none" strike="noStrike" cap="none" normalizeH="0" baseline="0" dirty="0">
              <a:ln>
                <a:noFill/>
              </a:ln>
              <a:effectLst>
                <a:glow rad="101600">
                  <a:schemeClr val="bg1">
                    <a:alpha val="60000"/>
                  </a:schemeClr>
                </a:glow>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a:ln>
                  <a:noFill/>
                </a:ln>
                <a:effectLst>
                  <a:glow rad="101600">
                    <a:schemeClr val="bg1">
                      <a:alpha val="60000"/>
                    </a:schemeClr>
                  </a:glow>
                </a:effectLst>
                <a:latin typeface="Arial" pitchFamily="34" charset="0"/>
                <a:ea typeface="Calibri" pitchFamily="34" charset="0"/>
                <a:cs typeface="Arial" pitchFamily="34" charset="0"/>
              </a:rPr>
              <a:t>Тел. 201-35-92</a:t>
            </a:r>
            <a:endParaRPr kumimoji="0" lang="ru-RU" b="0" i="0" u="none" strike="noStrike" cap="none" normalizeH="0" dirty="0">
              <a:ln>
                <a:noFill/>
              </a:ln>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en-US" dirty="0">
                <a:effectLst>
                  <a:glow rad="101600">
                    <a:schemeClr val="bg1">
                      <a:alpha val="60000"/>
                    </a:schemeClr>
                  </a:glow>
                </a:effectLst>
                <a:latin typeface="Arial" pitchFamily="34" charset="0"/>
                <a:ea typeface="Calibri" pitchFamily="34" charset="0"/>
                <a:cs typeface="Arial" pitchFamily="34" charset="0"/>
              </a:rPr>
              <a:t>E-mail</a:t>
            </a:r>
            <a:r>
              <a:rPr lang="ru-RU" dirty="0">
                <a:effectLst>
                  <a:glow rad="101600">
                    <a:schemeClr val="bg1">
                      <a:alpha val="60000"/>
                    </a:schemeClr>
                  </a:glow>
                </a:effectLst>
                <a:latin typeface="Arial" pitchFamily="34" charset="0"/>
                <a:ea typeface="Calibri" pitchFamily="34" charset="0"/>
                <a:cs typeface="Arial" pitchFamily="34" charset="0"/>
              </a:rPr>
              <a:t>: </a:t>
            </a:r>
            <a:r>
              <a:rPr lang="en-US" b="1" dirty="0">
                <a:hlinkClick r:id="rId2"/>
              </a:rPr>
              <a:t>kkdb@mail.ru</a:t>
            </a:r>
            <a:endParaRPr lang="ru-RU" dirty="0">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ru-RU" dirty="0">
                <a:effectLst>
                  <a:glow rad="101600">
                    <a:schemeClr val="bg1">
                      <a:alpha val="60000"/>
                    </a:schemeClr>
                  </a:glow>
                </a:effectLst>
                <a:latin typeface="Arial" pitchFamily="34" charset="0"/>
                <a:ea typeface="Calibri" pitchFamily="34" charset="0"/>
                <a:cs typeface="Arial" pitchFamily="34" charset="0"/>
              </a:rPr>
              <a:t>Сайт: </a:t>
            </a:r>
            <a:r>
              <a:rPr lang="en-US" dirty="0">
                <a:effectLst>
                  <a:glow rad="101600">
                    <a:schemeClr val="bg1">
                      <a:alpha val="60000"/>
                    </a:schemeClr>
                  </a:glow>
                </a:effectLst>
                <a:latin typeface="Arial" pitchFamily="34" charset="0"/>
                <a:ea typeface="Calibri" pitchFamily="34" charset="0"/>
                <a:cs typeface="Arial" pitchFamily="34" charset="0"/>
                <a:hlinkClick r:id="rId3"/>
              </a:rPr>
              <a:t>http://www.kkdb.ru/</a:t>
            </a:r>
            <a:endParaRPr lang="ru-RU" dirty="0">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ru-RU" dirty="0">
                <a:effectLst>
                  <a:glow rad="101600">
                    <a:schemeClr val="bg1">
                      <a:alpha val="60000"/>
                    </a:schemeClr>
                  </a:glow>
                </a:effectLst>
                <a:latin typeface="Arial" pitchFamily="34" charset="0"/>
                <a:ea typeface="Calibri" pitchFamily="34" charset="0"/>
                <a:cs typeface="Arial" pitchFamily="34" charset="0"/>
              </a:rPr>
              <a:t>Мы «ВКонтакте»: </a:t>
            </a:r>
            <a:r>
              <a:rPr lang="en-US" b="1" dirty="0">
                <a:hlinkClick r:id="rId4"/>
              </a:rPr>
              <a:t>https://vk.com/bibdet</a:t>
            </a:r>
            <a:endParaRPr lang="ru-RU" b="1" dirty="0">
              <a:effectLst>
                <a:glow rad="101600">
                  <a:schemeClr val="bg1">
                    <a:alpha val="60000"/>
                  </a:schemeClr>
                </a:glow>
              </a:effectLst>
              <a:latin typeface="Arial" pitchFamily="34" charset="0"/>
              <a:ea typeface="Calibri" pitchFamily="34" charset="0"/>
              <a:cs typeface="Arial" pitchFamily="34" charset="0"/>
            </a:endParaRPr>
          </a:p>
        </p:txBody>
      </p:sp>
      <p:sp>
        <p:nvSpPr>
          <p:cNvPr id="4" name="Прямоугольник 3"/>
          <p:cNvSpPr/>
          <p:nvPr/>
        </p:nvSpPr>
        <p:spPr>
          <a:xfrm>
            <a:off x="611560" y="404664"/>
            <a:ext cx="828092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lvl="0" indent="0" algn="ctr" fontAlgn="base">
              <a:lnSpc>
                <a:spcPct val="100000"/>
              </a:lnSpc>
              <a:spcBef>
                <a:spcPct val="0"/>
              </a:spcBef>
              <a:spcAft>
                <a:spcPct val="0"/>
              </a:spcAft>
              <a:buClrTx/>
              <a:buSzTx/>
              <a:tabLst/>
            </a:pPr>
            <a:r>
              <a:rPr lang="ru-RU" sz="3200" b="1" cap="none"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Отдел электронных ресурсов и справочно-</a:t>
            </a:r>
          </a:p>
          <a:p>
            <a:pPr marR="0" lvl="0" indent="0" algn="ctr" fontAlgn="base">
              <a:lnSpc>
                <a:spcPct val="100000"/>
              </a:lnSpc>
              <a:spcBef>
                <a:spcPct val="0"/>
              </a:spcBef>
              <a:spcAft>
                <a:spcPct val="0"/>
              </a:spcAft>
              <a:buClrTx/>
              <a:buSzTx/>
              <a:tabLst/>
            </a:pPr>
            <a:r>
              <a:rPr lang="ru-RU" sz="3200" b="1" cap="none"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библиографического обслуживания</a:t>
            </a:r>
          </a:p>
          <a:p>
            <a:pPr marR="0" lvl="0" indent="0" algn="ctr" fontAlgn="base">
              <a:lnSpc>
                <a:spcPct val="100000"/>
              </a:lnSpc>
              <a:spcBef>
                <a:spcPct val="0"/>
              </a:spcBef>
              <a:spcAft>
                <a:spcPct val="0"/>
              </a:spcAft>
              <a:buClrTx/>
              <a:buSzTx/>
              <a:tabLst/>
            </a:pPr>
            <a:r>
              <a:rPr lang="ru-RU" sz="3200" b="1"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ККДБ</a:t>
            </a:r>
            <a:r>
              <a:rPr lang="ru-RU" sz="3200" b="1" cap="none"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г. Красноярск</a:t>
            </a:r>
          </a:p>
        </p:txBody>
      </p:sp>
      <p:sp>
        <p:nvSpPr>
          <p:cNvPr id="2" name="TextBox 1"/>
          <p:cNvSpPr txBox="1"/>
          <p:nvPr/>
        </p:nvSpPr>
        <p:spPr>
          <a:xfrm>
            <a:off x="2915816" y="6237312"/>
            <a:ext cx="3384376" cy="369332"/>
          </a:xfrm>
          <a:prstGeom prst="rect">
            <a:avLst/>
          </a:prstGeom>
          <a:noFill/>
        </p:spPr>
        <p:txBody>
          <a:bodyPr wrap="square" rtlCol="0">
            <a:spAutoFit/>
          </a:bodyPr>
          <a:lstStyle/>
          <a:p>
            <a:r>
              <a:rPr lang="ru-RU" dirty="0"/>
              <a:t>г. Красноярск, 2025, 31 марта</a:t>
            </a:r>
          </a:p>
        </p:txBody>
      </p:sp>
    </p:spTree>
    <p:extLst>
      <p:ext uri="{BB962C8B-B14F-4D97-AF65-F5344CB8AC3E}">
        <p14:creationId xmlns:p14="http://schemas.microsoft.com/office/powerpoint/2010/main" val="21006027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215263" y="3284984"/>
            <a:ext cx="5763499" cy="338554"/>
          </a:xfrm>
          <a:prstGeom prst="rect">
            <a:avLst/>
          </a:prstGeom>
          <a:solidFill>
            <a:schemeClr val="bg1">
              <a:alpha val="51000"/>
            </a:schemeClr>
          </a:solidFill>
          <a:effectLst>
            <a:softEdge rad="63500"/>
          </a:effectLst>
        </p:spPr>
        <p:txBody>
          <a:bodyPr wrap="square">
            <a:spAutoFit/>
          </a:bodyPr>
          <a:lstStyle/>
          <a:p>
            <a:pPr algn="just"/>
            <a:r>
              <a:rPr lang="ru-RU" sz="1600" dirty="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12" name="Прямоугольник 11"/>
          <p:cNvSpPr/>
          <p:nvPr/>
        </p:nvSpPr>
        <p:spPr>
          <a:xfrm>
            <a:off x="3501686" y="1511493"/>
            <a:ext cx="5642314" cy="307777"/>
          </a:xfrm>
          <a:prstGeom prst="rect">
            <a:avLst/>
          </a:prstGeom>
          <a:solidFill>
            <a:schemeClr val="bg1">
              <a:alpha val="51000"/>
            </a:schemeClr>
          </a:solidFill>
          <a:effectLst>
            <a:softEdge rad="63500"/>
          </a:effectLst>
        </p:spPr>
        <p:txBody>
          <a:bodyPr wrap="square">
            <a:spAutoFit/>
          </a:bodyPr>
          <a:lstStyle/>
          <a:p>
            <a:pPr algn="just"/>
            <a:endParaRPr lang="ru-RU" sz="1400" dirty="0">
              <a:latin typeface="Times New Roman" pitchFamily="18" charset="0"/>
              <a:cs typeface="Times New Roman" pitchFamily="18" charset="0"/>
            </a:endParaRPr>
          </a:p>
        </p:txBody>
      </p:sp>
      <p:sp>
        <p:nvSpPr>
          <p:cNvPr id="2" name="TextBox 1"/>
          <p:cNvSpPr txBox="1"/>
          <p:nvPr/>
        </p:nvSpPr>
        <p:spPr>
          <a:xfrm>
            <a:off x="431540" y="56846"/>
            <a:ext cx="8280920" cy="523220"/>
          </a:xfrm>
          <a:prstGeom prst="rect">
            <a:avLst/>
          </a:prstGeom>
          <a:noFill/>
        </p:spPr>
        <p:txBody>
          <a:bodyPr wrap="square" rtlCol="0">
            <a:spAutoFit/>
          </a:bodyPr>
          <a:lstStyle/>
          <a:p>
            <a:pPr algn="ctr"/>
            <a:r>
              <a:rPr lang="ru-RU" sz="2800" dirty="0">
                <a:latin typeface="Constantia" pitchFamily="18" charset="0"/>
              </a:rPr>
              <a:t>Национальный конкурс «Книга года – 2024»</a:t>
            </a:r>
          </a:p>
        </p:txBody>
      </p:sp>
      <p:sp>
        <p:nvSpPr>
          <p:cNvPr id="4" name="Прямоугольник 3"/>
          <p:cNvSpPr/>
          <p:nvPr/>
        </p:nvSpPr>
        <p:spPr>
          <a:xfrm>
            <a:off x="4316947" y="2065880"/>
            <a:ext cx="4827053" cy="1200329"/>
          </a:xfrm>
          <a:prstGeom prst="rect">
            <a:avLst/>
          </a:prstGeom>
        </p:spPr>
        <p:txBody>
          <a:bodyPr wrap="square">
            <a:spAutoFit/>
          </a:bodyPr>
          <a:lstStyle/>
          <a:p>
            <a:r>
              <a:rPr lang="ru-RU" sz="1600" b="1" dirty="0">
                <a:latin typeface="Times New Roman" pitchFamily="18" charset="0"/>
                <a:cs typeface="Times New Roman" pitchFamily="18" charset="0"/>
              </a:rPr>
              <a:t>Номинация «Детям XXI века»</a:t>
            </a:r>
          </a:p>
          <a:p>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Научно-популярное издание </a:t>
            </a:r>
            <a:r>
              <a:rPr lang="ru-RU" sz="1400" b="1" dirty="0">
                <a:latin typeface="Times New Roman" pitchFamily="18" charset="0"/>
                <a:cs typeface="Times New Roman" pitchFamily="18" charset="0"/>
              </a:rPr>
              <a:t>Анастасии Строкиной «Загадки солнечной системы» </a:t>
            </a:r>
            <a:r>
              <a:rPr lang="ru-RU" sz="1400" dirty="0">
                <a:latin typeface="Times New Roman" pitchFamily="18" charset="0"/>
                <a:cs typeface="Times New Roman" pitchFamily="18" charset="0"/>
              </a:rPr>
              <a:t>(издательство «Манн, Иванов и Фербер»)</a:t>
            </a:r>
          </a:p>
        </p:txBody>
      </p:sp>
      <p:sp>
        <p:nvSpPr>
          <p:cNvPr id="5" name="Прямоугольник 4"/>
          <p:cNvSpPr/>
          <p:nvPr/>
        </p:nvSpPr>
        <p:spPr>
          <a:xfrm>
            <a:off x="3511173" y="639852"/>
            <a:ext cx="5544616" cy="1723549"/>
          </a:xfrm>
          <a:prstGeom prst="rect">
            <a:avLst/>
          </a:prstGeom>
        </p:spPr>
        <p:txBody>
          <a:bodyPr wrap="square">
            <a:spAutoFit/>
          </a:bodyPr>
          <a:lstStyle/>
          <a:p>
            <a:endParaRPr lang="ru-RU" dirty="0"/>
          </a:p>
          <a:p>
            <a:r>
              <a:rPr lang="ru-RU" sz="1400" dirty="0">
                <a:latin typeface="Times New Roman" pitchFamily="18" charset="0"/>
                <a:cs typeface="Times New Roman" pitchFamily="18" charset="0"/>
              </a:rPr>
              <a:t>В этом году на конкурс поступило более 1200 книг от 135 издательств из 30 населённых пунктов. Из 47 изданий, вошедших в шорт-лист, жюри выбрало 11 победителей.</a:t>
            </a:r>
          </a:p>
          <a:p>
            <a:r>
              <a:rPr lang="ru-RU" sz="1400" dirty="0">
                <a:latin typeface="Times New Roman" pitchFamily="18" charset="0"/>
                <a:cs typeface="Times New Roman" pitchFamily="18" charset="0"/>
              </a:rPr>
              <a:t> </a:t>
            </a:r>
          </a:p>
          <a:p>
            <a:r>
              <a:rPr lang="ru-RU" sz="1400" dirty="0">
                <a:latin typeface="Times New Roman" pitchFamily="18" charset="0"/>
                <a:cs typeface="Times New Roman" pitchFamily="18" charset="0"/>
              </a:rPr>
              <a:t>Лауреатами в номинациях  стали </a:t>
            </a:r>
          </a:p>
          <a:p>
            <a:r>
              <a:rPr lang="ru-RU"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16" y="884659"/>
            <a:ext cx="2523473" cy="1671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Рисунок 10">
            <a:extLst>
              <a:ext uri="{FF2B5EF4-FFF2-40B4-BE49-F238E27FC236}">
                <a16:creationId xmlns:a16="http://schemas.microsoft.com/office/drawing/2014/main" id="{77FB9565-EAC6-4C45-91DF-37A41F7B8827}"/>
              </a:ext>
            </a:extLst>
          </p:cNvPr>
          <p:cNvPicPr>
            <a:picLocks noChangeAspect="1"/>
          </p:cNvPicPr>
          <p:nvPr/>
        </p:nvPicPr>
        <p:blipFill>
          <a:blip r:embed="rId3"/>
          <a:stretch>
            <a:fillRect/>
          </a:stretch>
        </p:blipFill>
        <p:spPr>
          <a:xfrm>
            <a:off x="170880" y="4433409"/>
            <a:ext cx="1730123" cy="23235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Рисунок 12">
            <a:extLst>
              <a:ext uri="{FF2B5EF4-FFF2-40B4-BE49-F238E27FC236}">
                <a16:creationId xmlns:a16="http://schemas.microsoft.com/office/drawing/2014/main" id="{5F5B1FD4-FEDF-4CD5-B87E-06BBC48F8C62}"/>
              </a:ext>
            </a:extLst>
          </p:cNvPr>
          <p:cNvPicPr>
            <a:picLocks noChangeAspect="1"/>
          </p:cNvPicPr>
          <p:nvPr/>
        </p:nvPicPr>
        <p:blipFill>
          <a:blip r:embed="rId4"/>
          <a:stretch>
            <a:fillRect/>
          </a:stretch>
        </p:blipFill>
        <p:spPr>
          <a:xfrm>
            <a:off x="1759026" y="2701289"/>
            <a:ext cx="2507700" cy="1671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Прямоугольник 14">
            <a:extLst>
              <a:ext uri="{FF2B5EF4-FFF2-40B4-BE49-F238E27FC236}">
                <a16:creationId xmlns:a16="http://schemas.microsoft.com/office/drawing/2014/main" id="{AA6FF30A-B600-4AAC-A6AE-5ED29BF04563}"/>
              </a:ext>
            </a:extLst>
          </p:cNvPr>
          <p:cNvSpPr/>
          <p:nvPr/>
        </p:nvSpPr>
        <p:spPr>
          <a:xfrm>
            <a:off x="4427983" y="3525267"/>
            <a:ext cx="4545137" cy="3231654"/>
          </a:xfrm>
          <a:prstGeom prst="rect">
            <a:avLst/>
          </a:prstGeom>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Вопрос</a:t>
            </a:r>
            <a:r>
              <a:rPr lang="ru-RU" sz="1200" dirty="0">
                <a:latin typeface="Times New Roman" panose="02020603050405020304" pitchFamily="18" charset="0"/>
                <a:cs typeface="Times New Roman" panose="02020603050405020304" pitchFamily="18" charset="0"/>
              </a:rPr>
              <a:t>: Анастасия, почему вы решили помочь детям разгадать загадки Солнечной системы?</a:t>
            </a:r>
          </a:p>
          <a:p>
            <a:pPr algn="just"/>
            <a:endParaRPr lang="ru-RU" sz="1200"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Анастасия Строкина</a:t>
            </a:r>
            <a:r>
              <a:rPr lang="ru-RU" sz="1200" dirty="0">
                <a:latin typeface="Times New Roman" panose="02020603050405020304" pitchFamily="18" charset="0"/>
                <a:cs typeface="Times New Roman" panose="02020603050405020304" pitchFamily="18" charset="0"/>
              </a:rPr>
              <a:t>: Вы не поверите, но в детстве я хотела стать астрономом. Это была моя заветная мечта. Так что через эту книгу я, можно сказать, реализовала ее. У меня даже есть любительский телескоп. Я ни в коем случае не назову себя астрофизиком, но мне это очень близко, потому что космос – это то, с чего, отчасти, начиналась философская научная мысль в Древней Греции: природа, космос и хаос, поэтому для меня космос – это еще и философский аспект, что мне уже гораздо ближе. Именно поэтому в книге есть философская история, немного приключенческая, немного меланхоличная, о поиске того единственного – человека ли, зверя ли, волшебного существа, кому время нужнее всех в целом мире. Я думаю, астрономам время особенно нужно, здорово прожить тысячу лет и узнать, какие найдут новые планеты, созвездия.</a:t>
            </a:r>
          </a:p>
        </p:txBody>
      </p:sp>
      <p:pic>
        <p:nvPicPr>
          <p:cNvPr id="16" name="Рисунок 15">
            <a:extLst>
              <a:ext uri="{FF2B5EF4-FFF2-40B4-BE49-F238E27FC236}">
                <a16:creationId xmlns:a16="http://schemas.microsoft.com/office/drawing/2014/main" id="{184CDFD2-DDAB-4B2E-9D7E-4FA8BE2ED462}"/>
              </a:ext>
            </a:extLst>
          </p:cNvPr>
          <p:cNvPicPr>
            <a:picLocks noChangeAspect="1"/>
          </p:cNvPicPr>
          <p:nvPr/>
        </p:nvPicPr>
        <p:blipFill>
          <a:blip r:embed="rId5"/>
          <a:stretch>
            <a:fillRect/>
          </a:stretch>
        </p:blipFill>
        <p:spPr>
          <a:xfrm>
            <a:off x="2053454" y="4797326"/>
            <a:ext cx="2274086" cy="15350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Прямоугольник 16">
            <a:extLst>
              <a:ext uri="{FF2B5EF4-FFF2-40B4-BE49-F238E27FC236}">
                <a16:creationId xmlns:a16="http://schemas.microsoft.com/office/drawing/2014/main" id="{58AE01CF-8F10-4C34-9788-B16536A849D6}"/>
              </a:ext>
            </a:extLst>
          </p:cNvPr>
          <p:cNvSpPr/>
          <p:nvPr/>
        </p:nvSpPr>
        <p:spPr>
          <a:xfrm>
            <a:off x="397227" y="550634"/>
            <a:ext cx="8746773"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hlinkClick r:id="rId6"/>
              </a:rPr>
              <a:t>https://godliteratury.ru/articles/2024/09/05/knigoj-goda-2024-priznana-seriia-knig-k-100-letiiu-rasula-gamzatova</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AC2BCEE-50C8-4696-8259-BE5F747467B1}"/>
              </a:ext>
            </a:extLst>
          </p:cNvPr>
          <p:cNvSpPr/>
          <p:nvPr/>
        </p:nvSpPr>
        <p:spPr>
          <a:xfrm>
            <a:off x="2128871" y="6396335"/>
            <a:ext cx="2060179" cy="461665"/>
          </a:xfrm>
          <a:prstGeom prst="rect">
            <a:avLst/>
          </a:prstGeom>
        </p:spPr>
        <p:txBody>
          <a:bodyPr wrap="none">
            <a:spAutoFit/>
          </a:bodyPr>
          <a:lstStyle/>
          <a:p>
            <a:pPr algn="ctr"/>
            <a:r>
              <a:rPr lang="ru-RU" sz="1200" dirty="0">
                <a:latin typeface="Times New Roman" panose="02020603050405020304" pitchFamily="18" charset="0"/>
                <a:cs typeface="Times New Roman" panose="02020603050405020304" pitchFamily="18" charset="0"/>
              </a:rPr>
              <a:t>Серия «МИФ. </a:t>
            </a:r>
          </a:p>
          <a:p>
            <a:pPr algn="ctr"/>
            <a:r>
              <a:rPr lang="ru-RU" sz="1200" dirty="0">
                <a:latin typeface="Times New Roman" panose="02020603050405020304" pitchFamily="18" charset="0"/>
                <a:cs typeface="Times New Roman" panose="02020603050405020304" pitchFamily="18" charset="0"/>
              </a:rPr>
              <a:t>Твоё большое путешествие»</a:t>
            </a:r>
          </a:p>
        </p:txBody>
      </p:sp>
    </p:spTree>
    <p:extLst>
      <p:ext uri="{BB962C8B-B14F-4D97-AF65-F5344CB8AC3E}">
        <p14:creationId xmlns:p14="http://schemas.microsoft.com/office/powerpoint/2010/main" val="362919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gl-img.rg.ru/resize300x1000/uploads/images/2020/09/02/9d50a5acfda4c4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3" name="AutoShape 6" descr="https://gl-img.rg.ru/resize300x1000/uploads/images/2020/09/02/9d50a5acfda4c4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582715"/>
            <a:ext cx="2663081" cy="17639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3923928" y="883459"/>
            <a:ext cx="5076056" cy="338554"/>
          </a:xfrm>
          <a:prstGeom prst="rect">
            <a:avLst/>
          </a:prstGeom>
        </p:spPr>
        <p:txBody>
          <a:bodyPr wrap="square">
            <a:spAutoFit/>
          </a:bodyPr>
          <a:lstStyle/>
          <a:p>
            <a:r>
              <a:rPr lang="ru-RU" sz="1600" b="1" dirty="0">
                <a:latin typeface="Times New Roman" pitchFamily="18" charset="0"/>
                <a:cs typeface="Times New Roman" pitchFamily="18" charset="0"/>
              </a:rPr>
              <a:t>Номинация «Поколение </a:t>
            </a:r>
            <a:r>
              <a:rPr lang="ru-RU" sz="1600" b="1" dirty="0" err="1">
                <a:latin typeface="Times New Roman" pitchFamily="18" charset="0"/>
                <a:cs typeface="Times New Roman" pitchFamily="18" charset="0"/>
              </a:rPr>
              <a:t>Некст</a:t>
            </a:r>
            <a:r>
              <a:rPr lang="ru-RU" sz="1600" b="1" dirty="0">
                <a:latin typeface="Times New Roman" pitchFamily="18" charset="0"/>
                <a:cs typeface="Times New Roman" pitchFamily="18" charset="0"/>
              </a:rPr>
              <a:t>»</a:t>
            </a:r>
          </a:p>
        </p:txBody>
      </p:sp>
      <p:sp>
        <p:nvSpPr>
          <p:cNvPr id="9" name="Прямоугольник 8"/>
          <p:cNvSpPr/>
          <p:nvPr/>
        </p:nvSpPr>
        <p:spPr>
          <a:xfrm>
            <a:off x="296416" y="18232"/>
            <a:ext cx="8692009" cy="523220"/>
          </a:xfrm>
          <a:prstGeom prst="rect">
            <a:avLst/>
          </a:prstGeom>
        </p:spPr>
        <p:txBody>
          <a:bodyPr wrap="square">
            <a:spAutoFit/>
          </a:bodyPr>
          <a:lstStyle/>
          <a:p>
            <a:pPr lvl="0" algn="ctr"/>
            <a:r>
              <a:rPr lang="ru-RU" sz="2800" dirty="0">
                <a:solidFill>
                  <a:prstClr val="black"/>
                </a:solidFill>
                <a:latin typeface="Constantia" pitchFamily="18" charset="0"/>
              </a:rPr>
              <a:t>Национальный конкурс «Книга года – 2024»</a:t>
            </a:r>
          </a:p>
        </p:txBody>
      </p:sp>
      <p:sp>
        <p:nvSpPr>
          <p:cNvPr id="5" name="Прямоугольник 4">
            <a:extLst>
              <a:ext uri="{FF2B5EF4-FFF2-40B4-BE49-F238E27FC236}">
                <a16:creationId xmlns:a16="http://schemas.microsoft.com/office/drawing/2014/main" id="{4B563BDB-B2E4-4FE8-BFEF-57146F0CA9E0}"/>
              </a:ext>
            </a:extLst>
          </p:cNvPr>
          <p:cNvSpPr/>
          <p:nvPr/>
        </p:nvSpPr>
        <p:spPr>
          <a:xfrm>
            <a:off x="3923928" y="1333797"/>
            <a:ext cx="4572000" cy="2462213"/>
          </a:xfrm>
          <a:prstGeom prst="rect">
            <a:avLst/>
          </a:prstGeom>
        </p:spPr>
        <p:txBody>
          <a:bodyPr>
            <a:spAutoFit/>
          </a:bodyPr>
          <a:lstStyle/>
          <a:p>
            <a:pPr algn="just"/>
            <a:r>
              <a:rPr lang="ru-RU" sz="1400" dirty="0" err="1">
                <a:solidFill>
                  <a:srgbClr val="555555"/>
                </a:solidFill>
                <a:latin typeface="Times New Roman" panose="02020603050405020304" pitchFamily="18" charset="0"/>
                <a:cs typeface="Times New Roman" panose="02020603050405020304" pitchFamily="18" charset="0"/>
              </a:rPr>
              <a:t>Сepия</a:t>
            </a:r>
            <a:r>
              <a:rPr lang="ru-RU" sz="1400" dirty="0">
                <a:solidFill>
                  <a:srgbClr val="555555"/>
                </a:solidFill>
                <a:latin typeface="Times New Roman" panose="02020603050405020304" pitchFamily="18" charset="0"/>
                <a:cs typeface="Times New Roman" panose="02020603050405020304" pitchFamily="18" charset="0"/>
              </a:rPr>
              <a:t> "</a:t>
            </a:r>
            <a:r>
              <a:rPr lang="ru-RU" sz="1400" b="1" dirty="0">
                <a:solidFill>
                  <a:srgbClr val="555555"/>
                </a:solidFill>
                <a:latin typeface="Times New Roman" panose="02020603050405020304" pitchFamily="18" charset="0"/>
                <a:cs typeface="Times New Roman" panose="02020603050405020304" pitchFamily="18" charset="0"/>
              </a:rPr>
              <a:t>Что придумал..." издательство «Арт-Волхонка». </a:t>
            </a:r>
            <a:r>
              <a:rPr lang="ru-RU" sz="1400" dirty="0">
                <a:solidFill>
                  <a:srgbClr val="555555"/>
                </a:solidFill>
                <a:latin typeface="Times New Roman" panose="02020603050405020304" pitchFamily="18" charset="0"/>
                <a:cs typeface="Times New Roman" panose="02020603050405020304" pitchFamily="18" charset="0"/>
              </a:rPr>
              <a:t>"Арт-Волхонка" — московское издательство, которое на протяжении нескольких лет работало преимущественно с литературой по искусству, сотрудничая с ведущими музеями страны. </a:t>
            </a:r>
          </a:p>
          <a:p>
            <a:pPr algn="just"/>
            <a:endParaRPr lang="ru-RU" sz="1400" dirty="0">
              <a:solidFill>
                <a:srgbClr val="555555"/>
              </a:solidFill>
              <a:latin typeface="Times New Roman" panose="02020603050405020304" pitchFamily="18" charset="0"/>
              <a:cs typeface="Times New Roman" panose="02020603050405020304" pitchFamily="18" charset="0"/>
            </a:endParaRPr>
          </a:p>
          <a:p>
            <a:pPr algn="just"/>
            <a:r>
              <a:rPr lang="ru-RU" sz="1400" dirty="0">
                <a:solidFill>
                  <a:srgbClr val="555555"/>
                </a:solidFill>
                <a:latin typeface="Times New Roman" panose="02020603050405020304" pitchFamily="18" charset="0"/>
                <a:cs typeface="Times New Roman" panose="02020603050405020304" pitchFamily="18" charset="0"/>
              </a:rPr>
              <a:t>Особое направление – книги для детей, направленные на приобщение младшего поколения к миру искусства. Авторы — искусствоведы, художники, музыканты, рассказывают юным читателям о том, что увлекает их самих, доступным языком.</a:t>
            </a:r>
            <a:endParaRPr lang="ru-RU" sz="14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210EF98A-EC60-40ED-9810-C02134A37310}"/>
              </a:ext>
            </a:extLst>
          </p:cNvPr>
          <p:cNvPicPr>
            <a:picLocks noChangeAspect="1"/>
          </p:cNvPicPr>
          <p:nvPr/>
        </p:nvPicPr>
        <p:blipFill>
          <a:blip r:embed="rId3"/>
          <a:stretch>
            <a:fillRect/>
          </a:stretch>
        </p:blipFill>
        <p:spPr>
          <a:xfrm>
            <a:off x="4619120" y="3993569"/>
            <a:ext cx="4251167" cy="16561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Прямоугольник 9">
            <a:extLst>
              <a:ext uri="{FF2B5EF4-FFF2-40B4-BE49-F238E27FC236}">
                <a16:creationId xmlns:a16="http://schemas.microsoft.com/office/drawing/2014/main" id="{B61DB4B5-F43D-4925-B635-55E0341FCF0B}"/>
              </a:ext>
            </a:extLst>
          </p:cNvPr>
          <p:cNvSpPr/>
          <p:nvPr/>
        </p:nvSpPr>
        <p:spPr>
          <a:xfrm>
            <a:off x="-9438" y="2437722"/>
            <a:ext cx="3792632" cy="1384995"/>
          </a:xfrm>
          <a:prstGeom prst="rect">
            <a:avLst/>
          </a:prstGeom>
        </p:spPr>
        <p:txBody>
          <a:bodyPr wrap="square">
            <a:spAutoFit/>
          </a:bodyPr>
          <a:lstStyle/>
          <a:p>
            <a:pPr algn="ctr"/>
            <a:r>
              <a:rPr lang="ru-RU" sz="1400" b="1" dirty="0">
                <a:solidFill>
                  <a:srgbClr val="555555"/>
                </a:solidFill>
                <a:latin typeface="Times New Roman" panose="02020603050405020304" pitchFamily="18" charset="0"/>
                <a:cs typeface="Times New Roman" panose="02020603050405020304" pitchFamily="18" charset="0"/>
              </a:rPr>
              <a:t>СПЕЦИАЛЬНЫЙ ДИПЛОМ </a:t>
            </a:r>
            <a:r>
              <a:rPr lang="ru-RU" sz="1400" dirty="0">
                <a:solidFill>
                  <a:srgbClr val="555555"/>
                </a:solidFill>
                <a:latin typeface="Times New Roman" panose="02020603050405020304" pitchFamily="18" charset="0"/>
                <a:cs typeface="Times New Roman" panose="02020603050405020304" pitchFamily="18" charset="0"/>
              </a:rPr>
              <a:t>благотворительного фонда «Подсолнух» "Солнечная книга": Елена Кострикина. Москва. Парк Горького / худ. Л. Ваганова. – М.: Издательство АСТ, 2024. – (Энциклопедия-путеводитель для детей)</a:t>
            </a:r>
            <a:endParaRPr lang="ru-RU" sz="14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DB6C99C1-E2C3-43B5-850E-F3A18CD4C546}"/>
              </a:ext>
            </a:extLst>
          </p:cNvPr>
          <p:cNvPicPr>
            <a:picLocks noChangeAspect="1"/>
          </p:cNvPicPr>
          <p:nvPr/>
        </p:nvPicPr>
        <p:blipFill>
          <a:blip r:embed="rId4"/>
          <a:stretch>
            <a:fillRect/>
          </a:stretch>
        </p:blipFill>
        <p:spPr>
          <a:xfrm>
            <a:off x="296408" y="3975096"/>
            <a:ext cx="1872208" cy="25065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Рисунок 11">
            <a:extLst>
              <a:ext uri="{FF2B5EF4-FFF2-40B4-BE49-F238E27FC236}">
                <a16:creationId xmlns:a16="http://schemas.microsoft.com/office/drawing/2014/main" id="{A95FA6D0-12FC-4845-88A9-D42989DDAEAC}"/>
              </a:ext>
            </a:extLst>
          </p:cNvPr>
          <p:cNvPicPr>
            <a:picLocks noChangeAspect="1"/>
          </p:cNvPicPr>
          <p:nvPr/>
        </p:nvPicPr>
        <p:blipFill>
          <a:blip r:embed="rId5"/>
          <a:stretch>
            <a:fillRect/>
          </a:stretch>
        </p:blipFill>
        <p:spPr>
          <a:xfrm>
            <a:off x="2313043" y="3993569"/>
            <a:ext cx="1826909" cy="25030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2919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34525" y="41251"/>
            <a:ext cx="6217995" cy="954107"/>
          </a:xfrm>
          <a:prstGeom prst="rect">
            <a:avLst/>
          </a:prstGeom>
        </p:spPr>
        <p:txBody>
          <a:bodyPr wrap="square">
            <a:spAutoFit/>
          </a:bodyPr>
          <a:lstStyle/>
          <a:p>
            <a:pPr algn="ctr"/>
            <a:r>
              <a:rPr lang="ru-RU" sz="2800" dirty="0">
                <a:latin typeface="Constantia" pitchFamily="18" charset="0"/>
              </a:rPr>
              <a:t>Национальная премия в области детской и подростковой литературы</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58" b="16474"/>
          <a:stretch/>
        </p:blipFill>
        <p:spPr bwMode="auto">
          <a:xfrm>
            <a:off x="107504" y="47406"/>
            <a:ext cx="3015986" cy="10661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063739" y="878951"/>
            <a:ext cx="2159566" cy="615553"/>
          </a:xfrm>
          <a:prstGeom prst="rect">
            <a:avLst/>
          </a:prstGeom>
        </p:spPr>
        <p:txBody>
          <a:bodyPr wrap="none">
            <a:spAutoFit/>
          </a:bodyPr>
          <a:lstStyle/>
          <a:p>
            <a:r>
              <a:rPr lang="en-US" sz="1600" dirty="0">
                <a:hlinkClick r:id="rId3"/>
              </a:rPr>
              <a:t>https://detlitpremia.ru/</a:t>
            </a:r>
            <a:endParaRPr lang="ru-RU" sz="1600" dirty="0"/>
          </a:p>
          <a:p>
            <a:endParaRPr lang="ru-RU" dirty="0"/>
          </a:p>
        </p:txBody>
      </p:sp>
      <p:pic>
        <p:nvPicPr>
          <p:cNvPr id="7" name="Рисунок 6">
            <a:extLst>
              <a:ext uri="{FF2B5EF4-FFF2-40B4-BE49-F238E27FC236}">
                <a16:creationId xmlns:a16="http://schemas.microsoft.com/office/drawing/2014/main" id="{5EDB2256-F33E-4347-B450-F14476FF7498}"/>
              </a:ext>
            </a:extLst>
          </p:cNvPr>
          <p:cNvPicPr>
            <a:picLocks noChangeAspect="1"/>
          </p:cNvPicPr>
          <p:nvPr/>
        </p:nvPicPr>
        <p:blipFill>
          <a:blip r:embed="rId4"/>
          <a:stretch>
            <a:fillRect/>
          </a:stretch>
        </p:blipFill>
        <p:spPr>
          <a:xfrm>
            <a:off x="107504" y="1494504"/>
            <a:ext cx="3611534" cy="24692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Прямоугольник 7">
            <a:extLst>
              <a:ext uri="{FF2B5EF4-FFF2-40B4-BE49-F238E27FC236}">
                <a16:creationId xmlns:a16="http://schemas.microsoft.com/office/drawing/2014/main" id="{5906E3E8-439F-4D88-A774-B5D42746B96E}"/>
              </a:ext>
            </a:extLst>
          </p:cNvPr>
          <p:cNvSpPr/>
          <p:nvPr/>
        </p:nvSpPr>
        <p:spPr>
          <a:xfrm>
            <a:off x="3779912" y="1340768"/>
            <a:ext cx="5112568" cy="4031873"/>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1 августа 2023 года был опубликован приказ об учреждении Национальной премии в области детской и подростковой литературы. Учредителями премии стали Министерство цифрового развития, связи и массовых коммуникаций Российской Федерации и Министерство культуры Российской Федерации.</a:t>
            </a:r>
          </a:p>
          <a:p>
            <a:pPr algn="just"/>
            <a:endParaRPr lang="ru-RU" sz="1400" dirty="0">
              <a:solidFill>
                <a:srgbClr val="000000"/>
              </a:solidFill>
              <a:latin typeface="Times New Roman" panose="02020603050405020304" pitchFamily="18" charset="0"/>
              <a:cs typeface="Times New Roman" panose="02020603050405020304" pitchFamily="18" charset="0"/>
            </a:endParaRPr>
          </a:p>
          <a:p>
            <a:pPr algn="just"/>
            <a:r>
              <a:rPr lang="ru-RU" sz="1400" dirty="0">
                <a:solidFill>
                  <a:srgbClr val="000000"/>
                </a:solidFill>
                <a:latin typeface="Times New Roman" panose="02020603050405020304" pitchFamily="18" charset="0"/>
                <a:cs typeface="Times New Roman" panose="02020603050405020304" pitchFamily="18" charset="0"/>
              </a:rPr>
              <a:t>4 сентября 2024 года в Российской государственной детской библиотеке состоялась торжественная церемония объявления имен и награждения лауреатов Национальной премии в области детской и подростковой литературы.</a:t>
            </a:r>
          </a:p>
          <a:p>
            <a:pPr algn="just"/>
            <a:br>
              <a:rPr lang="ru-RU" sz="1400" dirty="0">
                <a:solidFill>
                  <a:srgbClr val="000000"/>
                </a:solidFill>
                <a:latin typeface="Times New Roman" panose="02020603050405020304" pitchFamily="18" charset="0"/>
                <a:cs typeface="Times New Roman" panose="02020603050405020304" pitchFamily="18" charset="0"/>
              </a:rPr>
            </a:br>
            <a:r>
              <a:rPr lang="ru-RU" sz="1400" dirty="0">
                <a:solidFill>
                  <a:srgbClr val="000000"/>
                </a:solidFill>
                <a:latin typeface="Times New Roman" panose="02020603050405020304" pitchFamily="18" charset="0"/>
                <a:cs typeface="Times New Roman" panose="02020603050405020304" pitchFamily="18" charset="0"/>
              </a:rPr>
              <a:t>В номинации </a:t>
            </a:r>
            <a:r>
              <a:rPr lang="ru-RU" sz="1400" b="1" dirty="0">
                <a:solidFill>
                  <a:srgbClr val="000000"/>
                </a:solidFill>
                <a:latin typeface="Times New Roman" panose="02020603050405020304" pitchFamily="18" charset="0"/>
                <a:cs typeface="Times New Roman" panose="02020603050405020304" pitchFamily="18" charset="0"/>
              </a:rPr>
              <a:t>«За вклад в развитие детской литературы» </a:t>
            </a:r>
            <a:r>
              <a:rPr lang="ru-RU" sz="1400" dirty="0">
                <a:solidFill>
                  <a:srgbClr val="000000"/>
                </a:solidFill>
                <a:latin typeface="Times New Roman" panose="02020603050405020304" pitchFamily="18" charset="0"/>
                <a:cs typeface="Times New Roman" panose="02020603050405020304" pitchFamily="18" charset="0"/>
              </a:rPr>
              <a:t>на соискание премии в чётном году выдвигаются художники-иллюстраторы, в нечётном – писатели. Таким образом, в 2024 году премия в этой номинации присуждена </a:t>
            </a:r>
            <a:r>
              <a:rPr lang="ru-RU" sz="1400" b="1" dirty="0">
                <a:solidFill>
                  <a:srgbClr val="000000"/>
                </a:solidFill>
                <a:latin typeface="Times New Roman" panose="02020603050405020304" pitchFamily="18" charset="0"/>
                <a:cs typeface="Times New Roman" panose="02020603050405020304" pitchFamily="18" charset="0"/>
              </a:rPr>
              <a:t>художнику-иллюстратору </a:t>
            </a:r>
            <a:r>
              <a:rPr lang="ru-RU" sz="1400" dirty="0">
                <a:solidFill>
                  <a:srgbClr val="EA6057"/>
                </a:solidFill>
                <a:latin typeface="Times New Roman" panose="02020603050405020304" pitchFamily="18" charset="0"/>
                <a:cs typeface="Times New Roman" panose="02020603050405020304" pitchFamily="18" charset="0"/>
                <a:hlinkClick r:id="rId5" tooltip="Иткин Анатолий Зиновьевич"/>
              </a:rPr>
              <a:t>Анатолию Иткин</a:t>
            </a:r>
            <a:r>
              <a:rPr lang="ru-RU" sz="1400" dirty="0">
                <a:solidFill>
                  <a:srgbClr val="0000FF"/>
                </a:solidFill>
                <a:latin typeface="Times New Roman" panose="02020603050405020304" pitchFamily="18" charset="0"/>
                <a:cs typeface="Times New Roman" panose="02020603050405020304" pitchFamily="18" charset="0"/>
              </a:rPr>
              <a:t>у</a:t>
            </a:r>
          </a:p>
          <a:p>
            <a:pPr algn="just"/>
            <a:endParaRPr lang="ru-RU" sz="1400" b="1" i="0" dirty="0">
              <a:solidFill>
                <a:srgbClr val="000000"/>
              </a:solidFill>
              <a:effectLst/>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17F02F23-8E41-4F7A-90AE-9FFC5F0D6F8F}"/>
              </a:ext>
            </a:extLst>
          </p:cNvPr>
          <p:cNvPicPr>
            <a:picLocks noChangeAspect="1"/>
          </p:cNvPicPr>
          <p:nvPr/>
        </p:nvPicPr>
        <p:blipFill>
          <a:blip r:embed="rId6"/>
          <a:stretch>
            <a:fillRect/>
          </a:stretch>
        </p:blipFill>
        <p:spPr>
          <a:xfrm>
            <a:off x="467544" y="4153541"/>
            <a:ext cx="2275845" cy="2684985"/>
          </a:xfrm>
          <a:prstGeom prst="rect">
            <a:avLst/>
          </a:prstGeom>
        </p:spPr>
      </p:pic>
      <p:pic>
        <p:nvPicPr>
          <p:cNvPr id="3" name="Рисунок 2">
            <a:extLst>
              <a:ext uri="{FF2B5EF4-FFF2-40B4-BE49-F238E27FC236}">
                <a16:creationId xmlns:a16="http://schemas.microsoft.com/office/drawing/2014/main" id="{20DC01A9-1182-49B7-ABD9-65D0CB0CF7DD}"/>
              </a:ext>
            </a:extLst>
          </p:cNvPr>
          <p:cNvPicPr>
            <a:picLocks noChangeAspect="1"/>
          </p:cNvPicPr>
          <p:nvPr/>
        </p:nvPicPr>
        <p:blipFill>
          <a:blip r:embed="rId7"/>
          <a:stretch>
            <a:fillRect/>
          </a:stretch>
        </p:blipFill>
        <p:spPr>
          <a:xfrm>
            <a:off x="5877994" y="5105114"/>
            <a:ext cx="1524132" cy="1896020"/>
          </a:xfrm>
          <a:prstGeom prst="rect">
            <a:avLst/>
          </a:prstGeom>
        </p:spPr>
      </p:pic>
      <p:pic>
        <p:nvPicPr>
          <p:cNvPr id="5" name="Рисунок 4">
            <a:extLst>
              <a:ext uri="{FF2B5EF4-FFF2-40B4-BE49-F238E27FC236}">
                <a16:creationId xmlns:a16="http://schemas.microsoft.com/office/drawing/2014/main" id="{E9D1788C-1A79-4845-881B-1EC2B9C55BAA}"/>
              </a:ext>
            </a:extLst>
          </p:cNvPr>
          <p:cNvPicPr>
            <a:picLocks noChangeAspect="1"/>
          </p:cNvPicPr>
          <p:nvPr/>
        </p:nvPicPr>
        <p:blipFill>
          <a:blip r:embed="rId8"/>
          <a:stretch>
            <a:fillRect/>
          </a:stretch>
        </p:blipFill>
        <p:spPr>
          <a:xfrm>
            <a:off x="7214427" y="5095642"/>
            <a:ext cx="1585097" cy="1914310"/>
          </a:xfrm>
          <a:prstGeom prst="rect">
            <a:avLst/>
          </a:prstGeom>
        </p:spPr>
      </p:pic>
      <p:pic>
        <p:nvPicPr>
          <p:cNvPr id="9" name="Рисунок 8">
            <a:extLst>
              <a:ext uri="{FF2B5EF4-FFF2-40B4-BE49-F238E27FC236}">
                <a16:creationId xmlns:a16="http://schemas.microsoft.com/office/drawing/2014/main" id="{6EBE9A6A-2D01-490D-84D9-1E5839BEA25F}"/>
              </a:ext>
            </a:extLst>
          </p:cNvPr>
          <p:cNvPicPr>
            <a:picLocks noChangeAspect="1"/>
          </p:cNvPicPr>
          <p:nvPr/>
        </p:nvPicPr>
        <p:blipFill>
          <a:blip r:embed="rId9"/>
          <a:stretch>
            <a:fillRect/>
          </a:stretch>
        </p:blipFill>
        <p:spPr>
          <a:xfrm>
            <a:off x="4841471" y="5105114"/>
            <a:ext cx="1123899" cy="15840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a:extLst>
              <a:ext uri="{FF2B5EF4-FFF2-40B4-BE49-F238E27FC236}">
                <a16:creationId xmlns:a16="http://schemas.microsoft.com/office/drawing/2014/main" id="{71E57B22-44E2-4D88-A946-99DA0B6D63D9}"/>
              </a:ext>
            </a:extLst>
          </p:cNvPr>
          <p:cNvPicPr>
            <a:picLocks noChangeAspect="1"/>
          </p:cNvPicPr>
          <p:nvPr/>
        </p:nvPicPr>
        <p:blipFill>
          <a:blip r:embed="rId10"/>
          <a:stretch>
            <a:fillRect/>
          </a:stretch>
        </p:blipFill>
        <p:spPr>
          <a:xfrm>
            <a:off x="3423545" y="5103490"/>
            <a:ext cx="1091254" cy="15840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038216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49303" y="29344"/>
            <a:ext cx="6594697" cy="954107"/>
          </a:xfrm>
          <a:prstGeom prst="rect">
            <a:avLst/>
          </a:prstGeom>
        </p:spPr>
        <p:txBody>
          <a:bodyPr wrap="square">
            <a:spAutoFit/>
          </a:bodyPr>
          <a:lstStyle/>
          <a:p>
            <a:pPr lvl="0" algn="ctr"/>
            <a:r>
              <a:rPr lang="ru-RU" sz="2800" dirty="0">
                <a:solidFill>
                  <a:prstClr val="black"/>
                </a:solidFill>
                <a:latin typeface="Constantia" pitchFamily="18" charset="0"/>
              </a:rPr>
              <a:t>Национальная премия в области детской и подростковой литературы</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02" y="108930"/>
            <a:ext cx="2670530" cy="9438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a:extLst>
              <a:ext uri="{FF2B5EF4-FFF2-40B4-BE49-F238E27FC236}">
                <a16:creationId xmlns:a16="http://schemas.microsoft.com/office/drawing/2014/main" id="{671702EE-FF21-4A5C-B3BC-BC4E1A4D4963}"/>
              </a:ext>
            </a:extLst>
          </p:cNvPr>
          <p:cNvSpPr/>
          <p:nvPr/>
        </p:nvSpPr>
        <p:spPr>
          <a:xfrm>
            <a:off x="4247293" y="961991"/>
            <a:ext cx="4572000" cy="5909310"/>
          </a:xfrm>
          <a:prstGeom prst="rect">
            <a:avLst/>
          </a:prstGeom>
        </p:spPr>
        <p:txBody>
          <a:bodyPr>
            <a:spAutoFit/>
          </a:bodyPr>
          <a:lstStyle/>
          <a:p>
            <a:endParaRPr lang="ru-RU" dirty="0">
              <a:solidFill>
                <a:srgbClr val="202122"/>
              </a:solidFill>
              <a:latin typeface="Times New Roman" panose="02020603050405020304" pitchFamily="18" charset="0"/>
              <a:cs typeface="Times New Roman" panose="02020603050405020304" pitchFamily="18" charset="0"/>
            </a:endParaRPr>
          </a:p>
          <a:p>
            <a:endParaRPr lang="ru-RU" b="1" dirty="0">
              <a:solidFill>
                <a:srgbClr val="202122"/>
              </a:solidFill>
              <a:latin typeface="Times New Roman" panose="02020603050405020304" pitchFamily="18" charset="0"/>
              <a:cs typeface="Times New Roman" panose="02020603050405020304" pitchFamily="18" charset="0"/>
            </a:endParaRPr>
          </a:p>
          <a:p>
            <a:endParaRPr lang="ru-RU" b="1" dirty="0">
              <a:solidFill>
                <a:srgbClr val="202122"/>
              </a:solidFill>
              <a:latin typeface="Times New Roman" panose="02020603050405020304" pitchFamily="18" charset="0"/>
              <a:cs typeface="Times New Roman" panose="02020603050405020304" pitchFamily="18" charset="0"/>
            </a:endParaRPr>
          </a:p>
          <a:p>
            <a:r>
              <a:rPr lang="ru-RU" b="1" dirty="0">
                <a:solidFill>
                  <a:srgbClr val="202122"/>
                </a:solidFill>
                <a:latin typeface="Times New Roman" panose="02020603050405020304" pitchFamily="18" charset="0"/>
                <a:cs typeface="Times New Roman" panose="02020603050405020304" pitchFamily="18" charset="0"/>
              </a:rPr>
              <a:t>Номинация «Лучшее прозаическое произведение для детей»</a:t>
            </a:r>
            <a:endParaRPr lang="ru-RU" dirty="0">
              <a:solidFill>
                <a:srgbClr val="202122"/>
              </a:solidFill>
              <a:latin typeface="Times New Roman" panose="02020603050405020304" pitchFamily="18" charset="0"/>
              <a:cs typeface="Times New Roman" panose="02020603050405020304" pitchFamily="18" charset="0"/>
            </a:endParaRPr>
          </a:p>
          <a:p>
            <a:r>
              <a:rPr lang="ru-RU" dirty="0">
                <a:solidFill>
                  <a:srgbClr val="EA6057"/>
                </a:solidFill>
                <a:latin typeface="Times New Roman" panose="02020603050405020304" pitchFamily="18" charset="0"/>
                <a:cs typeface="Times New Roman" panose="02020603050405020304" pitchFamily="18" charset="0"/>
                <a:hlinkClick r:id="rId3" tooltip="Каримова Алёна"/>
              </a:rPr>
              <a:t>Алёна Каримова</a:t>
            </a:r>
            <a:r>
              <a:rPr lang="ru-RU" dirty="0">
                <a:solidFill>
                  <a:srgbClr val="202122"/>
                </a:solidFill>
                <a:latin typeface="Times New Roman" panose="02020603050405020304" pitchFamily="18" charset="0"/>
                <a:cs typeface="Times New Roman" panose="02020603050405020304" pitchFamily="18" charset="0"/>
              </a:rPr>
              <a:t> за книгу «Возвращение Пеликена»</a:t>
            </a:r>
          </a:p>
          <a:p>
            <a:endParaRPr lang="ru-RU" dirty="0">
              <a:solidFill>
                <a:srgbClr val="202122"/>
              </a:solidFill>
              <a:latin typeface="Times New Roman" panose="02020603050405020304" pitchFamily="18" charset="0"/>
              <a:cs typeface="Times New Roman" panose="02020603050405020304" pitchFamily="18" charset="0"/>
            </a:endParaRPr>
          </a:p>
          <a:p>
            <a:endParaRPr lang="ru-RU" b="1" dirty="0">
              <a:solidFill>
                <a:srgbClr val="202122"/>
              </a:solidFill>
              <a:latin typeface="Times New Roman" panose="02020603050405020304" pitchFamily="18" charset="0"/>
              <a:cs typeface="Times New Roman" panose="02020603050405020304" pitchFamily="18" charset="0"/>
            </a:endParaRPr>
          </a:p>
          <a:p>
            <a:r>
              <a:rPr lang="ru-RU" b="1" dirty="0">
                <a:solidFill>
                  <a:srgbClr val="202122"/>
                </a:solidFill>
                <a:latin typeface="Times New Roman" panose="02020603050405020304" pitchFamily="18" charset="0"/>
                <a:cs typeface="Times New Roman" panose="02020603050405020304" pitchFamily="18" charset="0"/>
              </a:rPr>
              <a:t>Номинация «Лучшее прозаическое произведение для подростков»</a:t>
            </a:r>
            <a:endParaRPr lang="ru-RU" dirty="0">
              <a:solidFill>
                <a:srgbClr val="202122"/>
              </a:solidFill>
              <a:latin typeface="Times New Roman" panose="02020603050405020304" pitchFamily="18" charset="0"/>
              <a:cs typeface="Times New Roman" panose="02020603050405020304" pitchFamily="18" charset="0"/>
            </a:endParaRPr>
          </a:p>
          <a:p>
            <a:r>
              <a:rPr lang="ru-RU" dirty="0">
                <a:solidFill>
                  <a:srgbClr val="EA6057"/>
                </a:solidFill>
                <a:latin typeface="Times New Roman" panose="02020603050405020304" pitchFamily="18" charset="0"/>
                <a:cs typeface="Times New Roman" panose="02020603050405020304" pitchFamily="18" charset="0"/>
                <a:hlinkClick r:id="rId4" tooltip="Стрельникова Кристина Ивановна"/>
              </a:rPr>
              <a:t>Кристина Стрельникова</a:t>
            </a:r>
            <a:r>
              <a:rPr lang="ru-RU" dirty="0">
                <a:solidFill>
                  <a:srgbClr val="202122"/>
                </a:solidFill>
                <a:latin typeface="Times New Roman" panose="02020603050405020304" pitchFamily="18" charset="0"/>
                <a:cs typeface="Times New Roman" panose="02020603050405020304" pitchFamily="18" charset="0"/>
              </a:rPr>
              <a:t> за книгу «Тропы Аиды»</a:t>
            </a:r>
          </a:p>
          <a:p>
            <a:endParaRPr lang="ru-RU" dirty="0">
              <a:solidFill>
                <a:srgbClr val="202122"/>
              </a:solidFill>
              <a:latin typeface="Times New Roman" panose="02020603050405020304" pitchFamily="18" charset="0"/>
              <a:cs typeface="Times New Roman" panose="02020603050405020304" pitchFamily="18" charset="0"/>
            </a:endParaRPr>
          </a:p>
          <a:p>
            <a:endParaRPr lang="ru-RU" dirty="0">
              <a:solidFill>
                <a:srgbClr val="202122"/>
              </a:solidFill>
              <a:latin typeface="Times New Roman" panose="02020603050405020304" pitchFamily="18" charset="0"/>
              <a:cs typeface="Times New Roman" panose="02020603050405020304" pitchFamily="18" charset="0"/>
            </a:endParaRPr>
          </a:p>
          <a:p>
            <a:pPr lvl="0"/>
            <a:r>
              <a:rPr lang="ru-RU" b="1" dirty="0">
                <a:solidFill>
                  <a:srgbClr val="202122"/>
                </a:solidFill>
                <a:latin typeface="Times New Roman" panose="02020603050405020304" pitchFamily="18" charset="0"/>
                <a:cs typeface="Times New Roman" panose="02020603050405020304" pitchFamily="18" charset="0"/>
              </a:rPr>
              <a:t>Номинация «Лучшая иллюстрированная книга для детей и подростков»</a:t>
            </a:r>
            <a:endParaRPr lang="ru-RU" dirty="0">
              <a:solidFill>
                <a:srgbClr val="202122"/>
              </a:solidFill>
              <a:latin typeface="Times New Roman" panose="02020603050405020304" pitchFamily="18" charset="0"/>
              <a:cs typeface="Times New Roman" panose="02020603050405020304" pitchFamily="18" charset="0"/>
            </a:endParaRPr>
          </a:p>
          <a:p>
            <a:pPr lvl="0"/>
            <a:r>
              <a:rPr lang="ru-RU" dirty="0">
                <a:solidFill>
                  <a:srgbClr val="202122"/>
                </a:solidFill>
                <a:latin typeface="Times New Roman" panose="02020603050405020304" pitchFamily="18" charset="0"/>
                <a:cs typeface="Times New Roman" panose="02020603050405020304" pitchFamily="18" charset="0"/>
              </a:rPr>
              <a:t>Анна Богданова за книгу «Волга: один год из жизни пресноводного биома»</a:t>
            </a:r>
          </a:p>
          <a:p>
            <a:endParaRPr lang="ru-RU" dirty="0">
              <a:solidFill>
                <a:srgbClr val="202122"/>
              </a:solidFill>
              <a:latin typeface="Times New Roman" panose="02020603050405020304" pitchFamily="18" charset="0"/>
              <a:cs typeface="Times New Roman" panose="02020603050405020304" pitchFamily="18" charset="0"/>
            </a:endParaRPr>
          </a:p>
          <a:p>
            <a:endParaRPr lang="ru-RU" b="0" i="0" dirty="0">
              <a:solidFill>
                <a:srgbClr val="FFFFFF"/>
              </a:solidFill>
              <a:effectLst/>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365D4F4-26A3-4CBB-90A6-1EF61F7EEEE2}"/>
              </a:ext>
            </a:extLst>
          </p:cNvPr>
          <p:cNvPicPr>
            <a:picLocks noChangeAspect="1"/>
          </p:cNvPicPr>
          <p:nvPr/>
        </p:nvPicPr>
        <p:blipFill>
          <a:blip r:embed="rId5"/>
          <a:stretch>
            <a:fillRect/>
          </a:stretch>
        </p:blipFill>
        <p:spPr>
          <a:xfrm>
            <a:off x="2549303" y="1445330"/>
            <a:ext cx="1190625" cy="16145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3939D369-6822-40F2-BA9E-546787664AEC}"/>
              </a:ext>
            </a:extLst>
          </p:cNvPr>
          <p:cNvPicPr>
            <a:picLocks noChangeAspect="1"/>
          </p:cNvPicPr>
          <p:nvPr/>
        </p:nvPicPr>
        <p:blipFill>
          <a:blip r:embed="rId6"/>
          <a:stretch>
            <a:fillRect/>
          </a:stretch>
        </p:blipFill>
        <p:spPr>
          <a:xfrm>
            <a:off x="767883" y="1430903"/>
            <a:ext cx="1243480" cy="16165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Рисунок 10">
            <a:extLst>
              <a:ext uri="{FF2B5EF4-FFF2-40B4-BE49-F238E27FC236}">
                <a16:creationId xmlns:a16="http://schemas.microsoft.com/office/drawing/2014/main" id="{0777A993-BF0F-4B80-A6DF-FC1349AF9EA0}"/>
              </a:ext>
            </a:extLst>
          </p:cNvPr>
          <p:cNvPicPr>
            <a:picLocks noChangeAspect="1"/>
          </p:cNvPicPr>
          <p:nvPr/>
        </p:nvPicPr>
        <p:blipFill>
          <a:blip r:embed="rId7"/>
          <a:stretch>
            <a:fillRect/>
          </a:stretch>
        </p:blipFill>
        <p:spPr>
          <a:xfrm>
            <a:off x="767883" y="3322928"/>
            <a:ext cx="1257301" cy="16244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Рисунок 11">
            <a:extLst>
              <a:ext uri="{FF2B5EF4-FFF2-40B4-BE49-F238E27FC236}">
                <a16:creationId xmlns:a16="http://schemas.microsoft.com/office/drawing/2014/main" id="{B3603198-EA2C-419D-BB24-99E378395879}"/>
              </a:ext>
            </a:extLst>
          </p:cNvPr>
          <p:cNvPicPr>
            <a:picLocks noChangeAspect="1"/>
          </p:cNvPicPr>
          <p:nvPr/>
        </p:nvPicPr>
        <p:blipFill>
          <a:blip r:embed="rId8"/>
          <a:stretch>
            <a:fillRect/>
          </a:stretch>
        </p:blipFill>
        <p:spPr>
          <a:xfrm>
            <a:off x="2532549" y="3322928"/>
            <a:ext cx="1190625" cy="16246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Рисунок 3">
            <a:extLst>
              <a:ext uri="{FF2B5EF4-FFF2-40B4-BE49-F238E27FC236}">
                <a16:creationId xmlns:a16="http://schemas.microsoft.com/office/drawing/2014/main" id="{3050A7A3-EF16-41A9-B86A-611214DBB2E5}"/>
              </a:ext>
            </a:extLst>
          </p:cNvPr>
          <p:cNvPicPr>
            <a:picLocks noChangeAspect="1"/>
          </p:cNvPicPr>
          <p:nvPr/>
        </p:nvPicPr>
        <p:blipFill>
          <a:blip r:embed="rId9"/>
          <a:stretch>
            <a:fillRect/>
          </a:stretch>
        </p:blipFill>
        <p:spPr>
          <a:xfrm>
            <a:off x="2223428" y="5210610"/>
            <a:ext cx="1499746" cy="1841152"/>
          </a:xfrm>
          <a:prstGeom prst="rect">
            <a:avLst/>
          </a:prstGeom>
        </p:spPr>
      </p:pic>
      <p:pic>
        <p:nvPicPr>
          <p:cNvPr id="8" name="Рисунок 7">
            <a:extLst>
              <a:ext uri="{FF2B5EF4-FFF2-40B4-BE49-F238E27FC236}">
                <a16:creationId xmlns:a16="http://schemas.microsoft.com/office/drawing/2014/main" id="{C202E273-8129-4B49-A1A3-FC5093E19F1C}"/>
              </a:ext>
            </a:extLst>
          </p:cNvPr>
          <p:cNvPicPr>
            <a:picLocks noChangeAspect="1"/>
          </p:cNvPicPr>
          <p:nvPr/>
        </p:nvPicPr>
        <p:blipFill>
          <a:blip r:embed="rId10"/>
          <a:stretch>
            <a:fillRect/>
          </a:stretch>
        </p:blipFill>
        <p:spPr>
          <a:xfrm>
            <a:off x="347396" y="5186224"/>
            <a:ext cx="1731414" cy="1865538"/>
          </a:xfrm>
          <a:prstGeom prst="rect">
            <a:avLst/>
          </a:prstGeom>
        </p:spPr>
      </p:pic>
    </p:spTree>
    <p:extLst>
      <p:ext uri="{BB962C8B-B14F-4D97-AF65-F5344CB8AC3E}">
        <p14:creationId xmlns:p14="http://schemas.microsoft.com/office/powerpoint/2010/main" val="411328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196277-135F-4449-8E6E-B36C6F6FD5D0}"/>
              </a:ext>
            </a:extLst>
          </p:cNvPr>
          <p:cNvSpPr>
            <a:spLocks noGrp="1"/>
          </p:cNvSpPr>
          <p:nvPr>
            <p:ph type="title"/>
          </p:nvPr>
        </p:nvSpPr>
        <p:spPr>
          <a:xfrm>
            <a:off x="2627784" y="0"/>
            <a:ext cx="6480720" cy="1143000"/>
          </a:xfrm>
        </p:spPr>
        <p:txBody>
          <a:bodyPr>
            <a:normAutofit/>
          </a:bodyPr>
          <a:lstStyle/>
          <a:p>
            <a:pPr lvl="0">
              <a:spcBef>
                <a:spcPts val="0"/>
              </a:spcBef>
            </a:pPr>
            <a:r>
              <a:rPr lang="ru-RU" sz="2800" dirty="0">
                <a:solidFill>
                  <a:prstClr val="black"/>
                </a:solidFill>
                <a:latin typeface="Constantia" pitchFamily="18" charset="0"/>
                <a:ea typeface="+mn-ea"/>
                <a:cs typeface="+mn-cs"/>
              </a:rPr>
              <a:t>Национальная премия в области детской и подростковой литературы</a:t>
            </a:r>
            <a:endParaRPr lang="ru-RU" dirty="0"/>
          </a:p>
        </p:txBody>
      </p:sp>
      <p:pic>
        <p:nvPicPr>
          <p:cNvPr id="4" name="Рисунок 3">
            <a:extLst>
              <a:ext uri="{FF2B5EF4-FFF2-40B4-BE49-F238E27FC236}">
                <a16:creationId xmlns:a16="http://schemas.microsoft.com/office/drawing/2014/main" id="{627D83F5-E281-4AF2-A60B-BBC82E581A8A}"/>
              </a:ext>
            </a:extLst>
          </p:cNvPr>
          <p:cNvPicPr>
            <a:picLocks noChangeAspect="1"/>
          </p:cNvPicPr>
          <p:nvPr/>
        </p:nvPicPr>
        <p:blipFill>
          <a:blip r:embed="rId2"/>
          <a:stretch>
            <a:fillRect/>
          </a:stretch>
        </p:blipFill>
        <p:spPr>
          <a:xfrm>
            <a:off x="-180528" y="144699"/>
            <a:ext cx="2808312" cy="1187482"/>
          </a:xfrm>
          <a:prstGeom prst="rect">
            <a:avLst/>
          </a:prstGeom>
        </p:spPr>
      </p:pic>
      <p:sp>
        <p:nvSpPr>
          <p:cNvPr id="5" name="Прямоугольник 4">
            <a:extLst>
              <a:ext uri="{FF2B5EF4-FFF2-40B4-BE49-F238E27FC236}">
                <a16:creationId xmlns:a16="http://schemas.microsoft.com/office/drawing/2014/main" id="{B812637F-0643-41FE-8B1F-6610CCAE93C7}"/>
              </a:ext>
            </a:extLst>
          </p:cNvPr>
          <p:cNvSpPr/>
          <p:nvPr/>
        </p:nvSpPr>
        <p:spPr>
          <a:xfrm>
            <a:off x="3467981" y="1364984"/>
            <a:ext cx="5481705" cy="5078313"/>
          </a:xfrm>
          <a:prstGeom prst="rect">
            <a:avLst/>
          </a:prstGeom>
        </p:spPr>
        <p:txBody>
          <a:bodyPr wrap="square">
            <a:spAutoFit/>
          </a:bodyPr>
          <a:lstStyle/>
          <a:p>
            <a:endParaRPr lang="ru-RU" b="1" dirty="0">
              <a:solidFill>
                <a:srgbClr val="202122"/>
              </a:solidFill>
              <a:latin typeface="Times New Roman" panose="02020603050405020304" pitchFamily="18" charset="0"/>
              <a:cs typeface="Times New Roman" panose="02020603050405020304" pitchFamily="18" charset="0"/>
            </a:endParaRPr>
          </a:p>
          <a:p>
            <a:r>
              <a:rPr lang="ru-RU" b="1" dirty="0">
                <a:solidFill>
                  <a:srgbClr val="202122"/>
                </a:solidFill>
                <a:latin typeface="Times New Roman" panose="02020603050405020304" pitchFamily="18" charset="0"/>
                <a:cs typeface="Times New Roman" panose="02020603050405020304" pitchFamily="18" charset="0"/>
              </a:rPr>
              <a:t>Номинация «Лучшее поэтическое произведение для детей»</a:t>
            </a:r>
            <a:endParaRPr lang="ru-RU" dirty="0">
              <a:solidFill>
                <a:srgbClr val="202122"/>
              </a:solidFill>
              <a:latin typeface="Times New Roman" panose="02020603050405020304" pitchFamily="18" charset="0"/>
              <a:cs typeface="Times New Roman" panose="02020603050405020304" pitchFamily="18" charset="0"/>
            </a:endParaRPr>
          </a:p>
          <a:p>
            <a:r>
              <a:rPr lang="ru-RU" dirty="0">
                <a:solidFill>
                  <a:srgbClr val="EA6057"/>
                </a:solidFill>
                <a:latin typeface="Times New Roman" panose="02020603050405020304" pitchFamily="18" charset="0"/>
                <a:cs typeface="Times New Roman" panose="02020603050405020304" pitchFamily="18" charset="0"/>
                <a:hlinkClick r:id="rId3" tooltip="Волкова Наталия Геннадьевна"/>
              </a:rPr>
              <a:t>Наталия Волкова</a:t>
            </a:r>
            <a:r>
              <a:rPr lang="ru-RU" dirty="0">
                <a:solidFill>
                  <a:srgbClr val="202122"/>
                </a:solidFill>
                <a:latin typeface="Times New Roman" panose="02020603050405020304" pitchFamily="18" charset="0"/>
                <a:cs typeface="Times New Roman" panose="02020603050405020304" pitchFamily="18" charset="0"/>
              </a:rPr>
              <a:t> за книгу «Коты на ёлке»</a:t>
            </a:r>
          </a:p>
          <a:p>
            <a:endParaRPr lang="ru-RU" dirty="0">
              <a:solidFill>
                <a:srgbClr val="202122"/>
              </a:solidFill>
              <a:latin typeface="Times New Roman" panose="02020603050405020304" pitchFamily="18" charset="0"/>
              <a:cs typeface="Times New Roman" panose="02020603050405020304" pitchFamily="18" charset="0"/>
            </a:endParaRPr>
          </a:p>
          <a:p>
            <a:endParaRPr lang="ru-RU" dirty="0">
              <a:solidFill>
                <a:srgbClr val="202122"/>
              </a:solidFill>
              <a:latin typeface="Times New Roman" panose="02020603050405020304" pitchFamily="18" charset="0"/>
              <a:cs typeface="Times New Roman" panose="02020603050405020304" pitchFamily="18" charset="0"/>
            </a:endParaRPr>
          </a:p>
          <a:p>
            <a:endParaRPr lang="ru-RU" dirty="0">
              <a:solidFill>
                <a:srgbClr val="202122"/>
              </a:solidFill>
              <a:latin typeface="Times New Roman" panose="02020603050405020304" pitchFamily="18" charset="0"/>
              <a:cs typeface="Times New Roman" panose="02020603050405020304" pitchFamily="18" charset="0"/>
            </a:endParaRPr>
          </a:p>
          <a:p>
            <a:endParaRPr lang="ru-RU" b="1" dirty="0">
              <a:solidFill>
                <a:srgbClr val="202122"/>
              </a:solidFill>
              <a:latin typeface="Times New Roman" panose="02020603050405020304" pitchFamily="18" charset="0"/>
              <a:cs typeface="Times New Roman" panose="02020603050405020304" pitchFamily="18" charset="0"/>
            </a:endParaRPr>
          </a:p>
          <a:p>
            <a:r>
              <a:rPr lang="ru-RU" b="1" dirty="0">
                <a:solidFill>
                  <a:srgbClr val="202122"/>
                </a:solidFill>
                <a:latin typeface="Times New Roman" panose="02020603050405020304" pitchFamily="18" charset="0"/>
                <a:cs typeface="Times New Roman" panose="02020603050405020304" pitchFamily="18" charset="0"/>
              </a:rPr>
              <a:t>Номинация «Лучшее поэтическое произведение для подростков»</a:t>
            </a:r>
            <a:endParaRPr lang="ru-RU" dirty="0">
              <a:solidFill>
                <a:srgbClr val="202122"/>
              </a:solidFill>
              <a:latin typeface="Times New Roman" panose="02020603050405020304" pitchFamily="18" charset="0"/>
              <a:cs typeface="Times New Roman" panose="02020603050405020304" pitchFamily="18" charset="0"/>
            </a:endParaRPr>
          </a:p>
          <a:p>
            <a:r>
              <a:rPr lang="ru-RU" dirty="0">
                <a:solidFill>
                  <a:srgbClr val="EA6057"/>
                </a:solidFill>
                <a:latin typeface="Times New Roman" panose="02020603050405020304" pitchFamily="18" charset="0"/>
                <a:cs typeface="Times New Roman" panose="02020603050405020304" pitchFamily="18" charset="0"/>
                <a:hlinkClick r:id="rId4" tooltip="Немеш Ева"/>
              </a:rPr>
              <a:t>Ева Немеш</a:t>
            </a:r>
            <a:r>
              <a:rPr lang="ru-RU" dirty="0">
                <a:solidFill>
                  <a:srgbClr val="202122"/>
                </a:solidFill>
                <a:latin typeface="Times New Roman" panose="02020603050405020304" pitchFamily="18" charset="0"/>
                <a:cs typeface="Times New Roman" panose="02020603050405020304" pitchFamily="18" charset="0"/>
              </a:rPr>
              <a:t> за книгу «Сенсор»</a:t>
            </a:r>
          </a:p>
          <a:p>
            <a:endParaRPr lang="ru-RU" b="1" dirty="0">
              <a:solidFill>
                <a:srgbClr val="202122"/>
              </a:solidFill>
              <a:latin typeface="Times New Roman" panose="02020603050405020304" pitchFamily="18" charset="0"/>
              <a:cs typeface="Times New Roman" panose="02020603050405020304" pitchFamily="18" charset="0"/>
            </a:endParaRPr>
          </a:p>
          <a:p>
            <a:endParaRPr lang="ru-RU" dirty="0">
              <a:solidFill>
                <a:srgbClr val="202122"/>
              </a:solidFill>
              <a:latin typeface="Times New Roman" panose="02020603050405020304" pitchFamily="18" charset="0"/>
              <a:cs typeface="Times New Roman" panose="02020603050405020304" pitchFamily="18" charset="0"/>
            </a:endParaRPr>
          </a:p>
          <a:p>
            <a:endParaRPr lang="ru-RU" dirty="0">
              <a:solidFill>
                <a:srgbClr val="202122"/>
              </a:solidFill>
              <a:latin typeface="Times New Roman" panose="02020603050405020304" pitchFamily="18" charset="0"/>
              <a:cs typeface="Times New Roman" panose="02020603050405020304" pitchFamily="18" charset="0"/>
            </a:endParaRPr>
          </a:p>
          <a:p>
            <a:r>
              <a:rPr lang="ru-RU" b="1" dirty="0">
                <a:solidFill>
                  <a:srgbClr val="202122"/>
                </a:solidFill>
                <a:latin typeface="Times New Roman" panose="02020603050405020304" pitchFamily="18" charset="0"/>
                <a:cs typeface="Times New Roman" panose="02020603050405020304" pitchFamily="18" charset="0"/>
              </a:rPr>
              <a:t>Номинация «Лучший издательский проект для детей и подростков»</a:t>
            </a:r>
            <a:endParaRPr lang="ru-RU" dirty="0">
              <a:solidFill>
                <a:srgbClr val="202122"/>
              </a:solidFill>
              <a:latin typeface="Times New Roman" panose="02020603050405020304" pitchFamily="18" charset="0"/>
              <a:cs typeface="Times New Roman" panose="02020603050405020304" pitchFamily="18" charset="0"/>
            </a:endParaRPr>
          </a:p>
          <a:p>
            <a:r>
              <a:rPr lang="ru-RU" dirty="0">
                <a:solidFill>
                  <a:srgbClr val="202122"/>
                </a:solidFill>
                <a:latin typeface="Times New Roman" panose="02020603050405020304" pitchFamily="18" charset="0"/>
                <a:cs typeface="Times New Roman" panose="02020603050405020304" pitchFamily="18" charset="0"/>
              </a:rPr>
              <a:t>Серия книг «Что придумал». Издательство «Арт Волхонка».</a:t>
            </a:r>
          </a:p>
        </p:txBody>
      </p:sp>
      <p:pic>
        <p:nvPicPr>
          <p:cNvPr id="6" name="Рисунок 5">
            <a:extLst>
              <a:ext uri="{FF2B5EF4-FFF2-40B4-BE49-F238E27FC236}">
                <a16:creationId xmlns:a16="http://schemas.microsoft.com/office/drawing/2014/main" id="{E2299904-A3D7-468F-9341-5D26FC73F693}"/>
              </a:ext>
            </a:extLst>
          </p:cNvPr>
          <p:cNvPicPr>
            <a:picLocks noChangeAspect="1"/>
          </p:cNvPicPr>
          <p:nvPr/>
        </p:nvPicPr>
        <p:blipFill>
          <a:blip r:embed="rId5"/>
          <a:stretch>
            <a:fillRect/>
          </a:stretch>
        </p:blipFill>
        <p:spPr>
          <a:xfrm>
            <a:off x="395536" y="1367935"/>
            <a:ext cx="1152128" cy="15208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C28E1BDC-F199-4ACA-A6B2-DEFBB2A94439}"/>
              </a:ext>
            </a:extLst>
          </p:cNvPr>
          <p:cNvPicPr>
            <a:picLocks noChangeAspect="1"/>
          </p:cNvPicPr>
          <p:nvPr/>
        </p:nvPicPr>
        <p:blipFill rotWithShape="1">
          <a:blip r:embed="rId6"/>
          <a:srcRect l="20601" t="12201" r="20600" b="12201"/>
          <a:stretch/>
        </p:blipFill>
        <p:spPr>
          <a:xfrm>
            <a:off x="1979712" y="1347819"/>
            <a:ext cx="1026302" cy="15899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Рисунок 7">
            <a:extLst>
              <a:ext uri="{FF2B5EF4-FFF2-40B4-BE49-F238E27FC236}">
                <a16:creationId xmlns:a16="http://schemas.microsoft.com/office/drawing/2014/main" id="{60D99646-E467-4595-A2C2-3DBEB7FC4261}"/>
              </a:ext>
            </a:extLst>
          </p:cNvPr>
          <p:cNvPicPr>
            <a:picLocks noChangeAspect="1"/>
          </p:cNvPicPr>
          <p:nvPr/>
        </p:nvPicPr>
        <p:blipFill>
          <a:blip r:embed="rId7"/>
          <a:stretch>
            <a:fillRect/>
          </a:stretch>
        </p:blipFill>
        <p:spPr>
          <a:xfrm>
            <a:off x="395536" y="3300189"/>
            <a:ext cx="1152128" cy="16175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Рисунок 8">
            <a:extLst>
              <a:ext uri="{FF2B5EF4-FFF2-40B4-BE49-F238E27FC236}">
                <a16:creationId xmlns:a16="http://schemas.microsoft.com/office/drawing/2014/main" id="{64422A85-B0DE-42C9-B1BD-71BE171DF6F5}"/>
              </a:ext>
            </a:extLst>
          </p:cNvPr>
          <p:cNvPicPr>
            <a:picLocks noChangeAspect="1"/>
          </p:cNvPicPr>
          <p:nvPr/>
        </p:nvPicPr>
        <p:blipFill>
          <a:blip r:embed="rId8"/>
          <a:stretch>
            <a:fillRect/>
          </a:stretch>
        </p:blipFill>
        <p:spPr>
          <a:xfrm>
            <a:off x="2031669" y="3295871"/>
            <a:ext cx="1138357" cy="16262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Рисунок 10">
            <a:extLst>
              <a:ext uri="{FF2B5EF4-FFF2-40B4-BE49-F238E27FC236}">
                <a16:creationId xmlns:a16="http://schemas.microsoft.com/office/drawing/2014/main" id="{19EFCEB7-BBC2-4CA9-B0DA-B751000DC389}"/>
              </a:ext>
            </a:extLst>
          </p:cNvPr>
          <p:cNvPicPr>
            <a:picLocks noChangeAspect="1"/>
          </p:cNvPicPr>
          <p:nvPr/>
        </p:nvPicPr>
        <p:blipFill>
          <a:blip r:embed="rId9"/>
          <a:stretch>
            <a:fillRect/>
          </a:stretch>
        </p:blipFill>
        <p:spPr>
          <a:xfrm>
            <a:off x="107504" y="5280173"/>
            <a:ext cx="3251471" cy="1400832"/>
          </a:xfrm>
          <a:prstGeom prst="rect">
            <a:avLst/>
          </a:prstGeom>
        </p:spPr>
      </p:pic>
    </p:spTree>
    <p:extLst>
      <p:ext uri="{BB962C8B-B14F-4D97-AF65-F5344CB8AC3E}">
        <p14:creationId xmlns:p14="http://schemas.microsoft.com/office/powerpoint/2010/main" val="517261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6528" y="3429000"/>
            <a:ext cx="8856984" cy="3323987"/>
          </a:xfrm>
          <a:prstGeom prst="rect">
            <a:avLst/>
          </a:prstGeom>
        </p:spPr>
        <p:txBody>
          <a:bodyPr wrap="square">
            <a:spAutoFit/>
          </a:bodyPr>
          <a:lstStyle/>
          <a:p>
            <a:pPr algn="just" fontAlgn="t"/>
            <a:r>
              <a:rPr lang="ru-RU" sz="1400" dirty="0">
                <a:latin typeface="Times New Roman" panose="02020603050405020304" pitchFamily="18" charset="0"/>
                <a:cs typeface="Times New Roman" panose="02020603050405020304" pitchFamily="18" charset="0"/>
              </a:rPr>
              <a:t>На конкурс в 2024 году было прислано 535 рукописей</a:t>
            </a:r>
            <a:r>
              <a:rPr lang="ru-RU" sz="1400" dirty="0">
                <a:solidFill>
                  <a:prstClr val="black"/>
                </a:solidFill>
                <a:latin typeface="Times New Roman" panose="02020603050405020304" pitchFamily="18" charset="0"/>
                <a:cs typeface="Times New Roman" panose="02020603050405020304" pitchFamily="18" charset="0"/>
              </a:rPr>
              <a:t> из 16 стран мира, среди которых Чили, КНДР, Канада, Индонезия. </a:t>
            </a:r>
            <a:r>
              <a:rPr lang="ru-RU" sz="1400" dirty="0">
                <a:latin typeface="Times New Roman" panose="02020603050405020304" pitchFamily="18" charset="0"/>
                <a:cs typeface="Times New Roman" panose="02020603050405020304" pitchFamily="18" charset="0"/>
              </a:rPr>
              <a:t>На торжественной церемонии присутствовали вдова писателя Юлия и его сын - режиссер Никита Михалков. Вручал дипломы лауреатов председатель жюри - писатель и ректор Литературного института Алексей Варламов. </a:t>
            </a:r>
          </a:p>
          <a:p>
            <a:pPr algn="just" fontAlgn="t"/>
            <a:endParaRPr lang="ru-RU" sz="1400" dirty="0">
              <a:latin typeface="Times New Roman" panose="02020603050405020304" pitchFamily="18" charset="0"/>
              <a:cs typeface="Times New Roman" panose="02020603050405020304" pitchFamily="18" charset="0"/>
            </a:endParaRPr>
          </a:p>
          <a:p>
            <a:pPr algn="just" fontAlgn="t"/>
            <a:r>
              <a:rPr lang="ru-RU" sz="1400" b="1" dirty="0">
                <a:latin typeface="Times New Roman" panose="02020603050405020304" pitchFamily="18" charset="0"/>
                <a:cs typeface="Times New Roman" panose="02020603050405020304" pitchFamily="18" charset="0"/>
              </a:rPr>
              <a:t>Победители конкурса:</a:t>
            </a:r>
          </a:p>
          <a:p>
            <a:pPr algn="just" fontAlgn="t"/>
            <a:endParaRPr lang="ru-RU" sz="1400" dirty="0">
              <a:latin typeface="Times New Roman" panose="02020603050405020304" pitchFamily="18" charset="0"/>
              <a:cs typeface="Times New Roman" panose="02020603050405020304" pitchFamily="18" charset="0"/>
            </a:endParaRPr>
          </a:p>
          <a:p>
            <a:pPr algn="just"/>
            <a:r>
              <a:rPr lang="ru-RU" sz="1400" u="sng" dirty="0">
                <a:latin typeface="Times New Roman" panose="02020603050405020304" pitchFamily="18" charset="0"/>
                <a:cs typeface="Times New Roman" panose="02020603050405020304" pitchFamily="18" charset="0"/>
              </a:rPr>
              <a:t>Первая премия </a:t>
            </a: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Александрина Прокофьева</a:t>
            </a:r>
            <a:r>
              <a:rPr lang="ru-RU" sz="1400" dirty="0">
                <a:latin typeface="Times New Roman" panose="02020603050405020304" pitchFamily="18" charset="0"/>
                <a:cs typeface="Times New Roman" panose="02020603050405020304" pitchFamily="18" charset="0"/>
              </a:rPr>
              <a:t>, повесть </a:t>
            </a:r>
            <a:r>
              <a:rPr lang="ru-RU" sz="1400" b="1" dirty="0">
                <a:latin typeface="Times New Roman" panose="02020603050405020304" pitchFamily="18" charset="0"/>
                <a:cs typeface="Times New Roman" panose="02020603050405020304" pitchFamily="18" charset="0"/>
              </a:rPr>
              <a:t>«Солнечные зайчики»</a:t>
            </a:r>
          </a:p>
          <a:p>
            <a:pPr algn="just"/>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«Солнечные зайчики» </a:t>
            </a:r>
            <a:r>
              <a:rPr lang="ru-RU" sz="1400" dirty="0">
                <a:latin typeface="Times New Roman" panose="02020603050405020304" pitchFamily="18" charset="0"/>
                <a:cs typeface="Times New Roman" panose="02020603050405020304" pitchFamily="18" charset="0"/>
              </a:rPr>
              <a:t>— повесть об онкобольных. О том, как с этим жить и бороться, искать смысл жизни и, несмотря ни на что, дышать полной грудью. После одиннадцатого класса у меня обнаружили кисту головного мозга, я напрямую столкнулась с этой темой, встречала много онкобольных… Моей семье эта тема очень близка, несколько лет я жила через нее. Сегодня я убедилась, что правильно выбрала жизненный путь — буду писать дальше! Я росла на книгах Сергея Михалкова, Юрия Коваля, Любови </a:t>
            </a:r>
            <a:r>
              <a:rPr lang="ru-RU" sz="1400" dirty="0" err="1">
                <a:latin typeface="Times New Roman" panose="02020603050405020304" pitchFamily="18" charset="0"/>
                <a:cs typeface="Times New Roman" panose="02020603050405020304" pitchFamily="18" charset="0"/>
              </a:rPr>
              <a:t>Ворноковой</a:t>
            </a:r>
            <a:r>
              <a:rPr lang="ru-RU" sz="1400" dirty="0">
                <a:latin typeface="Times New Roman" panose="02020603050405020304" pitchFamily="18" charset="0"/>
                <a:cs typeface="Times New Roman" panose="02020603050405020304" pitchFamily="18" charset="0"/>
              </a:rPr>
              <a:t>, из современных авторов люблю Тамару Крюкову, замечательно пишет моя однокурсница Маргарита Мамич (также лауреат премии имени Сергея Михалкова. — «Культура»), в нашей детской литературе много имен.</a:t>
            </a:r>
          </a:p>
        </p:txBody>
      </p:sp>
      <p:sp>
        <p:nvSpPr>
          <p:cNvPr id="6" name="Прямоугольник 5"/>
          <p:cNvSpPr/>
          <p:nvPr/>
        </p:nvSpPr>
        <p:spPr>
          <a:xfrm>
            <a:off x="1979712" y="0"/>
            <a:ext cx="7164288" cy="1069524"/>
          </a:xfrm>
          <a:prstGeom prst="rect">
            <a:avLst/>
          </a:prstGeom>
        </p:spPr>
        <p:txBody>
          <a:bodyPr wrap="square">
            <a:spAutoFit/>
          </a:bodyPr>
          <a:lstStyle/>
          <a:p>
            <a:pPr indent="304800" algn="ctr">
              <a:spcBef>
                <a:spcPts val="600"/>
              </a:spcBef>
              <a:spcAft>
                <a:spcPts val="300"/>
              </a:spcAft>
            </a:pPr>
            <a:r>
              <a:rPr lang="ru-RU" sz="2800" dirty="0">
                <a:latin typeface="Constantia" pitchFamily="18" charset="0"/>
                <a:ea typeface="Times New Roman"/>
                <a:cs typeface="Times New Roman"/>
              </a:rPr>
              <a:t>Международный 9 конкурс  </a:t>
            </a:r>
          </a:p>
          <a:p>
            <a:pPr indent="304800" algn="ctr">
              <a:spcBef>
                <a:spcPts val="600"/>
              </a:spcBef>
              <a:spcAft>
                <a:spcPts val="300"/>
              </a:spcAft>
            </a:pPr>
            <a:r>
              <a:rPr lang="ru-RU" sz="2800" dirty="0">
                <a:latin typeface="Constantia" pitchFamily="18" charset="0"/>
                <a:ea typeface="Times New Roman"/>
                <a:cs typeface="Times New Roman"/>
              </a:rPr>
              <a:t>имени Сергея Михалкова (2024)</a:t>
            </a:r>
            <a:endParaRPr lang="ru-RU" sz="2800" dirty="0">
              <a:latin typeface="Constantia" pitchFamily="18" charset="0"/>
              <a:ea typeface="Calibri"/>
              <a:cs typeface="Times New Roman"/>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0430"/>
            <a:ext cx="1828800" cy="12858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548356" y="958049"/>
            <a:ext cx="4027000" cy="615553"/>
          </a:xfrm>
          <a:prstGeom prst="rect">
            <a:avLst/>
          </a:prstGeom>
        </p:spPr>
        <p:txBody>
          <a:bodyPr wrap="none">
            <a:spAutoFit/>
          </a:bodyPr>
          <a:lstStyle/>
          <a:p>
            <a:r>
              <a:rPr lang="en-US" sz="1600" dirty="0">
                <a:hlinkClick r:id="rId3"/>
              </a:rPr>
              <a:t>http://www.svmihalkov.ru/konkurs/condition/</a:t>
            </a:r>
            <a:endParaRPr lang="ru-RU" sz="1600" dirty="0"/>
          </a:p>
          <a:p>
            <a:endParaRPr lang="ru-RU" dirty="0"/>
          </a:p>
        </p:txBody>
      </p:sp>
      <p:pic>
        <p:nvPicPr>
          <p:cNvPr id="5" name="Рисунок 4">
            <a:extLst>
              <a:ext uri="{FF2B5EF4-FFF2-40B4-BE49-F238E27FC236}">
                <a16:creationId xmlns:a16="http://schemas.microsoft.com/office/drawing/2014/main" id="{AF446ED4-FF41-4063-A080-38A5AEE9135C}"/>
              </a:ext>
            </a:extLst>
          </p:cNvPr>
          <p:cNvPicPr>
            <a:picLocks noChangeAspect="1"/>
          </p:cNvPicPr>
          <p:nvPr/>
        </p:nvPicPr>
        <p:blipFill>
          <a:blip r:embed="rId4"/>
          <a:stretch>
            <a:fillRect/>
          </a:stretch>
        </p:blipFill>
        <p:spPr>
          <a:xfrm>
            <a:off x="2987824" y="1319916"/>
            <a:ext cx="3653087" cy="2237516"/>
          </a:xfrm>
          <a:prstGeom prst="rect">
            <a:avLst/>
          </a:prstGeom>
        </p:spPr>
      </p:pic>
    </p:spTree>
    <p:extLst>
      <p:ext uri="{BB962C8B-B14F-4D97-AF65-F5344CB8AC3E}">
        <p14:creationId xmlns:p14="http://schemas.microsoft.com/office/powerpoint/2010/main" val="25734957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9476</TotalTime>
  <Words>2760</Words>
  <Application>Microsoft Office PowerPoint</Application>
  <PresentationFormat>Экран (4:3)</PresentationFormat>
  <Paragraphs>362</Paragraphs>
  <Slides>31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31</vt:i4>
      </vt:variant>
    </vt:vector>
  </HeadingPairs>
  <TitlesOfParts>
    <vt:vector size="38" baseType="lpstr">
      <vt:lpstr>Arial</vt:lpstr>
      <vt:lpstr>Calibri</vt:lpstr>
      <vt:lpstr>Constantia</vt:lpstr>
      <vt:lpstr>Inter</vt:lpstr>
      <vt:lpstr>Rubik_Regular</vt:lpstr>
      <vt:lpstr>Times New Roman</vt:lpstr>
      <vt:lpstr>Тема Office</vt:lpstr>
      <vt:lpstr>Презентация PowerPoint</vt:lpstr>
      <vt:lpstr>Презентация PowerPoint</vt:lpstr>
      <vt:lpstr>Премия Президента в области литературы и искусства за произведения для детей  и юношества 2024 года</vt:lpstr>
      <vt:lpstr>Презентация PowerPoint</vt:lpstr>
      <vt:lpstr>Презентация PowerPoint</vt:lpstr>
      <vt:lpstr>Презентация PowerPoint</vt:lpstr>
      <vt:lpstr>Презентация PowerPoint</vt:lpstr>
      <vt:lpstr>Национальная премия в области детской и подростковой литературы</vt:lpstr>
      <vt:lpstr>Презентация PowerPoint</vt:lpstr>
      <vt:lpstr>Презентация PowerPoint</vt:lpstr>
      <vt:lpstr>Презентация PowerPoint</vt:lpstr>
      <vt:lpstr>Премия Правительства Москвы имени  Корнея Чуковского в области детской литературы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Премия имени  Ханса Кристиана Андерсена 2024 года</vt:lpstr>
      <vt:lpstr>Презентация PowerPoint</vt:lpstr>
      <vt:lpstr>Презентация PowerPoint</vt:lpstr>
      <vt:lpstr>Презентация PowerPoint</vt:lpstr>
      <vt:lpstr>Презентация PowerPoint</vt:lpstr>
      <vt:lpstr>  </vt:lpstr>
      <vt:lpstr>Презентация PowerPoint</vt:lpstr>
      <vt:lpstr>Встречаемся в апреле</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683</cp:revision>
  <cp:lastPrinted>2024-02-25T10:26:04Z</cp:lastPrinted>
  <dcterms:created xsi:type="dcterms:W3CDTF">2016-01-18T02:35:00Z</dcterms:created>
  <dcterms:modified xsi:type="dcterms:W3CDTF">2025-03-31T02:40:10Z</dcterms:modified>
</cp:coreProperties>
</file>