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2" r:id="rId5"/>
    <p:sldId id="260" r:id="rId6"/>
    <p:sldId id="273" r:id="rId7"/>
    <p:sldId id="271" r:id="rId8"/>
    <p:sldId id="267" r:id="rId9"/>
    <p:sldId id="268" r:id="rId10"/>
    <p:sldId id="274" r:id="rId11"/>
    <p:sldId id="261" r:id="rId12"/>
    <p:sldId id="270" r:id="rId13"/>
    <p:sldId id="269" r:id="rId14"/>
    <p:sldId id="276" r:id="rId15"/>
    <p:sldId id="275" r:id="rId16"/>
    <p:sldId id="258" r:id="rId17"/>
    <p:sldId id="262" r:id="rId18"/>
    <p:sldId id="26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EE7F1-B853-4C7D-A288-225F1C707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E6B921-E163-4F13-966F-C45327264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0E7FFE-4D30-4545-9756-2EC60E3C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C5C9-6BF2-42FE-A1AC-0D2642D5E2A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B129F-2019-4A43-9B5F-BCB18112D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4D1224-6BDD-4869-A7A3-6384169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F3B0-9BFB-4D16-96B0-B7A459CB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29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D376F-A0C1-4E76-ADFD-A74DAACD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8B02E6-17B6-4B80-B0A1-8E7F8CF19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53A5FC-187D-4452-BE3B-973E886A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C5C9-6BF2-42FE-A1AC-0D2642D5E2A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BC3E94-00EF-4E77-A4CB-D3B3EB0C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AAEF1-51DE-46CF-A554-64167C9F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F3B0-9BFB-4D16-96B0-B7A459CB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E2239D-414C-48EE-A3FD-DF3B3755D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C73232-48C2-4B07-9CDE-39F06E923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F599B-C1C1-409A-AD81-CCF1CDC5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C5C9-6BF2-42FE-A1AC-0D2642D5E2A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D9668D-0BA8-4FBA-B5E3-8431789C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D08F11-210D-4797-8F47-1852B1EE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F3B0-9BFB-4D16-96B0-B7A459CB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35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249A8-355F-426F-A570-68CC31E63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5AD7F8-46AF-4768-BC01-6F362CCCD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3C9D2F-1746-4148-AC8B-052E9848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C5C9-6BF2-42FE-A1AC-0D2642D5E2A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BBBC52-6159-4C68-A476-8F33B7BA3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2E408-8D09-4B62-8FE2-96BDF4998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F3B0-9BFB-4D16-96B0-B7A459CB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97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A960D-D604-4062-B99F-7C2DD111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3182E9-CF8D-44EB-99B4-FD998ED34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BAB673-602B-48A3-93A4-235AD4F8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C5C9-6BF2-42FE-A1AC-0D2642D5E2A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F4084F-A7DF-467B-B446-24C883DB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757DB-CB0C-4930-B170-010B1E3B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F3B0-9BFB-4D16-96B0-B7A459CB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24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E9F61-2027-4611-A13A-EA79B817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C23AFB-DC57-4F34-8FE9-9BA59597B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DC2AB2-5590-4536-9D79-052EBA83E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346717-C46A-499F-8F0F-0AC57454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C5C9-6BF2-42FE-A1AC-0D2642D5E2A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8A331B-E1E8-4A67-AE12-7872AB1F1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3994F-5D5D-4409-BED0-B27B11F5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F3B0-9BFB-4D16-96B0-B7A459CB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473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20702-82B6-4BC5-9272-7904BBD02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901E34-90D8-48D1-9FAC-30EE4F908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2CD3C8-11C0-4C0D-BB3F-7D8E1CAF1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9DE41C-31F1-485A-B72B-E37BA5BFC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8FAF22-68ED-4218-BF31-840C0F313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65A54A-10F0-4164-AF10-3E145F140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C5C9-6BF2-42FE-A1AC-0D2642D5E2A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1F3C3D-0D2D-4E39-B9C6-A07BB678F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6EA1B8-D72A-4127-A42A-12079F9BF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F3B0-9BFB-4D16-96B0-B7A459CB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39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77AFA-8C0A-4570-B38C-D408283B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81DFF9-C3B3-4047-9D5E-D4EB5B3A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C5C9-6BF2-42FE-A1AC-0D2642D5E2A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903B05-C0B4-4E96-9AC9-85394412B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660D00-A76B-490E-99C7-6717AEFCC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F3B0-9BFB-4D16-96B0-B7A459CB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312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1CFAE9-0C36-472E-BE77-A4A3C2B6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C5C9-6BF2-42FE-A1AC-0D2642D5E2A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172CB8-FA54-4019-9B95-CD94567BD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66BF3E-4336-42DE-AC55-2B904B76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F3B0-9BFB-4D16-96B0-B7A459CB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06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6A015-5E94-4498-BC54-050BCA8B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E144B8-A4C1-4510-912E-274FB3AC8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FD808D-5932-4270-A456-D089AE730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C92416-0BC9-4D2C-9F50-D785CDAD9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C5C9-6BF2-42FE-A1AC-0D2642D5E2A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1EE23D-D087-4456-9047-E538D506F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B9EB23-7EFB-4464-B728-238EFC6A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F3B0-9BFB-4D16-96B0-B7A459CB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02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D0E53-5FBE-4A1A-A600-A106B02E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C6599B-A381-4250-972A-F9B86E367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F446DB-388B-45B7-AAAF-B793C6E90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45B1C3-BE9A-4F81-A2CB-5C6E689DC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CC5C9-6BF2-42FE-A1AC-0D2642D5E2A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B0147A-CFFE-4BDA-AA4F-95CFBEC4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EBDC4-B4DB-44EF-9A17-A5076243D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F3B0-9BFB-4D16-96B0-B7A459CB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634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1122A8-2190-4FAE-A178-8438CA87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155890-6D52-4A17-8482-1C63DDC36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DBAE7-2B87-46E7-AE5C-730334278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CC5C9-6BF2-42FE-A1AC-0D2642D5E2AB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99974-C82B-4F8E-AB4D-446667671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AB6D7F-850A-4251-8D3B-751F2EC27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4F3B0-9BFB-4D16-96B0-B7A459CBE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40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abirint.ru/books/808132/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hyperlink" Target="https://rgdb.ru/professionalam/17113-rgdb-sostavila-rekomendatelnyj-spisok-proizvedenij-patrioticheskoj-napravlennosti-sozdannykh-sovremennymi-avtorami" TargetMode="Externa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s://rgdb.ru/viewnewbooks/17061-20-04-2025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kdb.ru/marafon/index.ph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podcast-57194436_456239059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s://vk.com/@voicebookru-risovanie-yazyk-dostupnyi-lubomu-vozrastu-intervu-s-anastasi" TargetMode="Externa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2" y="665825"/>
            <a:ext cx="11736279" cy="552421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1518082" y="1509205"/>
            <a:ext cx="9117367" cy="33063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  <a:ea typeface="+mj-ea"/>
                <a:cs typeface="Times New Roman" panose="02020603050405020304" pitchFamily="18" charset="0"/>
              </a:rPr>
              <a:t>От текста о Великой войне и Памяти – к библиотечному событию</a:t>
            </a:r>
          </a:p>
          <a:p>
            <a:pPr algn="ctr"/>
            <a:endParaRPr lang="ru-RU" dirty="0">
              <a:solidFill>
                <a:prstClr val="black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(что будем читать в сетевой акции «Летний книжный марафон»)</a:t>
            </a:r>
            <a:endParaRPr lang="ru-RU" dirty="0">
              <a:latin typeface="Segoe Print" panose="020006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B7DFC-1334-4B2C-8BD4-CC015CDA845C}"/>
              </a:ext>
            </a:extLst>
          </p:cNvPr>
          <p:cNvSpPr txBox="1"/>
          <p:nvPr/>
        </p:nvSpPr>
        <p:spPr>
          <a:xfrm>
            <a:off x="3506680" y="71022"/>
            <a:ext cx="5717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Красноярская краевая детская библиотека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926F1-FD26-4053-A3D0-6515D61B8F12}"/>
              </a:ext>
            </a:extLst>
          </p:cNvPr>
          <p:cNvSpPr txBox="1"/>
          <p:nvPr/>
        </p:nvSpPr>
        <p:spPr>
          <a:xfrm>
            <a:off x="4696287" y="6318376"/>
            <a:ext cx="3053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Красноярск. 2025. 26 мая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E54B7-F9D4-43E4-BC82-7089F89DF2F7}"/>
              </a:ext>
            </a:extLst>
          </p:cNvPr>
          <p:cNvSpPr txBox="1"/>
          <p:nvPr/>
        </p:nvSpPr>
        <p:spPr>
          <a:xfrm>
            <a:off x="5184558" y="1737880"/>
            <a:ext cx="6356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Segoe Print" panose="02000600000000000000" pitchFamily="2" charset="0"/>
                <a:cs typeface="Times New Roman" panose="02020603050405020304" pitchFamily="18" charset="0"/>
              </a:rPr>
              <a:t>Цикл обзоров «Понедельник начинается с книг»</a:t>
            </a:r>
          </a:p>
        </p:txBody>
      </p:sp>
    </p:spTree>
    <p:extLst>
      <p:ext uri="{BB962C8B-B14F-4D97-AF65-F5344CB8AC3E}">
        <p14:creationId xmlns:p14="http://schemas.microsoft.com/office/powerpoint/2010/main" val="409152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882590" y="559292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29A918-1B66-49B6-A68E-BDF80EE81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969" y="922338"/>
            <a:ext cx="3109867" cy="40453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B2589F-485A-4BD2-8D6F-ED6324F16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312" y="4468634"/>
            <a:ext cx="1549666" cy="15496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E6CFA-E6B4-486D-B69B-71DF9C8D7212}"/>
              </a:ext>
            </a:extLst>
          </p:cNvPr>
          <p:cNvSpPr txBox="1"/>
          <p:nvPr/>
        </p:nvSpPr>
        <p:spPr>
          <a:xfrm>
            <a:off x="4150287" y="5972146"/>
            <a:ext cx="2700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Александр Монвиж-Монтвид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098555-4FF4-437D-9D2A-B45D7F29709C}"/>
              </a:ext>
            </a:extLst>
          </p:cNvPr>
          <p:cNvSpPr txBox="1"/>
          <p:nvPr/>
        </p:nvSpPr>
        <p:spPr>
          <a:xfrm>
            <a:off x="730249" y="4972485"/>
            <a:ext cx="3538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Монвиж-Монтвид, Александр Игоревич. Великая Отечественная война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/Александр Игоревич Монвиж-Монтвид; иллюстрации Светланы Зориной.- Москва: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Аванта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2024.- 95 с.: ил.- (История нашей родины в рассказах и картинках).- Текст: непосредственный.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54B32-80FC-484F-AF46-21DD762D21C8}"/>
              </a:ext>
            </a:extLst>
          </p:cNvPr>
          <p:cNvSpPr txBox="1"/>
          <p:nvPr/>
        </p:nvSpPr>
        <p:spPr>
          <a:xfrm>
            <a:off x="4407118" y="663892"/>
            <a:ext cx="6171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Монвиж-Монтвид, Александр Игоревич «Великая Отечественная война»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52ED3-247A-4C84-ACF6-E934D446C016}"/>
              </a:ext>
            </a:extLst>
          </p:cNvPr>
          <p:cNvSpPr txBox="1"/>
          <p:nvPr/>
        </p:nvSpPr>
        <p:spPr>
          <a:xfrm>
            <a:off x="4586703" y="1597816"/>
            <a:ext cx="6220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«Победа в Великой Отечественной войне далась народу страшной ценой. Но тем крепче нужно помнить о проявленном мужестве и героизме на фронте и в тылу. Книга Александра Монвиж-Монтвида "Великая Отечественная война" расскажет о крупнейших сражениях, о героизме и предательстве, о партизанских отрядах, вооружении, приёмах воздушного боя. Вы узнаете, кто совершил первый воздушный таран, чем известен Александр Матросов, почему собаку Джульбарс с почётом пронесли по Красной площади во время Парада Победы и многое-многое другое» (Лабиринт).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F3338C-5832-422B-BBDF-A94BF9BD6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752" y="4299492"/>
            <a:ext cx="1523230" cy="20480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9678AC-EF73-4E4B-BAB0-B7507CD51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5252" y="4166775"/>
            <a:ext cx="1861746" cy="24416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29C914-1AAB-4D2E-80B8-986FC8C09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5206" y="4375893"/>
            <a:ext cx="1516430" cy="20388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6C1C52-DBFB-4718-9C76-6DB2269ED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811" y="5221906"/>
            <a:ext cx="812613" cy="48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09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23278" y="617827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76C06B-A941-49C1-AD92-5D165CAC9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301" y="1134244"/>
            <a:ext cx="2984470" cy="39792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258EEA-A15A-4F72-82FA-C27C1CB30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84" r="21113"/>
          <a:stretch/>
        </p:blipFill>
        <p:spPr>
          <a:xfrm>
            <a:off x="3786419" y="3991176"/>
            <a:ext cx="2084613" cy="16753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F9F9C9-715B-4748-AF62-E137C4276875}"/>
              </a:ext>
            </a:extLst>
          </p:cNvPr>
          <p:cNvSpPr txBox="1"/>
          <p:nvPr/>
        </p:nvSpPr>
        <p:spPr>
          <a:xfrm>
            <a:off x="989861" y="5224510"/>
            <a:ext cx="2760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Киселёв, Александр. Вайнахт и Рождество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/Александр Киселёв; художник Марина Воронцова.- Москва: Абрикобукс, 2024.- 216 с.:ил.-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Текст: непосредственный.</a:t>
            </a:r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67AAC-92B0-4C5E-BDE9-A412F0D3329F}"/>
              </a:ext>
            </a:extLst>
          </p:cNvPr>
          <p:cNvSpPr txBox="1"/>
          <p:nvPr/>
        </p:nvSpPr>
        <p:spPr>
          <a:xfrm>
            <a:off x="3922630" y="5629955"/>
            <a:ext cx="2010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Александр Киселёв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17F021-7B05-4029-92CB-EF4D64FB727A}"/>
              </a:ext>
            </a:extLst>
          </p:cNvPr>
          <p:cNvSpPr txBox="1"/>
          <p:nvPr/>
        </p:nvSpPr>
        <p:spPr>
          <a:xfrm>
            <a:off x="4339794" y="748640"/>
            <a:ext cx="649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Киселёв Александр «Вайнахт и Рождество»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0F0BA7-D423-4702-B368-A473A1EF4F3E}"/>
              </a:ext>
            </a:extLst>
          </p:cNvPr>
          <p:cNvSpPr txBox="1"/>
          <p:nvPr/>
        </p:nvSpPr>
        <p:spPr>
          <a:xfrm>
            <a:off x="4185915" y="1402672"/>
            <a:ext cx="6493922" cy="245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«Описанная в повести история начинается в середине октября 1941 и завершается 7 января 1942. За это время небольшой город недалеко от Москвы переживет немецкую оккупацию и освобождение. Кажется, что срок недолгий. Но на войне время идет иначе, не так, как в мирной жизни. И особенно для ребенка. За эти несколько недель перед мальчиком встают такие вопросы, которых не может, не должна вмещать детская голова. А ответить на них надо. Он должен. Он сможет. Но как?» (Лабиринт</a:t>
            </a:r>
            <a:r>
              <a:rPr lang="ru-RU" dirty="0">
                <a:solidFill>
                  <a:srgbClr val="001A3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BE8CA2-F417-4F3D-8ADC-F2871B0DEB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074" t="15599" r="13485" b="15858"/>
          <a:stretch/>
        </p:blipFill>
        <p:spPr>
          <a:xfrm>
            <a:off x="6094521" y="3887245"/>
            <a:ext cx="1778065" cy="23890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7BD5F1-72C7-4A5B-BA6D-ECC34AE75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618" y="3594540"/>
            <a:ext cx="1692225" cy="22581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DBED0B-D4FA-4C53-ADE2-69AE476CCB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428" t="3948" r="8889" b="4078"/>
          <a:stretch/>
        </p:blipFill>
        <p:spPr>
          <a:xfrm>
            <a:off x="9900875" y="3983811"/>
            <a:ext cx="1778065" cy="26371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B750D8-F8C7-4C02-95D6-737030159C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9072" y="5878543"/>
            <a:ext cx="840722" cy="50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98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23277" y="800236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BCAA5B-9DE2-46CA-9D57-7A5EEEF5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53" y="1121390"/>
            <a:ext cx="2759430" cy="41849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538059-D084-4C44-B61E-D9C5DFBDF1BF}"/>
              </a:ext>
            </a:extLst>
          </p:cNvPr>
          <p:cNvSpPr txBox="1"/>
          <p:nvPr/>
        </p:nvSpPr>
        <p:spPr>
          <a:xfrm>
            <a:off x="923277" y="5387277"/>
            <a:ext cx="3093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Веркин, Эдуард. Т-34. Памятник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forever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повесть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/Эдуард Веркин.-Москва: Эксмо, 2021.- 224 с.:ил.- Текст: непосредственный.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456EF1-56DC-457A-9871-73436E027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8" t="11779" r="5324" b="5373"/>
          <a:stretch/>
        </p:blipFill>
        <p:spPr>
          <a:xfrm>
            <a:off x="4220015" y="1538626"/>
            <a:ext cx="1614755" cy="25454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95DB01-D065-4E2F-8014-196A2A988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736" y="4192784"/>
            <a:ext cx="2257450" cy="16196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B3735B-EEA0-41F3-8C2A-CD6CCB61F7B3}"/>
              </a:ext>
            </a:extLst>
          </p:cNvPr>
          <p:cNvSpPr txBox="1"/>
          <p:nvPr/>
        </p:nvSpPr>
        <p:spPr>
          <a:xfrm>
            <a:off x="4238344" y="5895108"/>
            <a:ext cx="1749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Эдуард Веркин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133A8-6D89-4F0D-B201-F6BEA009ABB9}"/>
              </a:ext>
            </a:extLst>
          </p:cNvPr>
          <p:cNvSpPr txBox="1"/>
          <p:nvPr/>
        </p:nvSpPr>
        <p:spPr>
          <a:xfrm>
            <a:off x="4785247" y="800236"/>
            <a:ext cx="619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Веркин Эдуард «Т-34.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Памятник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forever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»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0F9BA-D850-484E-B637-FDDB8071766B}"/>
              </a:ext>
            </a:extLst>
          </p:cNvPr>
          <p:cNvSpPr txBox="1"/>
          <p:nvPr/>
        </p:nvSpPr>
        <p:spPr>
          <a:xfrm>
            <a:off x="6225387" y="1538626"/>
            <a:ext cx="46740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«Ох, уж этот Веркин!) Вроде бы развлекательный и такой легкий незамысловатый текст. Просто три современных подростка должны заняться полной ерундой, по их мнению- помочь ветерану. И вот описание нескольких дней из их жизни показывает, как внутри человека рождается нечто новое для него- умение задуматься. Подумать о своей жизни, о том, что все взаимосвязано, даже если это произошло не с тобой и не в твоё время. Умеет автор связывать времена, и нет разницы между поколениями, есть только правильные поступки и неправильные. Для мальчишек» (из отзыва Натальи Моисеенко).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7A18BD-37B4-4AAE-BDE0-085971A7B44D}"/>
              </a:ext>
            </a:extLst>
          </p:cNvPr>
          <p:cNvSpPr txBox="1"/>
          <p:nvPr/>
        </p:nvSpPr>
        <p:spPr>
          <a:xfrm>
            <a:off x="6716658" y="5381592"/>
            <a:ext cx="34802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Полистать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https://www.labirint.ru/books/808132/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042C4-7AEF-46DA-8AFB-0E2D371CC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7346" y="6064709"/>
            <a:ext cx="841321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77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23278" y="639192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586C1E-7D42-4CF3-9D0E-46FCCCF12EC7}"/>
              </a:ext>
            </a:extLst>
          </p:cNvPr>
          <p:cNvSpPr txBox="1"/>
          <p:nvPr/>
        </p:nvSpPr>
        <p:spPr>
          <a:xfrm>
            <a:off x="923278" y="5231455"/>
            <a:ext cx="3009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Потапова, Светлана. Зелёная война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роман/Светлана Потапова; художник Н. Курбанова.- Москва: Детская литература, 2025.- 318 с.: ил.-(Школьная библиотека).- Текст: непосредственный.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0B02FB-69E8-4F23-A503-C68944ACD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48" y="952175"/>
            <a:ext cx="2596760" cy="42473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9975E7-00CF-4C1E-BD3A-623697D2767E}"/>
              </a:ext>
            </a:extLst>
          </p:cNvPr>
          <p:cNvSpPr txBox="1"/>
          <p:nvPr/>
        </p:nvSpPr>
        <p:spPr>
          <a:xfrm>
            <a:off x="4229284" y="6182398"/>
            <a:ext cx="1871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Потапова Светлана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CABBC-E923-435D-BC92-37901075127C}"/>
              </a:ext>
            </a:extLst>
          </p:cNvPr>
          <p:cNvSpPr txBox="1"/>
          <p:nvPr/>
        </p:nvSpPr>
        <p:spPr>
          <a:xfrm>
            <a:off x="4971126" y="710614"/>
            <a:ext cx="516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Потапова Светлана «Зелёная война»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D180E-3757-4DA4-B643-52FEBEE429A4}"/>
              </a:ext>
            </a:extLst>
          </p:cNvPr>
          <p:cNvSpPr txBox="1"/>
          <p:nvPr/>
        </p:nvSpPr>
        <p:spPr>
          <a:xfrm>
            <a:off x="3961232" y="1191119"/>
            <a:ext cx="69267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«Две девчонки, почти ровесницы, оказались в экстремальных ситуациях. Как выжить в сложное время? Кому страшнее? Саше, очутившейся после крушения катера наедине с опасными преступниками в лесах Ленинградской области, или Ире, выживающей вместе с родными в блокадном Ленинграде?! Внучка и бабушка связаны через время дневничком, который вела в годы блокады маленькая Ира, описывая способы выживания, зарисовывая ядовитые и полезные растения и способы маскировки. А может... дело в семейной генетике, силе духа, врожденной интеллигентности и вере в светлое будущее, которое прививается и передается в семье, в «фамилии»? И именно это помогло обеим девочкам пройти через страдания, стать сильнее и остаться в живых? Книга рассказывает о спасении Ленинградского ботанического сада и коллекции семян во время ВОВ, о том, что происходило на улицах зимнего блокадного города, как героические жители приближали Победу, учились, работали, творили и помогали друг другу выживать» (Издательство).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C13C59-931E-40B7-A54D-6C396297B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983" y="4447195"/>
            <a:ext cx="1349942" cy="17999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D881CD-DCBC-4312-8E4F-F1AC7C88279C}"/>
              </a:ext>
            </a:extLst>
          </p:cNvPr>
          <p:cNvSpPr txBox="1"/>
          <p:nvPr/>
        </p:nvSpPr>
        <p:spPr>
          <a:xfrm>
            <a:off x="5724842" y="4662068"/>
            <a:ext cx="4519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«И там, во всём живом, в корнях и стеблях, листьях и цветах, в каждом существе и каждой душе человека идёт невидимая, непрерывная, вечная зелёная война. Война роста и жизни против разрушения и смерти»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AFB7A7-857A-4504-8C53-BA7ED7CCA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416" y="6018738"/>
            <a:ext cx="679517" cy="40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1029810" y="159798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F87629-197B-44D6-AFF7-73BC893BF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23" t="60045" r="19320" b="16235"/>
          <a:stretch/>
        </p:blipFill>
        <p:spPr>
          <a:xfrm>
            <a:off x="1402670" y="962111"/>
            <a:ext cx="4891597" cy="10619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D2EDE0-52D6-48B2-B5C3-9393FAF54F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459"/>
          <a:stretch/>
        </p:blipFill>
        <p:spPr>
          <a:xfrm>
            <a:off x="1616679" y="306013"/>
            <a:ext cx="4895512" cy="5495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B505E4-2AA3-407B-8114-C4F373BFC84B}"/>
              </a:ext>
            </a:extLst>
          </p:cNvPr>
          <p:cNvSpPr txBox="1"/>
          <p:nvPr/>
        </p:nvSpPr>
        <p:spPr>
          <a:xfrm>
            <a:off x="6730115" y="715683"/>
            <a:ext cx="40592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https://rgdb.ru/professionalam/17113-rgdb-sostavila-rekomendatelnyj-spisok-proizvedenij-patrioticheskoj-napravlennosti-sozdannykh-sovremennymi-avtorami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E37451-BDE1-4C53-9867-096D9D27D4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71" t="12641" r="26820" b="5501"/>
          <a:stretch/>
        </p:blipFill>
        <p:spPr>
          <a:xfrm>
            <a:off x="2284463" y="2167001"/>
            <a:ext cx="3810057" cy="39239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4A23494-3A26-4D6D-BADA-EA99A4B7AE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490" t="11909" r="27622" b="5057"/>
          <a:stretch/>
        </p:blipFill>
        <p:spPr>
          <a:xfrm>
            <a:off x="6730116" y="1670325"/>
            <a:ext cx="4059214" cy="44206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77650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23278" y="639192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2E102-05A2-4372-83BC-529BFE28614F}"/>
              </a:ext>
            </a:extLst>
          </p:cNvPr>
          <p:cNvSpPr txBox="1"/>
          <p:nvPr/>
        </p:nvSpPr>
        <p:spPr>
          <a:xfrm>
            <a:off x="1269507" y="614530"/>
            <a:ext cx="9650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Список литературы к 80-летию со Дня Победы в ВОВ (РГДБ)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9AD97-E27C-40E5-A4EE-2902D90D9438}"/>
              </a:ext>
            </a:extLst>
          </p:cNvPr>
          <p:cNvSpPr txBox="1"/>
          <p:nvPr/>
        </p:nvSpPr>
        <p:spPr>
          <a:xfrm>
            <a:off x="3920617" y="1034050"/>
            <a:ext cx="427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otype Corsiva" panose="03010101010201010101" pitchFamily="66" charset="0"/>
                <a:hlinkClick r:id="rId3"/>
              </a:rPr>
              <a:t>https://rgdb.ru/viewnewbooks/17061-20-04-2025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9AE8FA-AAB2-49D9-BCCE-AFCFFA0DD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50" t="12039" r="23179" b="4596"/>
          <a:stretch/>
        </p:blipFill>
        <p:spPr>
          <a:xfrm>
            <a:off x="1069138" y="1439186"/>
            <a:ext cx="2729882" cy="22871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3DD046-3525-4817-BE53-39170F26E4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61" t="11586" r="28341" b="17023"/>
          <a:stretch/>
        </p:blipFill>
        <p:spPr>
          <a:xfrm>
            <a:off x="4706261" y="1506876"/>
            <a:ext cx="2707751" cy="24658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C346CA-C887-44F2-BD82-298AD87691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51" t="17993" r="28908" b="7186"/>
          <a:stretch/>
        </p:blipFill>
        <p:spPr>
          <a:xfrm>
            <a:off x="8080424" y="1439185"/>
            <a:ext cx="2729882" cy="26327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7CF9C8-F228-4D13-930A-2F6AE5E53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25" t="15599" r="28131" b="21942"/>
          <a:stretch/>
        </p:blipFill>
        <p:spPr>
          <a:xfrm>
            <a:off x="1538247" y="3933309"/>
            <a:ext cx="2886767" cy="22871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C2C97B-8AC2-4898-A12B-765FC8550F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743" t="19935" r="28787" b="4428"/>
          <a:stretch/>
        </p:blipFill>
        <p:spPr>
          <a:xfrm>
            <a:off x="4895462" y="4101925"/>
            <a:ext cx="2188115" cy="21415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D30AB9-9718-42E5-9185-C667DFEC1E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451" t="20986" r="28568" b="44848"/>
          <a:stretch/>
        </p:blipFill>
        <p:spPr>
          <a:xfrm>
            <a:off x="7296538" y="4309150"/>
            <a:ext cx="3513768" cy="15354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850421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23278" y="639192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35C1F-F40F-41AB-833C-91AA21DA50D5}"/>
              </a:ext>
            </a:extLst>
          </p:cNvPr>
          <p:cNvSpPr txBox="1"/>
          <p:nvPr/>
        </p:nvSpPr>
        <p:spPr>
          <a:xfrm>
            <a:off x="3453414" y="842092"/>
            <a:ext cx="537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Июнь.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войне, Победе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Памяти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graphicFrame>
        <p:nvGraphicFramePr>
          <p:cNvPr id="7" name="Таблица 10">
            <a:extLst>
              <a:ext uri="{FF2B5EF4-FFF2-40B4-BE49-F238E27FC236}">
                <a16:creationId xmlns:a16="http://schemas.microsoft.com/office/drawing/2014/main" id="{0460E5F3-94F2-4400-AA6B-EA998D905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593894"/>
              </p:ext>
            </p:extLst>
          </p:nvPr>
        </p:nvGraphicFramePr>
        <p:xfrm>
          <a:off x="1256187" y="1797111"/>
          <a:ext cx="9463598" cy="414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799">
                  <a:extLst>
                    <a:ext uri="{9D8B030D-6E8A-4147-A177-3AD203B41FA5}">
                      <a16:colId xmlns:a16="http://schemas.microsoft.com/office/drawing/2014/main" val="1024411664"/>
                    </a:ext>
                  </a:extLst>
                </a:gridCol>
                <a:gridCol w="4731799">
                  <a:extLst>
                    <a:ext uri="{9D8B030D-6E8A-4147-A177-3AD203B41FA5}">
                      <a16:colId xmlns:a16="http://schemas.microsoft.com/office/drawing/2014/main" val="1774237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Киселёв Александр «Вайнахт и Рождество»: повесть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Чтение-дискуссия одного эпизода книги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522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Назарова Лариса «Мы победим, Вера!»: повесть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ленты военной истории девочки Веры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889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«Наша Победа!»: сборник рассказов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творческих заданий из сборника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30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«Бессмертный полк»: серия книг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Размышляем о том, какого ещё героя можно включить в состав Бессмертного полка этой серии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160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Потапова Светлана «Зелёная война»: роман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Создаём дневниковые заметки о том, как ленинградские учёные спасали Ботанический сад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949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Веркин Эдуард «Т-34. Памятник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forever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»: повесть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Рисуем Т-34 (создаём макет)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079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Родина Людмила «Обездоленное детство»: рассказы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Приём «Продолжи фразу «Я бы так смогла (не смогла)…»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454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Беляева Виктория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«Овчарка Мухтар четвероногий спаситель»: история про собак спасителей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Дополняем другим содержанием стенгазету главных героев о собаках-героях ВОВ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712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Монвиж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-Монтвид Александр «Великая Отечественная война. История нашей Родины в рассказах и картинках»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Создаём списки к главе  книги «Юные партизаны»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37682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E58B390-CC3F-4271-9889-8FA076974BE2}"/>
              </a:ext>
            </a:extLst>
          </p:cNvPr>
          <p:cNvSpPr txBox="1"/>
          <p:nvPr/>
        </p:nvSpPr>
        <p:spPr>
          <a:xfrm>
            <a:off x="850034" y="5911193"/>
            <a:ext cx="102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Библиографическое сопровождение: Альбом-каталог «Книжные истории о Великой войне»</a:t>
            </a:r>
          </a:p>
        </p:txBody>
      </p:sp>
      <p:sp>
        <p:nvSpPr>
          <p:cNvPr id="9" name="Подзаголовок 7">
            <a:extLst>
              <a:ext uri="{FF2B5EF4-FFF2-40B4-BE49-F238E27FC236}">
                <a16:creationId xmlns:a16="http://schemas.microsoft.com/office/drawing/2014/main" id="{E3F6B7F6-9C2C-4340-87EF-BC2729371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5917" y="1379272"/>
            <a:ext cx="2647320" cy="461665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текста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BF2AB7-5FBB-439A-A059-F1DA0E45D062}"/>
              </a:ext>
            </a:extLst>
          </p:cNvPr>
          <p:cNvSpPr txBox="1"/>
          <p:nvPr/>
        </p:nvSpPr>
        <p:spPr>
          <a:xfrm>
            <a:off x="7642809" y="1321486"/>
            <a:ext cx="2127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событию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64618FD0-F283-4F81-840A-4CAA6F63A0BE}"/>
              </a:ext>
            </a:extLst>
          </p:cNvPr>
          <p:cNvSpPr/>
          <p:nvPr/>
        </p:nvSpPr>
        <p:spPr>
          <a:xfrm>
            <a:off x="5532266" y="1422054"/>
            <a:ext cx="911441" cy="269905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42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1287262" y="604775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701894-C789-4015-9DF0-8E9FE6A57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t="1608" r="9661" b="2305"/>
          <a:stretch/>
        </p:blipFill>
        <p:spPr>
          <a:xfrm>
            <a:off x="1501521" y="1302505"/>
            <a:ext cx="3008666" cy="443003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EB970B-26BF-4D51-85E3-4501C0065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531" y="1199336"/>
            <a:ext cx="3864568" cy="25556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257181-12DA-4F5B-AD70-70A0D79A0E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29452" b="26232"/>
          <a:stretch/>
        </p:blipFill>
        <p:spPr>
          <a:xfrm>
            <a:off x="4717332" y="3678576"/>
            <a:ext cx="6492206" cy="228006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A2EED22-1EDF-4CE7-BA03-90AD6765B1D6}"/>
              </a:ext>
            </a:extLst>
          </p:cNvPr>
          <p:cNvSpPr txBox="1">
            <a:spLocks/>
          </p:cNvSpPr>
          <p:nvPr/>
        </p:nvSpPr>
        <p:spPr>
          <a:xfrm>
            <a:off x="3641410" y="697333"/>
            <a:ext cx="4906222" cy="4094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Библиографический альбом-указатель</a:t>
            </a:r>
          </a:p>
        </p:txBody>
      </p:sp>
    </p:spTree>
    <p:extLst>
      <p:ext uri="{BB962C8B-B14F-4D97-AF65-F5344CB8AC3E}">
        <p14:creationId xmlns:p14="http://schemas.microsoft.com/office/powerpoint/2010/main" val="3737508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23278" y="559292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2E9CCE-92D9-4AC5-8359-55647AD45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548" y="2177964"/>
            <a:ext cx="4484703" cy="3179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C1FBCD-60C0-44BA-9DFD-1584021BB356}"/>
              </a:ext>
            </a:extLst>
          </p:cNvPr>
          <p:cNvSpPr txBox="1"/>
          <p:nvPr/>
        </p:nvSpPr>
        <p:spPr>
          <a:xfrm>
            <a:off x="6094521" y="2373364"/>
            <a:ext cx="4714042" cy="2257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июня, в 11-00 часов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Место: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rutube.ru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текста – к событию или что мы будем читать в июле!»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(к акции «Летний книжный марафон». Июль)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FB04D-DF92-4C8A-B340-16869BA9E77F}"/>
              </a:ext>
            </a:extLst>
          </p:cNvPr>
          <p:cNvSpPr txBox="1"/>
          <p:nvPr/>
        </p:nvSpPr>
        <p:spPr>
          <a:xfrm>
            <a:off x="4777296" y="987549"/>
            <a:ext cx="242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Встречаемся в июне</a:t>
            </a:r>
          </a:p>
        </p:txBody>
      </p:sp>
    </p:spTree>
    <p:extLst>
      <p:ext uri="{BB962C8B-B14F-4D97-AF65-F5344CB8AC3E}">
        <p14:creationId xmlns:p14="http://schemas.microsoft.com/office/powerpoint/2010/main" val="136668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23278" y="639192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sp>
        <p:nvSpPr>
          <p:cNvPr id="7" name="Подзаголовок 7">
            <a:extLst>
              <a:ext uri="{FF2B5EF4-FFF2-40B4-BE49-F238E27FC236}">
                <a16:creationId xmlns:a16="http://schemas.microsoft.com/office/drawing/2014/main" id="{8A0236C6-4E88-4782-8CF1-7D1CD05C7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068" y="2863296"/>
            <a:ext cx="8560904" cy="329553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Дистанции марафонского забега и количество книг для обязательного чтения: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дистанция 7–10 лет –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книг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дистанция 11–15 лет –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книги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семейный забег (дистанция для семейных команд) –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книг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группы (команды) библиотек –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книги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профессионалы (библиотекари, учителя) –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книг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Выбираем для участия в Марафоне только одну дистанцию!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D40ECD-0F22-4415-97CC-D17CF4F90F9D}"/>
              </a:ext>
            </a:extLst>
          </p:cNvPr>
          <p:cNvSpPr txBox="1"/>
          <p:nvPr/>
        </p:nvSpPr>
        <p:spPr>
          <a:xfrm>
            <a:off x="3488925" y="1220808"/>
            <a:ext cx="512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забег марафона. 01 июня – 30 июня 2025</a:t>
            </a:r>
          </a:p>
        </p:txBody>
      </p:sp>
      <p:pic>
        <p:nvPicPr>
          <p:cNvPr id="3" name="Рисунок 2">
            <a:hlinkClick r:id="rId3"/>
            <a:extLst>
              <a:ext uri="{FF2B5EF4-FFF2-40B4-BE49-F238E27FC236}">
                <a16:creationId xmlns:a16="http://schemas.microsoft.com/office/drawing/2014/main" id="{F709FC5E-7034-40EC-BA08-679776CAC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494" y="1719479"/>
            <a:ext cx="6082051" cy="1225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2D3CB7-39B9-477D-9795-03B5D2CD097B}"/>
              </a:ext>
            </a:extLst>
          </p:cNvPr>
          <p:cNvSpPr txBox="1"/>
          <p:nvPr/>
        </p:nvSpPr>
        <p:spPr>
          <a:xfrm>
            <a:off x="3249226" y="685905"/>
            <a:ext cx="5264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Июнь.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войне, Победе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Памяти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9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41125" y="669759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67792D-3121-47B7-9B83-E5BBFB5B6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6" t="65364" r="4110" b="16998"/>
          <a:stretch/>
        </p:blipFill>
        <p:spPr>
          <a:xfrm>
            <a:off x="1054818" y="3036213"/>
            <a:ext cx="10129421" cy="5376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3FDD3F-F548-4FE3-BFCF-BCC20C9C2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51" y="5540155"/>
            <a:ext cx="10049088" cy="5425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829651-DF86-4EA9-8719-29CDE568A5AF}"/>
              </a:ext>
            </a:extLst>
          </p:cNvPr>
          <p:cNvSpPr txBox="1"/>
          <p:nvPr/>
        </p:nvSpPr>
        <p:spPr>
          <a:xfrm>
            <a:off x="3289221" y="684227"/>
            <a:ext cx="741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Тексты о Великой войне и памяти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BED4DC-FB37-4668-8C99-1CE5C2BE4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04" y="1421518"/>
            <a:ext cx="1440857" cy="17940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83C165-EB13-47CF-9711-1AE6485A2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514" y="1390086"/>
            <a:ext cx="1369121" cy="18254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BBFE45-6E49-49AB-AE6C-D40EEC7A1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7716" y="1261758"/>
            <a:ext cx="1356901" cy="19212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D7897C-D0FD-46B3-A29F-A28527173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197" y="1273600"/>
            <a:ext cx="1394238" cy="191646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BDB11D4-5973-45A0-987F-87474AF4F9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8212" y="1275371"/>
            <a:ext cx="1416942" cy="19212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264FB4-566B-418E-A4FF-6D29DBC06F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2331" y="3866884"/>
            <a:ext cx="2319241" cy="18234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AAEFA6-455F-401C-B572-D7689A9C8A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6134" y="3510851"/>
            <a:ext cx="1683087" cy="21893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81199D-7982-4B8F-9B2B-928A9317F9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9197" y="3634454"/>
            <a:ext cx="1356902" cy="20559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9D26F8-355B-4F2D-AC13-AD6E10A24E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1094" y="3661422"/>
            <a:ext cx="1408720" cy="202148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58B5A9-B420-4DC6-B3D8-87B368AD08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50223" y="3629707"/>
            <a:ext cx="1280235" cy="209018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9C0F99-1C70-4161-B510-3721ACE92D21}"/>
              </a:ext>
            </a:extLst>
          </p:cNvPr>
          <p:cNvSpPr txBox="1"/>
          <p:nvPr/>
        </p:nvSpPr>
        <p:spPr>
          <a:xfrm>
            <a:off x="4589730" y="3190061"/>
            <a:ext cx="232181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Младшим школьникам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26CEEB-2099-4FC2-AFCD-D77FFAC7E26A}"/>
              </a:ext>
            </a:extLst>
          </p:cNvPr>
          <p:cNvSpPr txBox="1"/>
          <p:nvPr/>
        </p:nvSpPr>
        <p:spPr>
          <a:xfrm>
            <a:off x="4832210" y="5811450"/>
            <a:ext cx="183685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Подросткам</a:t>
            </a:r>
          </a:p>
        </p:txBody>
      </p:sp>
    </p:spTree>
    <p:extLst>
      <p:ext uri="{BB962C8B-B14F-4D97-AF65-F5344CB8AC3E}">
        <p14:creationId xmlns:p14="http://schemas.microsoft.com/office/powerpoint/2010/main" val="802390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59933" y="645120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Segoe Print" panose="02000600000000000000" pitchFamily="2" charset="0"/>
              </a:rPr>
              <a:t>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66A05E-D973-4E55-BC01-126E29F80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761" y="1194023"/>
            <a:ext cx="3065634" cy="38171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B1968-C4FB-4FAB-9E8D-3946FAEFAC74}"/>
              </a:ext>
            </a:extLst>
          </p:cNvPr>
          <p:cNvSpPr txBox="1"/>
          <p:nvPr/>
        </p:nvSpPr>
        <p:spPr>
          <a:xfrm>
            <a:off x="951159" y="5179950"/>
            <a:ext cx="3065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Родина, Людмила. Обездоленное детство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рассказы для детей/Людмила Родина; художник Ольга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Подивилова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Рязань: Зёрна, 2024.- 32 с.: ил.-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Текст: непосредственный.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0BA712-6934-4598-964B-832B35F66F49}"/>
              </a:ext>
            </a:extLst>
          </p:cNvPr>
          <p:cNvSpPr txBox="1"/>
          <p:nvPr/>
        </p:nvSpPr>
        <p:spPr>
          <a:xfrm>
            <a:off x="4186966" y="5573892"/>
            <a:ext cx="1837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Людмила Родина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3039C8-D1AE-482C-90A4-78AA29A97181}"/>
              </a:ext>
            </a:extLst>
          </p:cNvPr>
          <p:cNvSpPr txBox="1"/>
          <p:nvPr/>
        </p:nvSpPr>
        <p:spPr>
          <a:xfrm>
            <a:off x="4654690" y="885823"/>
            <a:ext cx="6214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Родина Людмила «Обездоленное детство»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D88A1-BB8D-44AE-B18A-6D8929756F7D}"/>
              </a:ext>
            </a:extLst>
          </p:cNvPr>
          <p:cNvSpPr txBox="1"/>
          <p:nvPr/>
        </p:nvSpPr>
        <p:spPr>
          <a:xfrm>
            <a:off x="6024643" y="1835047"/>
            <a:ext cx="47290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«Война внезапно обрушилась на детей бомбами, голодом, нуждой, разлуками, потерями… Преодолевая эти трудности, дети взрослели, старались во всём помогать старшим. А взрослые стремились хоть чем-нибудь порадовать детей, ведь детство, несмотря ни на что, самая счастливая пора.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О трудном, но всё же не лишённом радости детстве детей войны повествует эта книга» (издательство)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F74C15-19ED-4B1F-B6BA-1018C0E5F23D}"/>
              </a:ext>
            </a:extLst>
          </p:cNvPr>
          <p:cNvSpPr txBox="1"/>
          <p:nvPr/>
        </p:nvSpPr>
        <p:spPr>
          <a:xfrm>
            <a:off x="8726512" y="5148878"/>
            <a:ext cx="1837677" cy="38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О жизни в тылу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FD4ECE0-E230-4EFE-A17B-83ABD0F89D99}"/>
              </a:ext>
            </a:extLst>
          </p:cNvPr>
          <p:cNvSpPr/>
          <p:nvPr/>
        </p:nvSpPr>
        <p:spPr>
          <a:xfrm>
            <a:off x="3627840" y="5863459"/>
            <a:ext cx="1026850" cy="5134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6+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75CE29-CD94-4CE0-AA5F-830C3015F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65" t="4004" r="23643"/>
          <a:stretch/>
        </p:blipFill>
        <p:spPr>
          <a:xfrm>
            <a:off x="4254943" y="3612962"/>
            <a:ext cx="1701721" cy="19474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98155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63227" y="549129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47D075-0496-433F-8C04-F2F723EE9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547" y="977400"/>
            <a:ext cx="3027218" cy="40362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C1E36-D13D-46E2-95EA-D38D5967FF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18" b="11136"/>
          <a:stretch/>
        </p:blipFill>
        <p:spPr>
          <a:xfrm>
            <a:off x="4119238" y="3443250"/>
            <a:ext cx="2307073" cy="17174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7C2C46-64C8-4393-A211-A2EE3267A8D7}"/>
              </a:ext>
            </a:extLst>
          </p:cNvPr>
          <p:cNvSpPr txBox="1"/>
          <p:nvPr/>
        </p:nvSpPr>
        <p:spPr>
          <a:xfrm>
            <a:off x="4645811" y="5136186"/>
            <a:ext cx="1722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Лариса Назарова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3BDB04-A3ED-4F5B-8AE5-E26A4B9DAEE8}"/>
              </a:ext>
            </a:extLst>
          </p:cNvPr>
          <p:cNvSpPr txBox="1"/>
          <p:nvPr/>
        </p:nvSpPr>
        <p:spPr>
          <a:xfrm>
            <a:off x="1068112" y="5184324"/>
            <a:ext cx="3622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Назарова, Лариса. Мы победим, Вера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!/Лариса Назарова; художник Андрей Арестов.- Ростов-на-Дону: Издательский дом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-Пресс», 2025.- 128 с.: ил.- (Книги о Великой Отечественной войне).- Текст: непосредственный.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5FD4A-D97F-459B-A874-700493788620}"/>
              </a:ext>
            </a:extLst>
          </p:cNvPr>
          <p:cNvSpPr txBox="1"/>
          <p:nvPr/>
        </p:nvSpPr>
        <p:spPr>
          <a:xfrm>
            <a:off x="4806816" y="641204"/>
            <a:ext cx="5959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Назарова Лариса «Мы победим, Вера!»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F1F781-1DB4-4D2F-88FB-94F2954EC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86" t="19409" r="16886" b="9594"/>
          <a:stretch/>
        </p:blipFill>
        <p:spPr>
          <a:xfrm>
            <a:off x="9535062" y="3420343"/>
            <a:ext cx="1371804" cy="19607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BAAE12-DC51-46B4-B59C-F474DCE8C734}"/>
              </a:ext>
            </a:extLst>
          </p:cNvPr>
          <p:cNvSpPr txBox="1"/>
          <p:nvPr/>
        </p:nvSpPr>
        <p:spPr>
          <a:xfrm>
            <a:off x="6274363" y="5699393"/>
            <a:ext cx="3466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Подкаст о книге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https://vk.com/podcast-57194436_456239059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500710-88A8-48B2-B918-0F24389D69CE}"/>
              </a:ext>
            </a:extLst>
          </p:cNvPr>
          <p:cNvSpPr txBox="1"/>
          <p:nvPr/>
        </p:nvSpPr>
        <p:spPr>
          <a:xfrm>
            <a:off x="4935984" y="1359089"/>
            <a:ext cx="5700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«В основу повести Ларисы Назаровой легла подлинная история одной семьи, пережившей все тяготы войны и оккупации. Автор со слов своей бабушки, главной героини, щедро и точно делится с читателем неподдельным ужасом, болью, страхом за близких… и верой, что победа непременно будет за нами» (издательство)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ABC502-4FD2-4A68-A648-D71199BB7B83}"/>
              </a:ext>
            </a:extLst>
          </p:cNvPr>
          <p:cNvSpPr txBox="1"/>
          <p:nvPr/>
        </p:nvSpPr>
        <p:spPr>
          <a:xfrm>
            <a:off x="6397209" y="3433750"/>
            <a:ext cx="3027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Серия книг 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«Книги о Великой Отечественной войне»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E45902-BDD4-493D-B2BC-0675496D7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0052" y="4069566"/>
            <a:ext cx="1156527" cy="17169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FE7653B-3943-4F77-89EF-F521688BBB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883"/>
          <a:stretch/>
        </p:blipFill>
        <p:spPr>
          <a:xfrm>
            <a:off x="6897299" y="4204624"/>
            <a:ext cx="1132389" cy="14361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BF0C10-A7D6-410B-BFA7-EBDBFDAF88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4288" y="5479400"/>
            <a:ext cx="103641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26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58789" y="568158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4524F2-6BF1-49CD-9573-6B5E21081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037" y="1014134"/>
            <a:ext cx="2905219" cy="40016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7A98E8-B265-4A05-B0B3-EF97147F2438}"/>
              </a:ext>
            </a:extLst>
          </p:cNvPr>
          <p:cNvSpPr txBox="1"/>
          <p:nvPr/>
        </p:nvSpPr>
        <p:spPr>
          <a:xfrm>
            <a:off x="872785" y="5148286"/>
            <a:ext cx="3814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Беляева, Виктория. Овчарка Мухтар четвероногий спаситель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/Виктория Беляева; художник Анастасия Редникова.-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VoiceBook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2022.- 35 с.: ил.-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(Собаки-герои).- Текст: непосредственный.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556EE-8CE0-4E33-83FB-57EA69E0793B}"/>
              </a:ext>
            </a:extLst>
          </p:cNvPr>
          <p:cNvSpPr txBox="1"/>
          <p:nvPr/>
        </p:nvSpPr>
        <p:spPr>
          <a:xfrm>
            <a:off x="4313437" y="1386022"/>
            <a:ext cx="6618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Monotype Corsiva" panose="03010101010201010101" pitchFamily="66" charset="0"/>
              </a:rPr>
              <a:t>«После уроков Тарас возвращается домой расстроенный. А все из-за доклада про неизвестных героев Великой Отечественной войны. Тарас ума не приложит, про кого готовить презентацию.</a:t>
            </a:r>
            <a:br>
              <a:rPr lang="ru-RU" sz="2000" dirty="0">
                <a:solidFill>
                  <a:srgbClr val="ED7D31">
                    <a:lumMod val="50000"/>
                  </a:srgbClr>
                </a:solidFill>
                <a:latin typeface="Monotype Corsiva" panose="03010101010201010101" pitchFamily="66" charset="0"/>
              </a:rPr>
            </a:br>
            <a:r>
              <a:rPr lang="ru-RU" sz="2000" dirty="0">
                <a:solidFill>
                  <a:srgbClr val="ED7D31">
                    <a:lumMod val="50000"/>
                  </a:srgbClr>
                </a:solidFill>
                <a:latin typeface="Monotype Corsiva" panose="03010101010201010101" pitchFamily="66" charset="0"/>
              </a:rPr>
              <a:t>Мальчик и не подозревал, что тридцать лет назад его отцу посчастливилось услышать от ветерана о фронтовых собаках - Мухтаре и Диком. Так  Тарас узнает историю о храбрых четвероногих, которая связывает поколения» (издательство).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CFFDF-B9DE-4D3D-9E67-7FA7C0F38F29}"/>
              </a:ext>
            </a:extLst>
          </p:cNvPr>
          <p:cNvSpPr txBox="1"/>
          <p:nvPr/>
        </p:nvSpPr>
        <p:spPr>
          <a:xfrm>
            <a:off x="4190261" y="535225"/>
            <a:ext cx="6773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Беляева Виктория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«Овчарка Мухтар четвероногий спаситель»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379FF9-EF74-4CD0-A21B-100E8BB13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870" y="3665724"/>
            <a:ext cx="1665300" cy="16668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0D3F22-53D9-428B-90E7-E6CF281C80FA}"/>
              </a:ext>
            </a:extLst>
          </p:cNvPr>
          <p:cNvSpPr txBox="1"/>
          <p:nvPr/>
        </p:nvSpPr>
        <p:spPr>
          <a:xfrm>
            <a:off x="4687408" y="5322896"/>
            <a:ext cx="1819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Художник-иллюстратор Анастасия Редникова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D407D-11FE-47A8-AABD-185BA521F3BF}"/>
              </a:ext>
            </a:extLst>
          </p:cNvPr>
          <p:cNvSpPr txBox="1"/>
          <p:nvPr/>
        </p:nvSpPr>
        <p:spPr>
          <a:xfrm>
            <a:off x="6606481" y="5701081"/>
            <a:ext cx="3491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с художником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https://vk.com/@voicebookru-risovanie-yazyk-dostupnyi-lubomu-vozrastu-intervu-s-anastasi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1074C-A115-4990-A280-52C8634831B6}"/>
              </a:ext>
            </a:extLst>
          </p:cNvPr>
          <p:cNvSpPr txBox="1"/>
          <p:nvPr/>
        </p:nvSpPr>
        <p:spPr>
          <a:xfrm>
            <a:off x="6606481" y="3555646"/>
            <a:ext cx="2238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Серия книг «По следам героев»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13DE32-050B-45F8-8110-F272F91A31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3" t="5470" r="2956" b="4434"/>
          <a:stretch/>
        </p:blipFill>
        <p:spPr>
          <a:xfrm>
            <a:off x="8837069" y="3779139"/>
            <a:ext cx="2102961" cy="19895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1AFF20-CB4C-4CF1-87C3-5C4DF363F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712" y="3896356"/>
            <a:ext cx="1828060" cy="18280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78D163-B3D8-4134-8091-C96E1D4DF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2842" y="5764174"/>
            <a:ext cx="103641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0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23278" y="639192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3554EC-600F-42B0-BB03-99077D855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417" y="4100800"/>
            <a:ext cx="4321017" cy="18994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6646F7-537F-413F-88F8-C910D99B7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389" y="879720"/>
            <a:ext cx="3190719" cy="43234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74DDB8-9E77-4137-86D5-5E216F04F1F3}"/>
              </a:ext>
            </a:extLst>
          </p:cNvPr>
          <p:cNvSpPr txBox="1"/>
          <p:nvPr/>
        </p:nvSpPr>
        <p:spPr>
          <a:xfrm>
            <a:off x="4940171" y="752436"/>
            <a:ext cx="569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Кравцова Наталья «Ночные ведьмы»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6F604-035D-4EFE-9C7B-D6ABFC88548D}"/>
              </a:ext>
            </a:extLst>
          </p:cNvPr>
          <p:cNvSpPr txBox="1"/>
          <p:nvPr/>
        </p:nvSpPr>
        <p:spPr>
          <a:xfrm>
            <a:off x="4874730" y="1280195"/>
            <a:ext cx="60794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«В книгу знаменитой летчицы времен Великой Отечественной войны, Героя Советского Союза Натальи Фёдоровны Кравцовой (1922-2005) вошли короткие новеллы, повествующие о военных буднях летчиц прославленного 46-го Гвардейского Таманского полка. Враги называли их "ночными ведьмами" - и как огня боялись их маломощных фанерных самолетиков, бомбивших ночью с малой высоты, неуловимых и грозных. И не верили, что управляют ими вчерашние девчонки, ушедшие на фронт со школьной скамьи.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К 80-летию Победы в Великой Отечественной войне» (Лабиринт)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F4378F-FB09-468F-B032-42831960DBC6}"/>
              </a:ext>
            </a:extLst>
          </p:cNvPr>
          <p:cNvSpPr txBox="1"/>
          <p:nvPr/>
        </p:nvSpPr>
        <p:spPr>
          <a:xfrm>
            <a:off x="7645831" y="3793023"/>
            <a:ext cx="1917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Серия «Военное детство»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7D443-FB9B-4EB3-95E6-1D8B6774ABA7}"/>
              </a:ext>
            </a:extLst>
          </p:cNvPr>
          <p:cNvSpPr txBox="1"/>
          <p:nvPr/>
        </p:nvSpPr>
        <p:spPr>
          <a:xfrm>
            <a:off x="833126" y="5203145"/>
            <a:ext cx="3406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Кравцова, Наталья. Ночные ведьмы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рассказы/Наталья Кравцова; рисунки А. Акишина.- Москва: Детская литература, 2024.- 149 с.: ил.- (Военное детство).-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Текст: непосредственный.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CB3356-ECB6-4156-9A05-D9E101FD0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96" t="27409" r="4118" b="8535"/>
          <a:stretch/>
        </p:blipFill>
        <p:spPr>
          <a:xfrm>
            <a:off x="4436215" y="3865518"/>
            <a:ext cx="1818868" cy="18804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DE8CA4-E78E-4B10-A17B-C61B08FB12CC}"/>
              </a:ext>
            </a:extLst>
          </p:cNvPr>
          <p:cNvSpPr txBox="1"/>
          <p:nvPr/>
        </p:nvSpPr>
        <p:spPr>
          <a:xfrm>
            <a:off x="4210448" y="5794560"/>
            <a:ext cx="227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Автор, Герой Советского Союза Наталья Кравцова (Меклин)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79C715-F118-4DAD-AA09-9808F6737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197" y="5903365"/>
            <a:ext cx="929474" cy="5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52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23278" y="622372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1AEABE-5BAF-448C-A5A7-909683DEE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769" y="847566"/>
            <a:ext cx="3045922" cy="43128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0D7500-1DE9-472C-B455-5E753A1115FE}"/>
              </a:ext>
            </a:extLst>
          </p:cNvPr>
          <p:cNvSpPr txBox="1"/>
          <p:nvPr/>
        </p:nvSpPr>
        <p:spPr>
          <a:xfrm>
            <a:off x="928153" y="5207450"/>
            <a:ext cx="393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Победа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!: сборник рассказов/Составители В. Полонская и В. Шумкова; иллюстрации Юлии Макаровой-Томиной.- Саратов: Вверх, 2023.- 104 с.: ил.- Текст: непосредственный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27E41F-CB15-4D65-A44F-C4B492BD3206}"/>
              </a:ext>
            </a:extLst>
          </p:cNvPr>
          <p:cNvSpPr txBox="1"/>
          <p:nvPr/>
        </p:nvSpPr>
        <p:spPr>
          <a:xfrm>
            <a:off x="5868048" y="634095"/>
            <a:ext cx="2157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Наша Победа!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35645-40AA-4FBA-B45B-C558543D2E7B}"/>
              </a:ext>
            </a:extLst>
          </p:cNvPr>
          <p:cNvSpPr txBox="1"/>
          <p:nvPr/>
        </p:nvSpPr>
        <p:spPr>
          <a:xfrm>
            <a:off x="4711729" y="1157315"/>
            <a:ext cx="39944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«В этой книге собраны рассказы, познавательные факты, творческие задания  о защите и защитниках  Отечества. Составители позаботились о том, чтобы современные ребята глубже и прочнее погрузились в важные темы истории нашей страны и  самостоятельно пришли к выводу: за победой стоит и прошлое, и настоящее, и будущее, и человек, и природа. Если бьёшься за правду, то победить тебе помогает весь мир вокруг.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 этой книге есть необычный элемент - письмо. Письмо от солдата, защитника, который не на жизнь, а на смерть стоял в бою за родную землю и за нас с вами. Письмо, адресованное лично каждому из читателей этой книги» (Лабиринт).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B356EF-2FFD-4C40-B517-AD49467EA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08" y="285956"/>
            <a:ext cx="2238180" cy="29842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7A30E8-ED38-4AEA-BAAC-8378FE32F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435" y="3418496"/>
            <a:ext cx="2175126" cy="29001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579A77-E8F9-4102-BA35-669CF6AB20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964"/>
          <a:stretch/>
        </p:blipFill>
        <p:spPr>
          <a:xfrm>
            <a:off x="10410363" y="4929859"/>
            <a:ext cx="1636635" cy="17683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91DC59-BB9A-4291-9840-ADC8F5BD1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960" y="5838084"/>
            <a:ext cx="932769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9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7896F-A125-4D34-BB08-1ED0CE6D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59798"/>
            <a:ext cx="11904954" cy="658723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44ED4-CD09-4855-AA72-D8FFF27BF8A1}"/>
              </a:ext>
            </a:extLst>
          </p:cNvPr>
          <p:cNvSpPr/>
          <p:nvPr/>
        </p:nvSpPr>
        <p:spPr>
          <a:xfrm>
            <a:off x="923278" y="639192"/>
            <a:ext cx="10129421" cy="57882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3F2AB1-73F8-453E-839B-9E4C48157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875" y="4572280"/>
            <a:ext cx="2670391" cy="20995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7DA993-C3F1-487F-B222-EE180A003CD9}"/>
              </a:ext>
            </a:extLst>
          </p:cNvPr>
          <p:cNvSpPr txBox="1"/>
          <p:nvPr/>
        </p:nvSpPr>
        <p:spPr>
          <a:xfrm>
            <a:off x="7185924" y="712715"/>
            <a:ext cx="294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Бессмертный полк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5131B-45B5-44DC-BBF3-3EC41960EE22}"/>
              </a:ext>
            </a:extLst>
          </p:cNvPr>
          <p:cNvSpPr txBox="1"/>
          <p:nvPr/>
        </p:nvSpPr>
        <p:spPr>
          <a:xfrm>
            <a:off x="993525" y="5080404"/>
            <a:ext cx="3090351" cy="8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Коваленко, Денис. Бессмертный полк: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серия книг/Денис Коваленко.- Москва: ООО «Духовное преображение», 2020-2021.- Текст: непосредственный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BB84F-94FF-4E85-9BBD-2454D1963093}"/>
              </a:ext>
            </a:extLst>
          </p:cNvPr>
          <p:cNvSpPr txBox="1"/>
          <p:nvPr/>
        </p:nvSpPr>
        <p:spPr>
          <a:xfrm>
            <a:off x="6378204" y="1235935"/>
            <a:ext cx="45645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«Патриотическая серия рассказов для детей "Бессмертный полк" посвящена героям - тем, кто положил жизнь свою за Отечество на фронтах Первой мировой, Великой Отечественной, Афганской и Сирийской войн, СВО на Украине. Ведь сегодня, как никогда, нашим детям нужен пример подвига, совершённого для спасения ближних… Пусть в сердцах наших детей всегда живет "Бессмертный полк" как образ проявления христианской любви и самопожертвования, как, по слову Святейшего Патриарха Кирилла, "знак способности людей объединяться поверх различий» (издательство)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8F239E-C8B3-4FDA-BAF2-169FCD8C8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829" y="4338969"/>
            <a:ext cx="2027190" cy="18637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131145-BF9C-4675-AB77-E80A4333428F}"/>
              </a:ext>
            </a:extLst>
          </p:cNvPr>
          <p:cNvSpPr txBox="1"/>
          <p:nvPr/>
        </p:nvSpPr>
        <p:spPr>
          <a:xfrm>
            <a:off x="4320709" y="6124313"/>
            <a:ext cx="2192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серии Коваленко Денис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FFBD32-626E-49D0-8592-8DCC97445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755" y="1091587"/>
            <a:ext cx="1411768" cy="19807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FC6A31-6789-4FA7-8E07-D9BAB6FF0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808" y="822996"/>
            <a:ext cx="1480785" cy="213640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CEA487-25C5-4EC5-A8FD-449369072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8575" y="2941210"/>
            <a:ext cx="1402327" cy="20407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B473CA-5ACD-44E3-95B0-ECC85FE64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5275" y="2190864"/>
            <a:ext cx="1402326" cy="20671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17EEAF-1257-413D-BA59-DEBE2E0AF86B}"/>
              </a:ext>
            </a:extLst>
          </p:cNvPr>
          <p:cNvSpPr txBox="1"/>
          <p:nvPr/>
        </p:nvSpPr>
        <p:spPr>
          <a:xfrm>
            <a:off x="6505547" y="5209189"/>
            <a:ext cx="2151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Серия «Бессмертный полк»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E36A24-12B6-4C6E-90EC-1F7C3053D0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5001" y="3299905"/>
            <a:ext cx="1054331" cy="15529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084E0E-8871-461E-A9B9-725DC365E6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0558" y="919058"/>
            <a:ext cx="801693" cy="11613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F1C4D1-5AE7-42A8-B9E6-34F3F0F4BD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8744" y="3121962"/>
            <a:ext cx="803930" cy="11735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54129B-4BE7-4D23-B86B-6446D0F38F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5331" y="1375022"/>
            <a:ext cx="962186" cy="14139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48E937-63B3-46B4-B608-12C9DAAE9E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3845" y="5849045"/>
            <a:ext cx="962449" cy="6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43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1635</Words>
  <Application>Microsoft Office PowerPoint</Application>
  <PresentationFormat>Широкоэкранный</PresentationFormat>
  <Paragraphs>112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Monotype Corsiva</vt:lpstr>
      <vt:lpstr>Segoe Print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64</cp:revision>
  <dcterms:created xsi:type="dcterms:W3CDTF">2025-05-22T07:38:12Z</dcterms:created>
  <dcterms:modified xsi:type="dcterms:W3CDTF">2025-05-26T06:29:00Z</dcterms:modified>
</cp:coreProperties>
</file>